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9" r:id="rId1"/>
  </p:sldMasterIdLst>
  <p:notesMasterIdLst>
    <p:notesMasterId r:id="rId117"/>
  </p:notesMasterIdLst>
  <p:sldIdLst>
    <p:sldId id="256" r:id="rId2"/>
    <p:sldId id="257" r:id="rId3"/>
    <p:sldId id="318" r:id="rId4"/>
    <p:sldId id="320" r:id="rId5"/>
    <p:sldId id="307" r:id="rId6"/>
    <p:sldId id="308" r:id="rId7"/>
    <p:sldId id="309" r:id="rId8"/>
    <p:sldId id="310" r:id="rId9"/>
    <p:sldId id="313" r:id="rId10"/>
    <p:sldId id="314" r:id="rId11"/>
    <p:sldId id="319" r:id="rId12"/>
    <p:sldId id="321" r:id="rId13"/>
    <p:sldId id="322" r:id="rId14"/>
    <p:sldId id="323" r:id="rId15"/>
    <p:sldId id="311" r:id="rId16"/>
    <p:sldId id="312" r:id="rId17"/>
    <p:sldId id="272" r:id="rId18"/>
    <p:sldId id="258" r:id="rId19"/>
    <p:sldId id="260" r:id="rId20"/>
    <p:sldId id="324" r:id="rId21"/>
    <p:sldId id="315" r:id="rId22"/>
    <p:sldId id="262" r:id="rId23"/>
    <p:sldId id="263" r:id="rId24"/>
    <p:sldId id="264" r:id="rId25"/>
    <p:sldId id="265" r:id="rId26"/>
    <p:sldId id="266" r:id="rId27"/>
    <p:sldId id="261" r:id="rId28"/>
    <p:sldId id="316" r:id="rId29"/>
    <p:sldId id="267" r:id="rId30"/>
    <p:sldId id="317" r:id="rId31"/>
    <p:sldId id="268" r:id="rId32"/>
    <p:sldId id="329" r:id="rId33"/>
    <p:sldId id="326" r:id="rId34"/>
    <p:sldId id="327" r:id="rId35"/>
    <p:sldId id="328" r:id="rId36"/>
    <p:sldId id="330" r:id="rId37"/>
    <p:sldId id="325" r:id="rId38"/>
    <p:sldId id="269" r:id="rId39"/>
    <p:sldId id="270" r:id="rId40"/>
    <p:sldId id="271" r:id="rId41"/>
    <p:sldId id="273" r:id="rId42"/>
    <p:sldId id="274" r:id="rId43"/>
    <p:sldId id="275" r:id="rId44"/>
    <p:sldId id="276" r:id="rId45"/>
    <p:sldId id="277" r:id="rId46"/>
    <p:sldId id="278" r:id="rId47"/>
    <p:sldId id="337" r:id="rId48"/>
    <p:sldId id="279" r:id="rId49"/>
    <p:sldId id="280" r:id="rId50"/>
    <p:sldId id="281" r:id="rId51"/>
    <p:sldId id="338" r:id="rId52"/>
    <p:sldId id="331" r:id="rId53"/>
    <p:sldId id="282" r:id="rId54"/>
    <p:sldId id="283" r:id="rId55"/>
    <p:sldId id="284" r:id="rId56"/>
    <p:sldId id="285" r:id="rId57"/>
    <p:sldId id="372" r:id="rId58"/>
    <p:sldId id="396" r:id="rId59"/>
    <p:sldId id="397" r:id="rId60"/>
    <p:sldId id="423" r:id="rId61"/>
    <p:sldId id="288" r:id="rId62"/>
    <p:sldId id="290" r:id="rId63"/>
    <p:sldId id="416" r:id="rId64"/>
    <p:sldId id="417" r:id="rId65"/>
    <p:sldId id="418" r:id="rId66"/>
    <p:sldId id="419" r:id="rId67"/>
    <p:sldId id="414" r:id="rId68"/>
    <p:sldId id="413" r:id="rId69"/>
    <p:sldId id="422" r:id="rId70"/>
    <p:sldId id="292" r:id="rId71"/>
    <p:sldId id="293" r:id="rId72"/>
    <p:sldId id="294" r:id="rId73"/>
    <p:sldId id="296" r:id="rId74"/>
    <p:sldId id="465" r:id="rId75"/>
    <p:sldId id="297" r:id="rId76"/>
    <p:sldId id="400" r:id="rId77"/>
    <p:sldId id="332" r:id="rId78"/>
    <p:sldId id="333" r:id="rId79"/>
    <p:sldId id="343" r:id="rId80"/>
    <p:sldId id="340" r:id="rId81"/>
    <p:sldId id="334" r:id="rId82"/>
    <p:sldId id="342" r:id="rId83"/>
    <p:sldId id="344" r:id="rId84"/>
    <p:sldId id="335" r:id="rId85"/>
    <p:sldId id="341" r:id="rId86"/>
    <p:sldId id="336" r:id="rId87"/>
    <p:sldId id="345" r:id="rId88"/>
    <p:sldId id="298" r:id="rId89"/>
    <p:sldId id="299" r:id="rId90"/>
    <p:sldId id="300" r:id="rId91"/>
    <p:sldId id="346" r:id="rId92"/>
    <p:sldId id="295" r:id="rId93"/>
    <p:sldId id="289" r:id="rId94"/>
    <p:sldId id="339" r:id="rId95"/>
    <p:sldId id="305" r:id="rId96"/>
    <p:sldId id="306" r:id="rId97"/>
    <p:sldId id="427" r:id="rId98"/>
    <p:sldId id="428" r:id="rId99"/>
    <p:sldId id="429" r:id="rId100"/>
    <p:sldId id="430" r:id="rId101"/>
    <p:sldId id="431" r:id="rId102"/>
    <p:sldId id="432" r:id="rId103"/>
    <p:sldId id="433" r:id="rId104"/>
    <p:sldId id="434" r:id="rId105"/>
    <p:sldId id="435" r:id="rId106"/>
    <p:sldId id="436" r:id="rId107"/>
    <p:sldId id="439" r:id="rId108"/>
    <p:sldId id="440" r:id="rId109"/>
    <p:sldId id="441" r:id="rId110"/>
    <p:sldId id="442" r:id="rId111"/>
    <p:sldId id="443" r:id="rId112"/>
    <p:sldId id="444" r:id="rId113"/>
    <p:sldId id="445" r:id="rId114"/>
    <p:sldId id="446" r:id="rId115"/>
    <p:sldId id="447" r:id="rId1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906" autoAdjust="0"/>
  </p:normalViewPr>
  <p:slideViewPr>
    <p:cSldViewPr>
      <p:cViewPr varScale="1">
        <p:scale>
          <a:sx n="50" d="100"/>
          <a:sy n="50" d="100"/>
        </p:scale>
        <p:origin x="1260"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FB81BF-C8A8-48BE-AFB7-4BC3A2B04E46}"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ru-RU"/>
        </a:p>
      </dgm:t>
    </dgm:pt>
    <dgm:pt modelId="{B0540921-801B-4849-AA54-9A53721E6D36}">
      <dgm:prSet phldrT="[Текст]"/>
      <dgm:spPr/>
      <dgm:t>
        <a:bodyPr/>
        <a:lstStyle/>
        <a:p>
          <a:r>
            <a:rPr lang="ru-RU" dirty="0"/>
            <a:t>Электронные схемы</a:t>
          </a:r>
        </a:p>
      </dgm:t>
    </dgm:pt>
    <dgm:pt modelId="{92DFB591-25B1-4687-BC50-EA0AA64FD16C}" type="parTrans" cxnId="{37D1D641-CACF-46AE-9DD5-575BFDC7C663}">
      <dgm:prSet/>
      <dgm:spPr/>
      <dgm:t>
        <a:bodyPr/>
        <a:lstStyle/>
        <a:p>
          <a:endParaRPr lang="ru-RU"/>
        </a:p>
      </dgm:t>
    </dgm:pt>
    <dgm:pt modelId="{D4C83659-45E7-478C-AF90-CB70381F6C0A}" type="sibTrans" cxnId="{37D1D641-CACF-46AE-9DD5-575BFDC7C663}">
      <dgm:prSet/>
      <dgm:spPr/>
      <dgm:t>
        <a:bodyPr/>
        <a:lstStyle/>
        <a:p>
          <a:endParaRPr lang="ru-RU"/>
        </a:p>
      </dgm:t>
    </dgm:pt>
    <dgm:pt modelId="{21F5FBF6-4B84-4A97-9C2B-CFD303D6F4C4}">
      <dgm:prSet phldrT="[Текст]"/>
      <dgm:spPr/>
      <dgm:t>
        <a:bodyPr/>
        <a:lstStyle/>
        <a:p>
          <a:r>
            <a:rPr lang="ru-RU" dirty="0"/>
            <a:t>ОЗУ – для записи, считывания и хранения программ, данных,</a:t>
          </a:r>
        </a:p>
      </dgm:t>
    </dgm:pt>
    <dgm:pt modelId="{DE5572E1-E7F0-45CB-976D-442F49BDC580}" type="parTrans" cxnId="{4AF7D014-1DB1-452E-AEE9-ADD4C58E9471}">
      <dgm:prSet/>
      <dgm:spPr/>
      <dgm:t>
        <a:bodyPr/>
        <a:lstStyle/>
        <a:p>
          <a:endParaRPr lang="ru-RU"/>
        </a:p>
      </dgm:t>
    </dgm:pt>
    <dgm:pt modelId="{3BAF4597-4B2F-4974-A064-CA19E5F8C319}" type="sibTrans" cxnId="{4AF7D014-1DB1-452E-AEE9-ADD4C58E9471}">
      <dgm:prSet/>
      <dgm:spPr/>
      <dgm:t>
        <a:bodyPr/>
        <a:lstStyle/>
        <a:p>
          <a:endParaRPr lang="ru-RU"/>
        </a:p>
      </dgm:t>
    </dgm:pt>
    <dgm:pt modelId="{73CA841B-BFC4-434B-B292-5EF63B7E63CD}">
      <dgm:prSet phldrT="[Текст]"/>
      <dgm:spPr/>
      <dgm:t>
        <a:bodyPr/>
        <a:lstStyle/>
        <a:p>
          <a:r>
            <a:rPr lang="ru-RU" dirty="0"/>
            <a:t>ПЗУ (</a:t>
          </a:r>
          <a:r>
            <a:rPr lang="en-US" dirty="0"/>
            <a:t>ROM Real only Memory)</a:t>
          </a:r>
          <a:endParaRPr lang="ru-RU" dirty="0"/>
        </a:p>
      </dgm:t>
    </dgm:pt>
    <dgm:pt modelId="{3FAB10D5-2D6B-4F1E-9412-061D23D4C64C}" type="parTrans" cxnId="{8E6AA8D5-E657-4842-9C76-76923A298507}">
      <dgm:prSet/>
      <dgm:spPr/>
      <dgm:t>
        <a:bodyPr/>
        <a:lstStyle/>
        <a:p>
          <a:endParaRPr lang="ru-RU"/>
        </a:p>
      </dgm:t>
    </dgm:pt>
    <dgm:pt modelId="{72746E42-705F-4B4C-9C0B-15F75A455FC6}" type="sibTrans" cxnId="{8E6AA8D5-E657-4842-9C76-76923A298507}">
      <dgm:prSet/>
      <dgm:spPr/>
      <dgm:t>
        <a:bodyPr/>
        <a:lstStyle/>
        <a:p>
          <a:endParaRPr lang="ru-RU"/>
        </a:p>
      </dgm:t>
    </dgm:pt>
    <dgm:pt modelId="{54CBF3CE-19D4-4290-883C-E0BF37FAA327}">
      <dgm:prSet phldrT="[Текст]"/>
      <dgm:spPr/>
      <dgm:t>
        <a:bodyPr/>
        <a:lstStyle/>
        <a:p>
          <a:r>
            <a:rPr lang="ru-RU" dirty="0"/>
            <a:t>Кэш-память</a:t>
          </a:r>
        </a:p>
      </dgm:t>
    </dgm:pt>
    <dgm:pt modelId="{A674EB51-11A4-4C1D-99BB-54344840A0BA}" type="parTrans" cxnId="{753D9CB3-5B68-4809-B90E-C1D50A3119C6}">
      <dgm:prSet/>
      <dgm:spPr/>
      <dgm:t>
        <a:bodyPr/>
        <a:lstStyle/>
        <a:p>
          <a:endParaRPr lang="ru-RU"/>
        </a:p>
      </dgm:t>
    </dgm:pt>
    <dgm:pt modelId="{12762D76-E247-4E38-B14D-2ADDFCC20403}" type="sibTrans" cxnId="{753D9CB3-5B68-4809-B90E-C1D50A3119C6}">
      <dgm:prSet/>
      <dgm:spPr/>
      <dgm:t>
        <a:bodyPr/>
        <a:lstStyle/>
        <a:p>
          <a:endParaRPr lang="ru-RU"/>
        </a:p>
      </dgm:t>
    </dgm:pt>
    <dgm:pt modelId="{EE3F499C-A368-4DFA-8058-21FD6F98117A}">
      <dgm:prSet phldrT="[Текст]"/>
      <dgm:spPr/>
      <dgm:t>
        <a:bodyPr/>
        <a:lstStyle/>
        <a:p>
          <a:r>
            <a:rPr lang="en-US" dirty="0"/>
            <a:t>SIMM</a:t>
          </a:r>
          <a:endParaRPr lang="ru-RU" dirty="0"/>
        </a:p>
      </dgm:t>
    </dgm:pt>
    <dgm:pt modelId="{0501BC6A-D0C1-477F-B410-A66FE75F6673}" type="parTrans" cxnId="{DB0B65BE-FF51-43E6-BC71-220791D450CF}">
      <dgm:prSet/>
      <dgm:spPr/>
      <dgm:t>
        <a:bodyPr/>
        <a:lstStyle/>
        <a:p>
          <a:endParaRPr lang="ru-RU"/>
        </a:p>
      </dgm:t>
    </dgm:pt>
    <dgm:pt modelId="{925AF403-2026-4742-8314-85603D0C2354}" type="sibTrans" cxnId="{DB0B65BE-FF51-43E6-BC71-220791D450CF}">
      <dgm:prSet/>
      <dgm:spPr/>
      <dgm:t>
        <a:bodyPr/>
        <a:lstStyle/>
        <a:p>
          <a:endParaRPr lang="ru-RU"/>
        </a:p>
      </dgm:t>
    </dgm:pt>
    <dgm:pt modelId="{298DA200-F057-44EF-9CC3-0891CB9296AB}">
      <dgm:prSet phldrT="[Текст]"/>
      <dgm:spPr/>
      <dgm:t>
        <a:bodyPr/>
        <a:lstStyle/>
        <a:p>
          <a:r>
            <a:rPr lang="en-US" dirty="0"/>
            <a:t>DIMM</a:t>
          </a:r>
          <a:endParaRPr lang="ru-RU" dirty="0"/>
        </a:p>
      </dgm:t>
    </dgm:pt>
    <dgm:pt modelId="{466B1262-05DF-42D1-9A15-D051B8AAEB3D}" type="parTrans" cxnId="{1E77C02C-1D96-404E-872F-409E799BD232}">
      <dgm:prSet/>
      <dgm:spPr/>
      <dgm:t>
        <a:bodyPr/>
        <a:lstStyle/>
        <a:p>
          <a:endParaRPr lang="ru-RU"/>
        </a:p>
      </dgm:t>
    </dgm:pt>
    <dgm:pt modelId="{9D5B682F-040B-4ECB-9F8A-8F36A4A63E2E}" type="sibTrans" cxnId="{1E77C02C-1D96-404E-872F-409E799BD232}">
      <dgm:prSet/>
      <dgm:spPr/>
      <dgm:t>
        <a:bodyPr/>
        <a:lstStyle/>
        <a:p>
          <a:endParaRPr lang="ru-RU"/>
        </a:p>
      </dgm:t>
    </dgm:pt>
    <dgm:pt modelId="{3BFE28D7-7B63-4F6D-B13A-3D97BBBA9DEB}">
      <dgm:prSet phldrT="[Текст]"/>
      <dgm:spPr/>
      <dgm:t>
        <a:bodyPr/>
        <a:lstStyle/>
        <a:p>
          <a:r>
            <a:rPr lang="en-US" dirty="0"/>
            <a:t>DDR DIMM </a:t>
          </a:r>
          <a:r>
            <a:rPr lang="ru-RU" dirty="0"/>
            <a:t>и </a:t>
          </a:r>
          <a:r>
            <a:rPr lang="en-US" dirty="0"/>
            <a:t>RIMM</a:t>
          </a:r>
          <a:endParaRPr lang="ru-RU" dirty="0"/>
        </a:p>
      </dgm:t>
    </dgm:pt>
    <dgm:pt modelId="{21CC6BBF-B264-4CF0-881F-442B56A645C1}" type="parTrans" cxnId="{5A39B687-1062-4185-8F61-83FDA3B7687E}">
      <dgm:prSet/>
      <dgm:spPr/>
      <dgm:t>
        <a:bodyPr/>
        <a:lstStyle/>
        <a:p>
          <a:endParaRPr lang="ru-RU"/>
        </a:p>
      </dgm:t>
    </dgm:pt>
    <dgm:pt modelId="{94E59462-71EE-4C5C-A722-CC847F715151}" type="sibTrans" cxnId="{5A39B687-1062-4185-8F61-83FDA3B7687E}">
      <dgm:prSet/>
      <dgm:spPr/>
      <dgm:t>
        <a:bodyPr/>
        <a:lstStyle/>
        <a:p>
          <a:endParaRPr lang="ru-RU"/>
        </a:p>
      </dgm:t>
    </dgm:pt>
    <dgm:pt modelId="{462C4268-0EA0-4876-B77D-E25C826A4F30}" type="pres">
      <dgm:prSet presAssocID="{A0FB81BF-C8A8-48BE-AFB7-4BC3A2B04E46}" presName="diagram" presStyleCnt="0">
        <dgm:presLayoutVars>
          <dgm:chPref val="1"/>
          <dgm:dir/>
          <dgm:animOne val="branch"/>
          <dgm:animLvl val="lvl"/>
          <dgm:resizeHandles val="exact"/>
        </dgm:presLayoutVars>
      </dgm:prSet>
      <dgm:spPr/>
    </dgm:pt>
    <dgm:pt modelId="{B65FB492-FCB0-4598-B6F8-F4B0D69BDAF5}" type="pres">
      <dgm:prSet presAssocID="{B0540921-801B-4849-AA54-9A53721E6D36}" presName="root1" presStyleCnt="0"/>
      <dgm:spPr/>
    </dgm:pt>
    <dgm:pt modelId="{E911161F-F130-40C0-9E58-2DAF111C2D02}" type="pres">
      <dgm:prSet presAssocID="{B0540921-801B-4849-AA54-9A53721E6D36}" presName="LevelOneTextNode" presStyleLbl="node0" presStyleIdx="0" presStyleCnt="1">
        <dgm:presLayoutVars>
          <dgm:chPref val="3"/>
        </dgm:presLayoutVars>
      </dgm:prSet>
      <dgm:spPr/>
    </dgm:pt>
    <dgm:pt modelId="{042605C7-24B7-4186-83D7-BF1D1D52A14B}" type="pres">
      <dgm:prSet presAssocID="{B0540921-801B-4849-AA54-9A53721E6D36}" presName="level2hierChild" presStyleCnt="0"/>
      <dgm:spPr/>
    </dgm:pt>
    <dgm:pt modelId="{99A8E12D-D014-4D25-832B-A3BBD5706103}" type="pres">
      <dgm:prSet presAssocID="{DE5572E1-E7F0-45CB-976D-442F49BDC580}" presName="conn2-1" presStyleLbl="parChTrans1D2" presStyleIdx="0" presStyleCnt="3"/>
      <dgm:spPr/>
    </dgm:pt>
    <dgm:pt modelId="{22FE5B43-49D6-40B4-ACE5-5845FF3B3C95}" type="pres">
      <dgm:prSet presAssocID="{DE5572E1-E7F0-45CB-976D-442F49BDC580}" presName="connTx" presStyleLbl="parChTrans1D2" presStyleIdx="0" presStyleCnt="3"/>
      <dgm:spPr/>
    </dgm:pt>
    <dgm:pt modelId="{F613C192-707B-46E5-897D-7E94BAC13AF6}" type="pres">
      <dgm:prSet presAssocID="{21F5FBF6-4B84-4A97-9C2B-CFD303D6F4C4}" presName="root2" presStyleCnt="0"/>
      <dgm:spPr/>
    </dgm:pt>
    <dgm:pt modelId="{BCB9C25A-1A6E-40FB-8FA7-816CC81E9F06}" type="pres">
      <dgm:prSet presAssocID="{21F5FBF6-4B84-4A97-9C2B-CFD303D6F4C4}" presName="LevelTwoTextNode" presStyleLbl="node2" presStyleIdx="0" presStyleCnt="3">
        <dgm:presLayoutVars>
          <dgm:chPref val="3"/>
        </dgm:presLayoutVars>
      </dgm:prSet>
      <dgm:spPr/>
    </dgm:pt>
    <dgm:pt modelId="{1F59A773-D446-48ED-86DD-3A06CA93CF74}" type="pres">
      <dgm:prSet presAssocID="{21F5FBF6-4B84-4A97-9C2B-CFD303D6F4C4}" presName="level3hierChild" presStyleCnt="0"/>
      <dgm:spPr/>
    </dgm:pt>
    <dgm:pt modelId="{B97BCBFE-6690-4269-ABB5-5A7AF6E03484}" type="pres">
      <dgm:prSet presAssocID="{0501BC6A-D0C1-477F-B410-A66FE75F6673}" presName="conn2-1" presStyleLbl="parChTrans1D3" presStyleIdx="0" presStyleCnt="3"/>
      <dgm:spPr/>
    </dgm:pt>
    <dgm:pt modelId="{E599B54C-C694-4E1C-8A1F-B8CF277C9FB6}" type="pres">
      <dgm:prSet presAssocID="{0501BC6A-D0C1-477F-B410-A66FE75F6673}" presName="connTx" presStyleLbl="parChTrans1D3" presStyleIdx="0" presStyleCnt="3"/>
      <dgm:spPr/>
    </dgm:pt>
    <dgm:pt modelId="{97EEDF7B-BCE2-4EE2-BF89-47881858C846}" type="pres">
      <dgm:prSet presAssocID="{EE3F499C-A368-4DFA-8058-21FD6F98117A}" presName="root2" presStyleCnt="0"/>
      <dgm:spPr/>
    </dgm:pt>
    <dgm:pt modelId="{D0099573-BD9A-47C6-87FD-2F2DFBF248C9}" type="pres">
      <dgm:prSet presAssocID="{EE3F499C-A368-4DFA-8058-21FD6F98117A}" presName="LevelTwoTextNode" presStyleLbl="node3" presStyleIdx="0" presStyleCnt="3">
        <dgm:presLayoutVars>
          <dgm:chPref val="3"/>
        </dgm:presLayoutVars>
      </dgm:prSet>
      <dgm:spPr/>
    </dgm:pt>
    <dgm:pt modelId="{CBA47E26-46A0-4FDC-9126-6924651D5628}" type="pres">
      <dgm:prSet presAssocID="{EE3F499C-A368-4DFA-8058-21FD6F98117A}" presName="level3hierChild" presStyleCnt="0"/>
      <dgm:spPr/>
    </dgm:pt>
    <dgm:pt modelId="{5872E4E1-84C7-4F2C-89D0-9A6208FAABFB}" type="pres">
      <dgm:prSet presAssocID="{466B1262-05DF-42D1-9A15-D051B8AAEB3D}" presName="conn2-1" presStyleLbl="parChTrans1D3" presStyleIdx="1" presStyleCnt="3"/>
      <dgm:spPr/>
    </dgm:pt>
    <dgm:pt modelId="{676DF995-DFF7-46BD-B282-2B82A5CEEEED}" type="pres">
      <dgm:prSet presAssocID="{466B1262-05DF-42D1-9A15-D051B8AAEB3D}" presName="connTx" presStyleLbl="parChTrans1D3" presStyleIdx="1" presStyleCnt="3"/>
      <dgm:spPr/>
    </dgm:pt>
    <dgm:pt modelId="{27F9FC14-3224-4F07-8FFB-DD556FF7E645}" type="pres">
      <dgm:prSet presAssocID="{298DA200-F057-44EF-9CC3-0891CB9296AB}" presName="root2" presStyleCnt="0"/>
      <dgm:spPr/>
    </dgm:pt>
    <dgm:pt modelId="{B2C94A55-2FB5-452D-BC7F-45BB9BE0B93D}" type="pres">
      <dgm:prSet presAssocID="{298DA200-F057-44EF-9CC3-0891CB9296AB}" presName="LevelTwoTextNode" presStyleLbl="node3" presStyleIdx="1" presStyleCnt="3">
        <dgm:presLayoutVars>
          <dgm:chPref val="3"/>
        </dgm:presLayoutVars>
      </dgm:prSet>
      <dgm:spPr/>
    </dgm:pt>
    <dgm:pt modelId="{50A6CE1C-0083-492F-A87B-43B4B818206F}" type="pres">
      <dgm:prSet presAssocID="{298DA200-F057-44EF-9CC3-0891CB9296AB}" presName="level3hierChild" presStyleCnt="0"/>
      <dgm:spPr/>
    </dgm:pt>
    <dgm:pt modelId="{A31D814C-68D0-47C7-891C-323E22CA2D30}" type="pres">
      <dgm:prSet presAssocID="{21CC6BBF-B264-4CF0-881F-442B56A645C1}" presName="conn2-1" presStyleLbl="parChTrans1D3" presStyleIdx="2" presStyleCnt="3"/>
      <dgm:spPr/>
    </dgm:pt>
    <dgm:pt modelId="{79F91F4F-152A-46C1-ABB3-2DE250ECFA2A}" type="pres">
      <dgm:prSet presAssocID="{21CC6BBF-B264-4CF0-881F-442B56A645C1}" presName="connTx" presStyleLbl="parChTrans1D3" presStyleIdx="2" presStyleCnt="3"/>
      <dgm:spPr/>
    </dgm:pt>
    <dgm:pt modelId="{DA45E97E-5B68-4C88-A056-3DDA06942D38}" type="pres">
      <dgm:prSet presAssocID="{3BFE28D7-7B63-4F6D-B13A-3D97BBBA9DEB}" presName="root2" presStyleCnt="0"/>
      <dgm:spPr/>
    </dgm:pt>
    <dgm:pt modelId="{DCC218CB-832B-4382-A561-AD9D480727DC}" type="pres">
      <dgm:prSet presAssocID="{3BFE28D7-7B63-4F6D-B13A-3D97BBBA9DEB}" presName="LevelTwoTextNode" presStyleLbl="node3" presStyleIdx="2" presStyleCnt="3">
        <dgm:presLayoutVars>
          <dgm:chPref val="3"/>
        </dgm:presLayoutVars>
      </dgm:prSet>
      <dgm:spPr/>
    </dgm:pt>
    <dgm:pt modelId="{7DDBDE33-F6A0-4E51-8C58-E56E82542E4A}" type="pres">
      <dgm:prSet presAssocID="{3BFE28D7-7B63-4F6D-B13A-3D97BBBA9DEB}" presName="level3hierChild" presStyleCnt="0"/>
      <dgm:spPr/>
    </dgm:pt>
    <dgm:pt modelId="{166FA761-8124-483E-BE20-2C33F49E289F}" type="pres">
      <dgm:prSet presAssocID="{3FAB10D5-2D6B-4F1E-9412-061D23D4C64C}" presName="conn2-1" presStyleLbl="parChTrans1D2" presStyleIdx="1" presStyleCnt="3"/>
      <dgm:spPr/>
    </dgm:pt>
    <dgm:pt modelId="{144D922D-3FE8-410A-8C2F-5D5B50D09071}" type="pres">
      <dgm:prSet presAssocID="{3FAB10D5-2D6B-4F1E-9412-061D23D4C64C}" presName="connTx" presStyleLbl="parChTrans1D2" presStyleIdx="1" presStyleCnt="3"/>
      <dgm:spPr/>
    </dgm:pt>
    <dgm:pt modelId="{1A485C28-F742-48D9-A571-A41751AA767B}" type="pres">
      <dgm:prSet presAssocID="{73CA841B-BFC4-434B-B292-5EF63B7E63CD}" presName="root2" presStyleCnt="0"/>
      <dgm:spPr/>
    </dgm:pt>
    <dgm:pt modelId="{01750A58-5436-41DA-805B-BE0465DA84D5}" type="pres">
      <dgm:prSet presAssocID="{73CA841B-BFC4-434B-B292-5EF63B7E63CD}" presName="LevelTwoTextNode" presStyleLbl="node2" presStyleIdx="1" presStyleCnt="3">
        <dgm:presLayoutVars>
          <dgm:chPref val="3"/>
        </dgm:presLayoutVars>
      </dgm:prSet>
      <dgm:spPr/>
    </dgm:pt>
    <dgm:pt modelId="{7C2A9BB9-AAA7-433B-8DFF-E8A7E58A52B3}" type="pres">
      <dgm:prSet presAssocID="{73CA841B-BFC4-434B-B292-5EF63B7E63CD}" presName="level3hierChild" presStyleCnt="0"/>
      <dgm:spPr/>
    </dgm:pt>
    <dgm:pt modelId="{404F6A20-82DC-48C5-B7A9-1EB46FB87294}" type="pres">
      <dgm:prSet presAssocID="{A674EB51-11A4-4C1D-99BB-54344840A0BA}" presName="conn2-1" presStyleLbl="parChTrans1D2" presStyleIdx="2" presStyleCnt="3"/>
      <dgm:spPr/>
    </dgm:pt>
    <dgm:pt modelId="{C8A044C5-AD4A-482F-9493-A30F156C664F}" type="pres">
      <dgm:prSet presAssocID="{A674EB51-11A4-4C1D-99BB-54344840A0BA}" presName="connTx" presStyleLbl="parChTrans1D2" presStyleIdx="2" presStyleCnt="3"/>
      <dgm:spPr/>
    </dgm:pt>
    <dgm:pt modelId="{BABABCF9-D3DD-4BCF-A9BD-BC8B94B168B0}" type="pres">
      <dgm:prSet presAssocID="{54CBF3CE-19D4-4290-883C-E0BF37FAA327}" presName="root2" presStyleCnt="0"/>
      <dgm:spPr/>
    </dgm:pt>
    <dgm:pt modelId="{1B76BD24-93E6-47DC-8338-2EEB9E7E353B}" type="pres">
      <dgm:prSet presAssocID="{54CBF3CE-19D4-4290-883C-E0BF37FAA327}" presName="LevelTwoTextNode" presStyleLbl="node2" presStyleIdx="2" presStyleCnt="3">
        <dgm:presLayoutVars>
          <dgm:chPref val="3"/>
        </dgm:presLayoutVars>
      </dgm:prSet>
      <dgm:spPr/>
    </dgm:pt>
    <dgm:pt modelId="{86E23104-9592-4B28-87A1-011504EE9E4F}" type="pres">
      <dgm:prSet presAssocID="{54CBF3CE-19D4-4290-883C-E0BF37FAA327}" presName="level3hierChild" presStyleCnt="0"/>
      <dgm:spPr/>
    </dgm:pt>
  </dgm:ptLst>
  <dgm:cxnLst>
    <dgm:cxn modelId="{C331B503-814D-4093-9DC9-BF46B05E8EBA}" type="presOf" srcId="{21CC6BBF-B264-4CF0-881F-442B56A645C1}" destId="{A31D814C-68D0-47C7-891C-323E22CA2D30}" srcOrd="0" destOrd="0" presId="urn:microsoft.com/office/officeart/2005/8/layout/hierarchy2"/>
    <dgm:cxn modelId="{5B0B4C0A-F2BF-4592-8814-C6C0E26825E7}" type="presOf" srcId="{DE5572E1-E7F0-45CB-976D-442F49BDC580}" destId="{99A8E12D-D014-4D25-832B-A3BBD5706103}" srcOrd="0" destOrd="0" presId="urn:microsoft.com/office/officeart/2005/8/layout/hierarchy2"/>
    <dgm:cxn modelId="{426FBA0B-8102-47CA-9094-0F5236A98A8E}" type="presOf" srcId="{73CA841B-BFC4-434B-B292-5EF63B7E63CD}" destId="{01750A58-5436-41DA-805B-BE0465DA84D5}" srcOrd="0" destOrd="0" presId="urn:microsoft.com/office/officeart/2005/8/layout/hierarchy2"/>
    <dgm:cxn modelId="{4AF7D014-1DB1-452E-AEE9-ADD4C58E9471}" srcId="{B0540921-801B-4849-AA54-9A53721E6D36}" destId="{21F5FBF6-4B84-4A97-9C2B-CFD303D6F4C4}" srcOrd="0" destOrd="0" parTransId="{DE5572E1-E7F0-45CB-976D-442F49BDC580}" sibTransId="{3BAF4597-4B2F-4974-A064-CA19E5F8C319}"/>
    <dgm:cxn modelId="{28999E16-8663-44AF-B662-9F1EB2B19BBD}" type="presOf" srcId="{21CC6BBF-B264-4CF0-881F-442B56A645C1}" destId="{79F91F4F-152A-46C1-ABB3-2DE250ECFA2A}" srcOrd="1" destOrd="0" presId="urn:microsoft.com/office/officeart/2005/8/layout/hierarchy2"/>
    <dgm:cxn modelId="{DFF50B1D-67BA-4EA1-A8F0-36182B2BA98F}" type="presOf" srcId="{3FAB10D5-2D6B-4F1E-9412-061D23D4C64C}" destId="{144D922D-3FE8-410A-8C2F-5D5B50D09071}" srcOrd="1" destOrd="0" presId="urn:microsoft.com/office/officeart/2005/8/layout/hierarchy2"/>
    <dgm:cxn modelId="{1E77C02C-1D96-404E-872F-409E799BD232}" srcId="{21F5FBF6-4B84-4A97-9C2B-CFD303D6F4C4}" destId="{298DA200-F057-44EF-9CC3-0891CB9296AB}" srcOrd="1" destOrd="0" parTransId="{466B1262-05DF-42D1-9A15-D051B8AAEB3D}" sibTransId="{9D5B682F-040B-4ECB-9F8A-8F36A4A63E2E}"/>
    <dgm:cxn modelId="{37D1D641-CACF-46AE-9DD5-575BFDC7C663}" srcId="{A0FB81BF-C8A8-48BE-AFB7-4BC3A2B04E46}" destId="{B0540921-801B-4849-AA54-9A53721E6D36}" srcOrd="0" destOrd="0" parTransId="{92DFB591-25B1-4687-BC50-EA0AA64FD16C}" sibTransId="{D4C83659-45E7-478C-AF90-CB70381F6C0A}"/>
    <dgm:cxn modelId="{011E1866-0D61-420F-BF90-62B745A69258}" type="presOf" srcId="{54CBF3CE-19D4-4290-883C-E0BF37FAA327}" destId="{1B76BD24-93E6-47DC-8338-2EEB9E7E353B}" srcOrd="0" destOrd="0" presId="urn:microsoft.com/office/officeart/2005/8/layout/hierarchy2"/>
    <dgm:cxn modelId="{B6883F46-A90B-4B1C-B29C-CACBE5AAE086}" type="presOf" srcId="{0501BC6A-D0C1-477F-B410-A66FE75F6673}" destId="{E599B54C-C694-4E1C-8A1F-B8CF277C9FB6}" srcOrd="1" destOrd="0" presId="urn:microsoft.com/office/officeart/2005/8/layout/hierarchy2"/>
    <dgm:cxn modelId="{BAE2DE66-BBFF-4740-99A0-778170C27E13}" type="presOf" srcId="{A674EB51-11A4-4C1D-99BB-54344840A0BA}" destId="{C8A044C5-AD4A-482F-9493-A30F156C664F}" srcOrd="1" destOrd="0" presId="urn:microsoft.com/office/officeart/2005/8/layout/hierarchy2"/>
    <dgm:cxn modelId="{06F78D4D-DBF8-4975-8E7C-9D815E64E444}" type="presOf" srcId="{3BFE28D7-7B63-4F6D-B13A-3D97BBBA9DEB}" destId="{DCC218CB-832B-4382-A561-AD9D480727DC}" srcOrd="0" destOrd="0" presId="urn:microsoft.com/office/officeart/2005/8/layout/hierarchy2"/>
    <dgm:cxn modelId="{35F2CF6F-14BC-4753-B719-6F34D4B8C4D2}" type="presOf" srcId="{0501BC6A-D0C1-477F-B410-A66FE75F6673}" destId="{B97BCBFE-6690-4269-ABB5-5A7AF6E03484}" srcOrd="0" destOrd="0" presId="urn:microsoft.com/office/officeart/2005/8/layout/hierarchy2"/>
    <dgm:cxn modelId="{6484A57B-0E87-4431-A663-6C6A29B5D48C}" type="presOf" srcId="{21F5FBF6-4B84-4A97-9C2B-CFD303D6F4C4}" destId="{BCB9C25A-1A6E-40FB-8FA7-816CC81E9F06}" srcOrd="0" destOrd="0" presId="urn:microsoft.com/office/officeart/2005/8/layout/hierarchy2"/>
    <dgm:cxn modelId="{5A39B687-1062-4185-8F61-83FDA3B7687E}" srcId="{21F5FBF6-4B84-4A97-9C2B-CFD303D6F4C4}" destId="{3BFE28D7-7B63-4F6D-B13A-3D97BBBA9DEB}" srcOrd="2" destOrd="0" parTransId="{21CC6BBF-B264-4CF0-881F-442B56A645C1}" sibTransId="{94E59462-71EE-4C5C-A722-CC847F715151}"/>
    <dgm:cxn modelId="{401E5889-E87D-4ED9-B237-751B6F2136A3}" type="presOf" srcId="{A674EB51-11A4-4C1D-99BB-54344840A0BA}" destId="{404F6A20-82DC-48C5-B7A9-1EB46FB87294}" srcOrd="0" destOrd="0" presId="urn:microsoft.com/office/officeart/2005/8/layout/hierarchy2"/>
    <dgm:cxn modelId="{28D4E592-9E78-413E-99D5-87D8F811AD9B}" type="presOf" srcId="{466B1262-05DF-42D1-9A15-D051B8AAEB3D}" destId="{5872E4E1-84C7-4F2C-89D0-9A6208FAABFB}" srcOrd="0" destOrd="0" presId="urn:microsoft.com/office/officeart/2005/8/layout/hierarchy2"/>
    <dgm:cxn modelId="{B0BC86A4-95FE-4045-BD7C-6E7085980D1A}" type="presOf" srcId="{DE5572E1-E7F0-45CB-976D-442F49BDC580}" destId="{22FE5B43-49D6-40B4-ACE5-5845FF3B3C95}" srcOrd="1" destOrd="0" presId="urn:microsoft.com/office/officeart/2005/8/layout/hierarchy2"/>
    <dgm:cxn modelId="{B49560AC-F16F-43EE-9FCA-25B97CDAC546}" type="presOf" srcId="{298DA200-F057-44EF-9CC3-0891CB9296AB}" destId="{B2C94A55-2FB5-452D-BC7F-45BB9BE0B93D}" srcOrd="0" destOrd="0" presId="urn:microsoft.com/office/officeart/2005/8/layout/hierarchy2"/>
    <dgm:cxn modelId="{753D9CB3-5B68-4809-B90E-C1D50A3119C6}" srcId="{B0540921-801B-4849-AA54-9A53721E6D36}" destId="{54CBF3CE-19D4-4290-883C-E0BF37FAA327}" srcOrd="2" destOrd="0" parTransId="{A674EB51-11A4-4C1D-99BB-54344840A0BA}" sibTransId="{12762D76-E247-4E38-B14D-2ADDFCC20403}"/>
    <dgm:cxn modelId="{D388A4B4-4657-4DD2-BAEF-1422848E233F}" type="presOf" srcId="{466B1262-05DF-42D1-9A15-D051B8AAEB3D}" destId="{676DF995-DFF7-46BD-B282-2B82A5CEEEED}" srcOrd="1" destOrd="0" presId="urn:microsoft.com/office/officeart/2005/8/layout/hierarchy2"/>
    <dgm:cxn modelId="{DB0B65BE-FF51-43E6-BC71-220791D450CF}" srcId="{21F5FBF6-4B84-4A97-9C2B-CFD303D6F4C4}" destId="{EE3F499C-A368-4DFA-8058-21FD6F98117A}" srcOrd="0" destOrd="0" parTransId="{0501BC6A-D0C1-477F-B410-A66FE75F6673}" sibTransId="{925AF403-2026-4742-8314-85603D0C2354}"/>
    <dgm:cxn modelId="{E8718BC6-A57C-4892-82F1-E6C41CB7DA4B}" type="presOf" srcId="{B0540921-801B-4849-AA54-9A53721E6D36}" destId="{E911161F-F130-40C0-9E58-2DAF111C2D02}" srcOrd="0" destOrd="0" presId="urn:microsoft.com/office/officeart/2005/8/layout/hierarchy2"/>
    <dgm:cxn modelId="{19E3CBC6-DD1B-4630-BA07-79AAE4317405}" type="presOf" srcId="{3FAB10D5-2D6B-4F1E-9412-061D23D4C64C}" destId="{166FA761-8124-483E-BE20-2C33F49E289F}" srcOrd="0" destOrd="0" presId="urn:microsoft.com/office/officeart/2005/8/layout/hierarchy2"/>
    <dgm:cxn modelId="{8E6AA8D5-E657-4842-9C76-76923A298507}" srcId="{B0540921-801B-4849-AA54-9A53721E6D36}" destId="{73CA841B-BFC4-434B-B292-5EF63B7E63CD}" srcOrd="1" destOrd="0" parTransId="{3FAB10D5-2D6B-4F1E-9412-061D23D4C64C}" sibTransId="{72746E42-705F-4B4C-9C0B-15F75A455FC6}"/>
    <dgm:cxn modelId="{C4932CED-D349-4E26-BF6B-DBB8FF157D96}" type="presOf" srcId="{EE3F499C-A368-4DFA-8058-21FD6F98117A}" destId="{D0099573-BD9A-47C6-87FD-2F2DFBF248C9}" srcOrd="0" destOrd="0" presId="urn:microsoft.com/office/officeart/2005/8/layout/hierarchy2"/>
    <dgm:cxn modelId="{9E3803FC-A4CC-48A2-B9FF-E454605F3A17}" type="presOf" srcId="{A0FB81BF-C8A8-48BE-AFB7-4BC3A2B04E46}" destId="{462C4268-0EA0-4876-B77D-E25C826A4F30}" srcOrd="0" destOrd="0" presId="urn:microsoft.com/office/officeart/2005/8/layout/hierarchy2"/>
    <dgm:cxn modelId="{D586752F-D988-4515-AD98-486234076ED4}" type="presParOf" srcId="{462C4268-0EA0-4876-B77D-E25C826A4F30}" destId="{B65FB492-FCB0-4598-B6F8-F4B0D69BDAF5}" srcOrd="0" destOrd="0" presId="urn:microsoft.com/office/officeart/2005/8/layout/hierarchy2"/>
    <dgm:cxn modelId="{61003CB9-0616-462A-A3BC-06A8AD477F4D}" type="presParOf" srcId="{B65FB492-FCB0-4598-B6F8-F4B0D69BDAF5}" destId="{E911161F-F130-40C0-9E58-2DAF111C2D02}" srcOrd="0" destOrd="0" presId="urn:microsoft.com/office/officeart/2005/8/layout/hierarchy2"/>
    <dgm:cxn modelId="{F316926F-88B9-4722-8BF3-CCBB103BF000}" type="presParOf" srcId="{B65FB492-FCB0-4598-B6F8-F4B0D69BDAF5}" destId="{042605C7-24B7-4186-83D7-BF1D1D52A14B}" srcOrd="1" destOrd="0" presId="urn:microsoft.com/office/officeart/2005/8/layout/hierarchy2"/>
    <dgm:cxn modelId="{DCF70EFD-7529-428B-9C73-02B47FBFC6C2}" type="presParOf" srcId="{042605C7-24B7-4186-83D7-BF1D1D52A14B}" destId="{99A8E12D-D014-4D25-832B-A3BBD5706103}" srcOrd="0" destOrd="0" presId="urn:microsoft.com/office/officeart/2005/8/layout/hierarchy2"/>
    <dgm:cxn modelId="{7EA51010-5FE9-4F5E-B7EF-0245AAE9068E}" type="presParOf" srcId="{99A8E12D-D014-4D25-832B-A3BBD5706103}" destId="{22FE5B43-49D6-40B4-ACE5-5845FF3B3C95}" srcOrd="0" destOrd="0" presId="urn:microsoft.com/office/officeart/2005/8/layout/hierarchy2"/>
    <dgm:cxn modelId="{B78693C2-CF43-4DBF-BF77-8E5E06612C83}" type="presParOf" srcId="{042605C7-24B7-4186-83D7-BF1D1D52A14B}" destId="{F613C192-707B-46E5-897D-7E94BAC13AF6}" srcOrd="1" destOrd="0" presId="urn:microsoft.com/office/officeart/2005/8/layout/hierarchy2"/>
    <dgm:cxn modelId="{4AE6F85E-A077-4369-81A1-D4FE07BE3692}" type="presParOf" srcId="{F613C192-707B-46E5-897D-7E94BAC13AF6}" destId="{BCB9C25A-1A6E-40FB-8FA7-816CC81E9F06}" srcOrd="0" destOrd="0" presId="urn:microsoft.com/office/officeart/2005/8/layout/hierarchy2"/>
    <dgm:cxn modelId="{779AB8D8-9E3C-4DD9-8FE8-E6D7A3B3DD1F}" type="presParOf" srcId="{F613C192-707B-46E5-897D-7E94BAC13AF6}" destId="{1F59A773-D446-48ED-86DD-3A06CA93CF74}" srcOrd="1" destOrd="0" presId="urn:microsoft.com/office/officeart/2005/8/layout/hierarchy2"/>
    <dgm:cxn modelId="{1CF3B5A3-DC95-4F7D-A569-2BBD01D4A1CF}" type="presParOf" srcId="{1F59A773-D446-48ED-86DD-3A06CA93CF74}" destId="{B97BCBFE-6690-4269-ABB5-5A7AF6E03484}" srcOrd="0" destOrd="0" presId="urn:microsoft.com/office/officeart/2005/8/layout/hierarchy2"/>
    <dgm:cxn modelId="{21331971-C1C7-4A18-AA12-5E58D7A60FBB}" type="presParOf" srcId="{B97BCBFE-6690-4269-ABB5-5A7AF6E03484}" destId="{E599B54C-C694-4E1C-8A1F-B8CF277C9FB6}" srcOrd="0" destOrd="0" presId="urn:microsoft.com/office/officeart/2005/8/layout/hierarchy2"/>
    <dgm:cxn modelId="{7DB8BEEE-23A8-4E61-B23F-E804E04D4C3D}" type="presParOf" srcId="{1F59A773-D446-48ED-86DD-3A06CA93CF74}" destId="{97EEDF7B-BCE2-4EE2-BF89-47881858C846}" srcOrd="1" destOrd="0" presId="urn:microsoft.com/office/officeart/2005/8/layout/hierarchy2"/>
    <dgm:cxn modelId="{8395FBA3-25F6-4628-B5F6-2154BFE4992D}" type="presParOf" srcId="{97EEDF7B-BCE2-4EE2-BF89-47881858C846}" destId="{D0099573-BD9A-47C6-87FD-2F2DFBF248C9}" srcOrd="0" destOrd="0" presId="urn:microsoft.com/office/officeart/2005/8/layout/hierarchy2"/>
    <dgm:cxn modelId="{D64788AA-BC6E-4E8C-A6F8-858F22169F3F}" type="presParOf" srcId="{97EEDF7B-BCE2-4EE2-BF89-47881858C846}" destId="{CBA47E26-46A0-4FDC-9126-6924651D5628}" srcOrd="1" destOrd="0" presId="urn:microsoft.com/office/officeart/2005/8/layout/hierarchy2"/>
    <dgm:cxn modelId="{38A58784-0422-4A7F-BDF3-87C68F413A5E}" type="presParOf" srcId="{1F59A773-D446-48ED-86DD-3A06CA93CF74}" destId="{5872E4E1-84C7-4F2C-89D0-9A6208FAABFB}" srcOrd="2" destOrd="0" presId="urn:microsoft.com/office/officeart/2005/8/layout/hierarchy2"/>
    <dgm:cxn modelId="{35BA6CCC-7E00-4472-8220-07AF83C6E99B}" type="presParOf" srcId="{5872E4E1-84C7-4F2C-89D0-9A6208FAABFB}" destId="{676DF995-DFF7-46BD-B282-2B82A5CEEEED}" srcOrd="0" destOrd="0" presId="urn:microsoft.com/office/officeart/2005/8/layout/hierarchy2"/>
    <dgm:cxn modelId="{9DA4FFC2-02E9-4713-B9E0-E99D22360BAD}" type="presParOf" srcId="{1F59A773-D446-48ED-86DD-3A06CA93CF74}" destId="{27F9FC14-3224-4F07-8FFB-DD556FF7E645}" srcOrd="3" destOrd="0" presId="urn:microsoft.com/office/officeart/2005/8/layout/hierarchy2"/>
    <dgm:cxn modelId="{BB623EC5-22EF-4DFD-B5B7-A2F22E33105B}" type="presParOf" srcId="{27F9FC14-3224-4F07-8FFB-DD556FF7E645}" destId="{B2C94A55-2FB5-452D-BC7F-45BB9BE0B93D}" srcOrd="0" destOrd="0" presId="urn:microsoft.com/office/officeart/2005/8/layout/hierarchy2"/>
    <dgm:cxn modelId="{F84F873F-0B53-4ED9-B552-A47B407F22B4}" type="presParOf" srcId="{27F9FC14-3224-4F07-8FFB-DD556FF7E645}" destId="{50A6CE1C-0083-492F-A87B-43B4B818206F}" srcOrd="1" destOrd="0" presId="urn:microsoft.com/office/officeart/2005/8/layout/hierarchy2"/>
    <dgm:cxn modelId="{CEA9563E-EADF-4D44-A96E-1F9779A40931}" type="presParOf" srcId="{1F59A773-D446-48ED-86DD-3A06CA93CF74}" destId="{A31D814C-68D0-47C7-891C-323E22CA2D30}" srcOrd="4" destOrd="0" presId="urn:microsoft.com/office/officeart/2005/8/layout/hierarchy2"/>
    <dgm:cxn modelId="{B658EF46-3364-4158-A8F6-11CB0F6E2C22}" type="presParOf" srcId="{A31D814C-68D0-47C7-891C-323E22CA2D30}" destId="{79F91F4F-152A-46C1-ABB3-2DE250ECFA2A}" srcOrd="0" destOrd="0" presId="urn:microsoft.com/office/officeart/2005/8/layout/hierarchy2"/>
    <dgm:cxn modelId="{D828D490-C200-4692-AD61-35757F95A534}" type="presParOf" srcId="{1F59A773-D446-48ED-86DD-3A06CA93CF74}" destId="{DA45E97E-5B68-4C88-A056-3DDA06942D38}" srcOrd="5" destOrd="0" presId="urn:microsoft.com/office/officeart/2005/8/layout/hierarchy2"/>
    <dgm:cxn modelId="{B5EB49CB-5DBC-4048-9FDD-131A877D71BB}" type="presParOf" srcId="{DA45E97E-5B68-4C88-A056-3DDA06942D38}" destId="{DCC218CB-832B-4382-A561-AD9D480727DC}" srcOrd="0" destOrd="0" presId="urn:microsoft.com/office/officeart/2005/8/layout/hierarchy2"/>
    <dgm:cxn modelId="{5528F4E2-9D9B-487C-971A-FA75DE63EE1B}" type="presParOf" srcId="{DA45E97E-5B68-4C88-A056-3DDA06942D38}" destId="{7DDBDE33-F6A0-4E51-8C58-E56E82542E4A}" srcOrd="1" destOrd="0" presId="urn:microsoft.com/office/officeart/2005/8/layout/hierarchy2"/>
    <dgm:cxn modelId="{8F6FFDFB-4228-4177-B4EA-CC68EE47C719}" type="presParOf" srcId="{042605C7-24B7-4186-83D7-BF1D1D52A14B}" destId="{166FA761-8124-483E-BE20-2C33F49E289F}" srcOrd="2" destOrd="0" presId="urn:microsoft.com/office/officeart/2005/8/layout/hierarchy2"/>
    <dgm:cxn modelId="{2DE2AACC-7DC6-444C-BE2F-9C8EC320D7C9}" type="presParOf" srcId="{166FA761-8124-483E-BE20-2C33F49E289F}" destId="{144D922D-3FE8-410A-8C2F-5D5B50D09071}" srcOrd="0" destOrd="0" presId="urn:microsoft.com/office/officeart/2005/8/layout/hierarchy2"/>
    <dgm:cxn modelId="{7E655CE1-4848-4832-8B57-9CDC0987FFCE}" type="presParOf" srcId="{042605C7-24B7-4186-83D7-BF1D1D52A14B}" destId="{1A485C28-F742-48D9-A571-A41751AA767B}" srcOrd="3" destOrd="0" presId="urn:microsoft.com/office/officeart/2005/8/layout/hierarchy2"/>
    <dgm:cxn modelId="{D5CD28A6-44F6-40E2-A464-5242EDFB0F35}" type="presParOf" srcId="{1A485C28-F742-48D9-A571-A41751AA767B}" destId="{01750A58-5436-41DA-805B-BE0465DA84D5}" srcOrd="0" destOrd="0" presId="urn:microsoft.com/office/officeart/2005/8/layout/hierarchy2"/>
    <dgm:cxn modelId="{FD1210E2-5384-48F2-BA9F-4445FF5327E8}" type="presParOf" srcId="{1A485C28-F742-48D9-A571-A41751AA767B}" destId="{7C2A9BB9-AAA7-433B-8DFF-E8A7E58A52B3}" srcOrd="1" destOrd="0" presId="urn:microsoft.com/office/officeart/2005/8/layout/hierarchy2"/>
    <dgm:cxn modelId="{7CAB69EC-900A-45FF-AF20-DC05AED33AF6}" type="presParOf" srcId="{042605C7-24B7-4186-83D7-BF1D1D52A14B}" destId="{404F6A20-82DC-48C5-B7A9-1EB46FB87294}" srcOrd="4" destOrd="0" presId="urn:microsoft.com/office/officeart/2005/8/layout/hierarchy2"/>
    <dgm:cxn modelId="{6F863869-6656-4694-8805-AB104E3C2BAE}" type="presParOf" srcId="{404F6A20-82DC-48C5-B7A9-1EB46FB87294}" destId="{C8A044C5-AD4A-482F-9493-A30F156C664F}" srcOrd="0" destOrd="0" presId="urn:microsoft.com/office/officeart/2005/8/layout/hierarchy2"/>
    <dgm:cxn modelId="{DC086E2F-8D2C-46D8-8143-2758C1F6CB61}" type="presParOf" srcId="{042605C7-24B7-4186-83D7-BF1D1D52A14B}" destId="{BABABCF9-D3DD-4BCF-A9BD-BC8B94B168B0}" srcOrd="5" destOrd="0" presId="urn:microsoft.com/office/officeart/2005/8/layout/hierarchy2"/>
    <dgm:cxn modelId="{DB2036EA-E62E-4165-A668-15221118CE34}" type="presParOf" srcId="{BABABCF9-D3DD-4BCF-A9BD-BC8B94B168B0}" destId="{1B76BD24-93E6-47DC-8338-2EEB9E7E353B}" srcOrd="0" destOrd="0" presId="urn:microsoft.com/office/officeart/2005/8/layout/hierarchy2"/>
    <dgm:cxn modelId="{676026E8-1F79-4BE0-A182-2682E870FBF3}" type="presParOf" srcId="{BABABCF9-D3DD-4BCF-A9BD-BC8B94B168B0}" destId="{86E23104-9592-4B28-87A1-011504EE9E4F}"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22DF80-5073-475B-8454-3D9D03C54D22}"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ru-RU"/>
        </a:p>
      </dgm:t>
    </dgm:pt>
    <dgm:pt modelId="{44A1BE58-8587-4E6B-A185-74EC367CB685}">
      <dgm:prSet phldrT="[Текст]"/>
      <dgm:spPr/>
      <dgm:t>
        <a:bodyPr/>
        <a:lstStyle/>
        <a:p>
          <a:r>
            <a:rPr lang="en-US" dirty="0"/>
            <a:t>FDD</a:t>
          </a:r>
          <a:r>
            <a:rPr lang="ru-RU" dirty="0"/>
            <a:t> – накопитель на ГМД 1,44 Мб</a:t>
          </a:r>
        </a:p>
      </dgm:t>
    </dgm:pt>
    <dgm:pt modelId="{C036C1C1-12E7-4F5E-A6CB-C7F0BCAD93EB}" type="parTrans" cxnId="{27AFDA53-3A8C-4D73-8479-4EF7143D0A9B}">
      <dgm:prSet/>
      <dgm:spPr/>
      <dgm:t>
        <a:bodyPr/>
        <a:lstStyle/>
        <a:p>
          <a:endParaRPr lang="ru-RU"/>
        </a:p>
      </dgm:t>
    </dgm:pt>
    <dgm:pt modelId="{A855ECC8-EC5F-4A86-AE83-2367F401866F}" type="sibTrans" cxnId="{27AFDA53-3A8C-4D73-8479-4EF7143D0A9B}">
      <dgm:prSet/>
      <dgm:spPr/>
      <dgm:t>
        <a:bodyPr/>
        <a:lstStyle/>
        <a:p>
          <a:endParaRPr lang="ru-RU"/>
        </a:p>
      </dgm:t>
    </dgm:pt>
    <dgm:pt modelId="{B606ED68-4244-41B7-AD68-5B1301ACC934}">
      <dgm:prSet phldrT="[Текст]"/>
      <dgm:spPr/>
      <dgm:t>
        <a:bodyPr/>
        <a:lstStyle/>
        <a:p>
          <a:r>
            <a:rPr lang="en-US" dirty="0"/>
            <a:t>CD-ROM </a:t>
          </a:r>
          <a:r>
            <a:rPr lang="ru-RU" dirty="0"/>
            <a:t>и </a:t>
          </a:r>
          <a:r>
            <a:rPr lang="en-US" dirty="0"/>
            <a:t>R/W</a:t>
          </a:r>
          <a:r>
            <a:rPr lang="ru-RU" dirty="0"/>
            <a:t> накопитель на лазерных МД 800 Мб</a:t>
          </a:r>
        </a:p>
      </dgm:t>
    </dgm:pt>
    <dgm:pt modelId="{C1BE6CD7-8231-4109-951E-9076BEA1821C}" type="parTrans" cxnId="{E2AEAB78-890C-43BE-BF1D-7906A89EC330}">
      <dgm:prSet/>
      <dgm:spPr/>
      <dgm:t>
        <a:bodyPr/>
        <a:lstStyle/>
        <a:p>
          <a:endParaRPr lang="ru-RU"/>
        </a:p>
      </dgm:t>
    </dgm:pt>
    <dgm:pt modelId="{D5B2EDB4-07A7-4572-A5EE-96C2CF3A5EAC}" type="sibTrans" cxnId="{E2AEAB78-890C-43BE-BF1D-7906A89EC330}">
      <dgm:prSet/>
      <dgm:spPr/>
      <dgm:t>
        <a:bodyPr/>
        <a:lstStyle/>
        <a:p>
          <a:endParaRPr lang="ru-RU"/>
        </a:p>
      </dgm:t>
    </dgm:pt>
    <dgm:pt modelId="{7B8467BB-8FA7-4258-A370-5A6294E05A31}">
      <dgm:prSet phldrT="[Текст]"/>
      <dgm:spPr/>
      <dgm:t>
        <a:bodyPr/>
        <a:lstStyle/>
        <a:p>
          <a:r>
            <a:rPr lang="en-US" dirty="0"/>
            <a:t>HDD (Hard Disk Drive)</a:t>
          </a:r>
          <a:endParaRPr lang="ru-RU" dirty="0"/>
        </a:p>
      </dgm:t>
    </dgm:pt>
    <dgm:pt modelId="{289689F7-A129-4B7C-BBC1-473DCA0CD47B}" type="parTrans" cxnId="{52B89CF0-B494-42BA-8250-4F6DAF20D3E3}">
      <dgm:prSet/>
      <dgm:spPr/>
      <dgm:t>
        <a:bodyPr/>
        <a:lstStyle/>
        <a:p>
          <a:endParaRPr lang="ru-RU"/>
        </a:p>
      </dgm:t>
    </dgm:pt>
    <dgm:pt modelId="{88F136CA-AD2B-4EDC-A77D-C9C309FDC474}" type="sibTrans" cxnId="{52B89CF0-B494-42BA-8250-4F6DAF20D3E3}">
      <dgm:prSet/>
      <dgm:spPr/>
      <dgm:t>
        <a:bodyPr/>
        <a:lstStyle/>
        <a:p>
          <a:endParaRPr lang="ru-RU"/>
        </a:p>
      </dgm:t>
    </dgm:pt>
    <dgm:pt modelId="{AA919A46-EDC3-4182-A8D3-AC3D94EE382C}">
      <dgm:prSet phldrT="[Текст]"/>
      <dgm:spPr/>
      <dgm:t>
        <a:bodyPr/>
        <a:lstStyle/>
        <a:p>
          <a:r>
            <a:rPr lang="en-US" dirty="0"/>
            <a:t>DVD-ROM </a:t>
          </a:r>
          <a:r>
            <a:rPr lang="ru-RU" dirty="0"/>
            <a:t>и </a:t>
          </a:r>
          <a:r>
            <a:rPr lang="en-US" dirty="0"/>
            <a:t>R/W</a:t>
          </a:r>
          <a:r>
            <a:rPr lang="ru-RU" dirty="0"/>
            <a:t> – накопитель на лазерных </a:t>
          </a:r>
          <a:r>
            <a:rPr lang="en-US" dirty="0"/>
            <a:t>DVD</a:t>
          </a:r>
          <a:r>
            <a:rPr lang="ru-RU" dirty="0"/>
            <a:t> дисках, до 16Гб</a:t>
          </a:r>
        </a:p>
      </dgm:t>
    </dgm:pt>
    <dgm:pt modelId="{AED51F43-C06A-410F-A40D-7193B168EA17}" type="parTrans" cxnId="{B47D4B87-E643-4E27-BDDA-5E4774783D7D}">
      <dgm:prSet/>
      <dgm:spPr/>
      <dgm:t>
        <a:bodyPr/>
        <a:lstStyle/>
        <a:p>
          <a:endParaRPr lang="ru-RU"/>
        </a:p>
      </dgm:t>
    </dgm:pt>
    <dgm:pt modelId="{9DA9D028-FC08-4DF1-A1E8-ED176C0D622A}" type="sibTrans" cxnId="{B47D4B87-E643-4E27-BDDA-5E4774783D7D}">
      <dgm:prSet/>
      <dgm:spPr/>
      <dgm:t>
        <a:bodyPr/>
        <a:lstStyle/>
        <a:p>
          <a:endParaRPr lang="ru-RU"/>
        </a:p>
      </dgm:t>
    </dgm:pt>
    <dgm:pt modelId="{BC7252C3-CC1C-4FE2-BF57-D7BA01D8F591}">
      <dgm:prSet phldrT="[Текст]"/>
      <dgm:spPr/>
      <dgm:t>
        <a:bodyPr/>
        <a:lstStyle/>
        <a:p>
          <a:r>
            <a:rPr lang="en-US" dirty="0"/>
            <a:t>Flash – </a:t>
          </a:r>
          <a:r>
            <a:rPr lang="ru-RU" dirty="0"/>
            <a:t>накопитель на микросхемах памяти</a:t>
          </a:r>
        </a:p>
      </dgm:t>
    </dgm:pt>
    <dgm:pt modelId="{E15EFA5D-ED02-4382-AF13-6E8AB5824321}" type="parTrans" cxnId="{CE00460A-3B2E-47BC-BC25-4A244D775647}">
      <dgm:prSet/>
      <dgm:spPr/>
    </dgm:pt>
    <dgm:pt modelId="{C952D0EC-736B-47AB-8C6C-7BA5F86872B7}" type="sibTrans" cxnId="{CE00460A-3B2E-47BC-BC25-4A244D775647}">
      <dgm:prSet/>
      <dgm:spPr/>
    </dgm:pt>
    <dgm:pt modelId="{353CAAC8-D735-48EA-9067-CA8AF8EA1984}" type="pres">
      <dgm:prSet presAssocID="{1222DF80-5073-475B-8454-3D9D03C54D22}" presName="Name0" presStyleCnt="0">
        <dgm:presLayoutVars>
          <dgm:chPref val="1"/>
          <dgm:dir/>
          <dgm:animOne val="branch"/>
          <dgm:animLvl val="lvl"/>
          <dgm:resizeHandles/>
        </dgm:presLayoutVars>
      </dgm:prSet>
      <dgm:spPr/>
    </dgm:pt>
    <dgm:pt modelId="{47834376-5808-4159-8344-C5F98DC7C39C}" type="pres">
      <dgm:prSet presAssocID="{44A1BE58-8587-4E6B-A185-74EC367CB685}" presName="vertOne" presStyleCnt="0"/>
      <dgm:spPr/>
    </dgm:pt>
    <dgm:pt modelId="{030D28D6-61A1-461E-A2AF-F08AAAEF2839}" type="pres">
      <dgm:prSet presAssocID="{44A1BE58-8587-4E6B-A185-74EC367CB685}" presName="txOne" presStyleLbl="node0" presStyleIdx="0" presStyleCnt="5">
        <dgm:presLayoutVars>
          <dgm:chPref val="3"/>
        </dgm:presLayoutVars>
      </dgm:prSet>
      <dgm:spPr/>
    </dgm:pt>
    <dgm:pt modelId="{0880EC5B-0100-4135-8E0A-88EF5ABDA5AD}" type="pres">
      <dgm:prSet presAssocID="{44A1BE58-8587-4E6B-A185-74EC367CB685}" presName="horzOne" presStyleCnt="0"/>
      <dgm:spPr/>
    </dgm:pt>
    <dgm:pt modelId="{907C2762-9B1C-40CE-AEB0-5FA81FA7DF8F}" type="pres">
      <dgm:prSet presAssocID="{A855ECC8-EC5F-4A86-AE83-2367F401866F}" presName="sibSpaceOne" presStyleCnt="0"/>
      <dgm:spPr/>
    </dgm:pt>
    <dgm:pt modelId="{851CFDB1-E960-4E3E-BA8E-C7B37E7779E2}" type="pres">
      <dgm:prSet presAssocID="{B606ED68-4244-41B7-AD68-5B1301ACC934}" presName="vertOne" presStyleCnt="0"/>
      <dgm:spPr/>
    </dgm:pt>
    <dgm:pt modelId="{7F107D81-866E-4080-A47A-6CB54D820915}" type="pres">
      <dgm:prSet presAssocID="{B606ED68-4244-41B7-AD68-5B1301ACC934}" presName="txOne" presStyleLbl="node0" presStyleIdx="1" presStyleCnt="5">
        <dgm:presLayoutVars>
          <dgm:chPref val="3"/>
        </dgm:presLayoutVars>
      </dgm:prSet>
      <dgm:spPr/>
    </dgm:pt>
    <dgm:pt modelId="{6EBE794D-D28D-432F-BA83-F1AA22210613}" type="pres">
      <dgm:prSet presAssocID="{B606ED68-4244-41B7-AD68-5B1301ACC934}" presName="horzOne" presStyleCnt="0"/>
      <dgm:spPr/>
    </dgm:pt>
    <dgm:pt modelId="{C6602C36-9253-4046-B23A-A2257078469F}" type="pres">
      <dgm:prSet presAssocID="{D5B2EDB4-07A7-4572-A5EE-96C2CF3A5EAC}" presName="sibSpaceOne" presStyleCnt="0"/>
      <dgm:spPr/>
    </dgm:pt>
    <dgm:pt modelId="{9C6F4AD4-8654-4884-BC71-2C9DE70811A8}" type="pres">
      <dgm:prSet presAssocID="{AA919A46-EDC3-4182-A8D3-AC3D94EE382C}" presName="vertOne" presStyleCnt="0"/>
      <dgm:spPr/>
    </dgm:pt>
    <dgm:pt modelId="{86D2E9C1-C1E8-493E-90D7-B5B2FE3B1635}" type="pres">
      <dgm:prSet presAssocID="{AA919A46-EDC3-4182-A8D3-AC3D94EE382C}" presName="txOne" presStyleLbl="node0" presStyleIdx="2" presStyleCnt="5">
        <dgm:presLayoutVars>
          <dgm:chPref val="3"/>
        </dgm:presLayoutVars>
      </dgm:prSet>
      <dgm:spPr/>
    </dgm:pt>
    <dgm:pt modelId="{F10A2F7E-6AFC-40BE-947A-DB6E11B488EC}" type="pres">
      <dgm:prSet presAssocID="{AA919A46-EDC3-4182-A8D3-AC3D94EE382C}" presName="horzOne" presStyleCnt="0"/>
      <dgm:spPr/>
    </dgm:pt>
    <dgm:pt modelId="{9EBE8576-C994-4645-B97B-52BD9E41D25E}" type="pres">
      <dgm:prSet presAssocID="{9DA9D028-FC08-4DF1-A1E8-ED176C0D622A}" presName="sibSpaceOne" presStyleCnt="0"/>
      <dgm:spPr/>
    </dgm:pt>
    <dgm:pt modelId="{4DBDA70B-76D8-465D-886D-51857C902A26}" type="pres">
      <dgm:prSet presAssocID="{7B8467BB-8FA7-4258-A370-5A6294E05A31}" presName="vertOne" presStyleCnt="0"/>
      <dgm:spPr/>
    </dgm:pt>
    <dgm:pt modelId="{76E6762B-9BEA-4C3A-8DD1-226580DBB599}" type="pres">
      <dgm:prSet presAssocID="{7B8467BB-8FA7-4258-A370-5A6294E05A31}" presName="txOne" presStyleLbl="node0" presStyleIdx="3" presStyleCnt="5">
        <dgm:presLayoutVars>
          <dgm:chPref val="3"/>
        </dgm:presLayoutVars>
      </dgm:prSet>
      <dgm:spPr/>
    </dgm:pt>
    <dgm:pt modelId="{ADACF477-EA5A-4A3F-BD53-73EE557115DD}" type="pres">
      <dgm:prSet presAssocID="{7B8467BB-8FA7-4258-A370-5A6294E05A31}" presName="horzOne" presStyleCnt="0"/>
      <dgm:spPr/>
    </dgm:pt>
    <dgm:pt modelId="{23A2A470-0CFB-44C2-B406-E5BCEF41047C}" type="pres">
      <dgm:prSet presAssocID="{88F136CA-AD2B-4EDC-A77D-C9C309FDC474}" presName="sibSpaceOne" presStyleCnt="0"/>
      <dgm:spPr/>
    </dgm:pt>
    <dgm:pt modelId="{33FDD309-BDC1-4788-A5F9-B343D49BF924}" type="pres">
      <dgm:prSet presAssocID="{BC7252C3-CC1C-4FE2-BF57-D7BA01D8F591}" presName="vertOne" presStyleCnt="0"/>
      <dgm:spPr/>
    </dgm:pt>
    <dgm:pt modelId="{82E15B8B-3C6F-449C-B62A-B233B1A19CB7}" type="pres">
      <dgm:prSet presAssocID="{BC7252C3-CC1C-4FE2-BF57-D7BA01D8F591}" presName="txOne" presStyleLbl="node0" presStyleIdx="4" presStyleCnt="5">
        <dgm:presLayoutVars>
          <dgm:chPref val="3"/>
        </dgm:presLayoutVars>
      </dgm:prSet>
      <dgm:spPr/>
    </dgm:pt>
    <dgm:pt modelId="{3875D127-DBB9-4AF9-99C5-9626341395C6}" type="pres">
      <dgm:prSet presAssocID="{BC7252C3-CC1C-4FE2-BF57-D7BA01D8F591}" presName="horzOne" presStyleCnt="0"/>
      <dgm:spPr/>
    </dgm:pt>
  </dgm:ptLst>
  <dgm:cxnLst>
    <dgm:cxn modelId="{F59A7B07-E942-4984-9286-721DA5DAAB92}" type="presOf" srcId="{AA919A46-EDC3-4182-A8D3-AC3D94EE382C}" destId="{86D2E9C1-C1E8-493E-90D7-B5B2FE3B1635}" srcOrd="0" destOrd="0" presId="urn:microsoft.com/office/officeart/2005/8/layout/hierarchy4"/>
    <dgm:cxn modelId="{CE00460A-3B2E-47BC-BC25-4A244D775647}" srcId="{1222DF80-5073-475B-8454-3D9D03C54D22}" destId="{BC7252C3-CC1C-4FE2-BF57-D7BA01D8F591}" srcOrd="4" destOrd="0" parTransId="{E15EFA5D-ED02-4382-AF13-6E8AB5824321}" sibTransId="{C952D0EC-736B-47AB-8C6C-7BA5F86872B7}"/>
    <dgm:cxn modelId="{E6E0C532-5B7A-45D3-869F-8A62A12545C6}" type="presOf" srcId="{44A1BE58-8587-4E6B-A185-74EC367CB685}" destId="{030D28D6-61A1-461E-A2AF-F08AAAEF2839}" srcOrd="0" destOrd="0" presId="urn:microsoft.com/office/officeart/2005/8/layout/hierarchy4"/>
    <dgm:cxn modelId="{BB2CB567-EA53-4C98-A762-58867DD59092}" type="presOf" srcId="{B606ED68-4244-41B7-AD68-5B1301ACC934}" destId="{7F107D81-866E-4080-A47A-6CB54D820915}" srcOrd="0" destOrd="0" presId="urn:microsoft.com/office/officeart/2005/8/layout/hierarchy4"/>
    <dgm:cxn modelId="{27AFDA53-3A8C-4D73-8479-4EF7143D0A9B}" srcId="{1222DF80-5073-475B-8454-3D9D03C54D22}" destId="{44A1BE58-8587-4E6B-A185-74EC367CB685}" srcOrd="0" destOrd="0" parTransId="{C036C1C1-12E7-4F5E-A6CB-C7F0BCAD93EB}" sibTransId="{A855ECC8-EC5F-4A86-AE83-2367F401866F}"/>
    <dgm:cxn modelId="{E2AEAB78-890C-43BE-BF1D-7906A89EC330}" srcId="{1222DF80-5073-475B-8454-3D9D03C54D22}" destId="{B606ED68-4244-41B7-AD68-5B1301ACC934}" srcOrd="1" destOrd="0" parTransId="{C1BE6CD7-8231-4109-951E-9076BEA1821C}" sibTransId="{D5B2EDB4-07A7-4572-A5EE-96C2CF3A5EAC}"/>
    <dgm:cxn modelId="{B47D4B87-E643-4E27-BDDA-5E4774783D7D}" srcId="{1222DF80-5073-475B-8454-3D9D03C54D22}" destId="{AA919A46-EDC3-4182-A8D3-AC3D94EE382C}" srcOrd="2" destOrd="0" parTransId="{AED51F43-C06A-410F-A40D-7193B168EA17}" sibTransId="{9DA9D028-FC08-4DF1-A1E8-ED176C0D622A}"/>
    <dgm:cxn modelId="{D1C02996-A4D9-4A16-98A2-7126217BF7CC}" type="presOf" srcId="{7B8467BB-8FA7-4258-A370-5A6294E05A31}" destId="{76E6762B-9BEA-4C3A-8DD1-226580DBB599}" srcOrd="0" destOrd="0" presId="urn:microsoft.com/office/officeart/2005/8/layout/hierarchy4"/>
    <dgm:cxn modelId="{E8A5BFC3-A315-4478-A34D-68E63647D67D}" type="presOf" srcId="{1222DF80-5073-475B-8454-3D9D03C54D22}" destId="{353CAAC8-D735-48EA-9067-CA8AF8EA1984}" srcOrd="0" destOrd="0" presId="urn:microsoft.com/office/officeart/2005/8/layout/hierarchy4"/>
    <dgm:cxn modelId="{79D08AEC-2807-4941-9B3D-2EC2D4974451}" type="presOf" srcId="{BC7252C3-CC1C-4FE2-BF57-D7BA01D8F591}" destId="{82E15B8B-3C6F-449C-B62A-B233B1A19CB7}" srcOrd="0" destOrd="0" presId="urn:microsoft.com/office/officeart/2005/8/layout/hierarchy4"/>
    <dgm:cxn modelId="{52B89CF0-B494-42BA-8250-4F6DAF20D3E3}" srcId="{1222DF80-5073-475B-8454-3D9D03C54D22}" destId="{7B8467BB-8FA7-4258-A370-5A6294E05A31}" srcOrd="3" destOrd="0" parTransId="{289689F7-A129-4B7C-BBC1-473DCA0CD47B}" sibTransId="{88F136CA-AD2B-4EDC-A77D-C9C309FDC474}"/>
    <dgm:cxn modelId="{D911D30A-0315-43C0-87E0-EFC782EC9A2C}" type="presParOf" srcId="{353CAAC8-D735-48EA-9067-CA8AF8EA1984}" destId="{47834376-5808-4159-8344-C5F98DC7C39C}" srcOrd="0" destOrd="0" presId="urn:microsoft.com/office/officeart/2005/8/layout/hierarchy4"/>
    <dgm:cxn modelId="{10895617-313B-430A-8777-E0E6AA641D70}" type="presParOf" srcId="{47834376-5808-4159-8344-C5F98DC7C39C}" destId="{030D28D6-61A1-461E-A2AF-F08AAAEF2839}" srcOrd="0" destOrd="0" presId="urn:microsoft.com/office/officeart/2005/8/layout/hierarchy4"/>
    <dgm:cxn modelId="{59AA6346-8E28-49D5-ABF5-BBAD6078FCEC}" type="presParOf" srcId="{47834376-5808-4159-8344-C5F98DC7C39C}" destId="{0880EC5B-0100-4135-8E0A-88EF5ABDA5AD}" srcOrd="1" destOrd="0" presId="urn:microsoft.com/office/officeart/2005/8/layout/hierarchy4"/>
    <dgm:cxn modelId="{AA18A882-B9CF-4958-BA8E-E407212DC6F1}" type="presParOf" srcId="{353CAAC8-D735-48EA-9067-CA8AF8EA1984}" destId="{907C2762-9B1C-40CE-AEB0-5FA81FA7DF8F}" srcOrd="1" destOrd="0" presId="urn:microsoft.com/office/officeart/2005/8/layout/hierarchy4"/>
    <dgm:cxn modelId="{BEE9F37C-704D-4298-80B5-754B9125301B}" type="presParOf" srcId="{353CAAC8-D735-48EA-9067-CA8AF8EA1984}" destId="{851CFDB1-E960-4E3E-BA8E-C7B37E7779E2}" srcOrd="2" destOrd="0" presId="urn:microsoft.com/office/officeart/2005/8/layout/hierarchy4"/>
    <dgm:cxn modelId="{BAC48895-6978-4B4F-9C99-B01E2ECAC3A6}" type="presParOf" srcId="{851CFDB1-E960-4E3E-BA8E-C7B37E7779E2}" destId="{7F107D81-866E-4080-A47A-6CB54D820915}" srcOrd="0" destOrd="0" presId="urn:microsoft.com/office/officeart/2005/8/layout/hierarchy4"/>
    <dgm:cxn modelId="{BDC35A3E-0C27-4A73-8D57-B64E5452B566}" type="presParOf" srcId="{851CFDB1-E960-4E3E-BA8E-C7B37E7779E2}" destId="{6EBE794D-D28D-432F-BA83-F1AA22210613}" srcOrd="1" destOrd="0" presId="urn:microsoft.com/office/officeart/2005/8/layout/hierarchy4"/>
    <dgm:cxn modelId="{0AD76857-A4CF-4D8E-9739-6B201D504A1B}" type="presParOf" srcId="{353CAAC8-D735-48EA-9067-CA8AF8EA1984}" destId="{C6602C36-9253-4046-B23A-A2257078469F}" srcOrd="3" destOrd="0" presId="urn:microsoft.com/office/officeart/2005/8/layout/hierarchy4"/>
    <dgm:cxn modelId="{B49B1BAE-9A95-4F5B-BE0D-7058FD331590}" type="presParOf" srcId="{353CAAC8-D735-48EA-9067-CA8AF8EA1984}" destId="{9C6F4AD4-8654-4884-BC71-2C9DE70811A8}" srcOrd="4" destOrd="0" presId="urn:microsoft.com/office/officeart/2005/8/layout/hierarchy4"/>
    <dgm:cxn modelId="{F187F0BC-4988-49B7-86EA-64C5EF804EA0}" type="presParOf" srcId="{9C6F4AD4-8654-4884-BC71-2C9DE70811A8}" destId="{86D2E9C1-C1E8-493E-90D7-B5B2FE3B1635}" srcOrd="0" destOrd="0" presId="urn:microsoft.com/office/officeart/2005/8/layout/hierarchy4"/>
    <dgm:cxn modelId="{3701E255-C508-4A92-9312-6512FE8FD144}" type="presParOf" srcId="{9C6F4AD4-8654-4884-BC71-2C9DE70811A8}" destId="{F10A2F7E-6AFC-40BE-947A-DB6E11B488EC}" srcOrd="1" destOrd="0" presId="urn:microsoft.com/office/officeart/2005/8/layout/hierarchy4"/>
    <dgm:cxn modelId="{3476F63F-6B8D-4B0C-9356-1E26FA330746}" type="presParOf" srcId="{353CAAC8-D735-48EA-9067-CA8AF8EA1984}" destId="{9EBE8576-C994-4645-B97B-52BD9E41D25E}" srcOrd="5" destOrd="0" presId="urn:microsoft.com/office/officeart/2005/8/layout/hierarchy4"/>
    <dgm:cxn modelId="{F24F339A-A1D2-4469-BAF4-16A33B1AB56D}" type="presParOf" srcId="{353CAAC8-D735-48EA-9067-CA8AF8EA1984}" destId="{4DBDA70B-76D8-465D-886D-51857C902A26}" srcOrd="6" destOrd="0" presId="urn:microsoft.com/office/officeart/2005/8/layout/hierarchy4"/>
    <dgm:cxn modelId="{8EB514B2-B870-43A8-93FB-1442A36057E1}" type="presParOf" srcId="{4DBDA70B-76D8-465D-886D-51857C902A26}" destId="{76E6762B-9BEA-4C3A-8DD1-226580DBB599}" srcOrd="0" destOrd="0" presId="urn:microsoft.com/office/officeart/2005/8/layout/hierarchy4"/>
    <dgm:cxn modelId="{EBB476F4-597B-4EA3-BCCA-74E6B381DAE6}" type="presParOf" srcId="{4DBDA70B-76D8-465D-886D-51857C902A26}" destId="{ADACF477-EA5A-4A3F-BD53-73EE557115DD}" srcOrd="1" destOrd="0" presId="urn:microsoft.com/office/officeart/2005/8/layout/hierarchy4"/>
    <dgm:cxn modelId="{D780A97D-FEA5-4FCF-AD26-1B682EB8B6C0}" type="presParOf" srcId="{353CAAC8-D735-48EA-9067-CA8AF8EA1984}" destId="{23A2A470-0CFB-44C2-B406-E5BCEF41047C}" srcOrd="7" destOrd="0" presId="urn:microsoft.com/office/officeart/2005/8/layout/hierarchy4"/>
    <dgm:cxn modelId="{F28AF249-DF05-40E1-A635-F2C33919CFA1}" type="presParOf" srcId="{353CAAC8-D735-48EA-9067-CA8AF8EA1984}" destId="{33FDD309-BDC1-4788-A5F9-B343D49BF924}" srcOrd="8" destOrd="0" presId="urn:microsoft.com/office/officeart/2005/8/layout/hierarchy4"/>
    <dgm:cxn modelId="{FA0E767D-38E0-41DA-95ED-E5B7A59CD00D}" type="presParOf" srcId="{33FDD309-BDC1-4788-A5F9-B343D49BF924}" destId="{82E15B8B-3C6F-449C-B62A-B233B1A19CB7}" srcOrd="0" destOrd="0" presId="urn:microsoft.com/office/officeart/2005/8/layout/hierarchy4"/>
    <dgm:cxn modelId="{6BFB12E3-5A90-4B5E-BD8A-66A54773258B}" type="presParOf" srcId="{33FDD309-BDC1-4788-A5F9-B343D49BF924}" destId="{3875D127-DBB9-4AF9-99C5-9626341395C6}"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21633B-560F-48C4-8393-8D5AF9E3F859}"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ru-RU"/>
        </a:p>
      </dgm:t>
    </dgm:pt>
    <dgm:pt modelId="{6ADFDB3E-9B7C-4C7C-8CFB-5443302724F6}">
      <dgm:prSet phldrT="[Текст]"/>
      <dgm:spPr/>
      <dgm:t>
        <a:bodyPr/>
        <a:lstStyle/>
        <a:p>
          <a:r>
            <a:rPr lang="ru-RU" dirty="0"/>
            <a:t>Основная память</a:t>
          </a:r>
        </a:p>
      </dgm:t>
    </dgm:pt>
    <dgm:pt modelId="{E23851F2-BE82-417D-B64F-970F7C079A87}" type="parTrans" cxnId="{1BAC7421-EFE1-443D-B0D9-0E8AF6C72DF8}">
      <dgm:prSet/>
      <dgm:spPr/>
      <dgm:t>
        <a:bodyPr/>
        <a:lstStyle/>
        <a:p>
          <a:endParaRPr lang="ru-RU"/>
        </a:p>
      </dgm:t>
    </dgm:pt>
    <dgm:pt modelId="{B64EDD81-0154-44F0-87E9-63DB6F552C54}" type="sibTrans" cxnId="{1BAC7421-EFE1-443D-B0D9-0E8AF6C72DF8}">
      <dgm:prSet/>
      <dgm:spPr/>
      <dgm:t>
        <a:bodyPr/>
        <a:lstStyle/>
        <a:p>
          <a:endParaRPr lang="ru-RU"/>
        </a:p>
      </dgm:t>
    </dgm:pt>
    <dgm:pt modelId="{B15C08C9-F41A-4430-A194-5582B484E116}">
      <dgm:prSet phldrT="[Текст]"/>
      <dgm:spPr/>
      <dgm:t>
        <a:bodyPr/>
        <a:lstStyle/>
        <a:p>
          <a:r>
            <a:rPr lang="ru-RU" dirty="0"/>
            <a:t>Стандартная память (непосредственно адресуемая) с адресами от 0 до 1024 Кб</a:t>
          </a:r>
        </a:p>
      </dgm:t>
    </dgm:pt>
    <dgm:pt modelId="{B733B8A8-6C80-4F19-8B51-86607BB55742}" type="parTrans" cxnId="{5BE688FA-56CD-45AA-8139-57F266CB980C}">
      <dgm:prSet/>
      <dgm:spPr/>
      <dgm:t>
        <a:bodyPr/>
        <a:lstStyle/>
        <a:p>
          <a:endParaRPr lang="ru-RU"/>
        </a:p>
      </dgm:t>
    </dgm:pt>
    <dgm:pt modelId="{EE043D68-95C8-47C0-90E4-DB4A5B921B73}" type="sibTrans" cxnId="{5BE688FA-56CD-45AA-8139-57F266CB980C}">
      <dgm:prSet/>
      <dgm:spPr/>
      <dgm:t>
        <a:bodyPr/>
        <a:lstStyle/>
        <a:p>
          <a:endParaRPr lang="ru-RU"/>
        </a:p>
      </dgm:t>
    </dgm:pt>
    <dgm:pt modelId="{78790FAC-DE68-4BAA-BBDB-202D5836A647}">
      <dgm:prSet phldrT="[Текст]"/>
      <dgm:spPr/>
      <dgm:t>
        <a:bodyPr/>
        <a:lstStyle/>
        <a:p>
          <a:r>
            <a:rPr lang="ru-RU" dirty="0"/>
            <a:t>Расширенная память- память с адресами 1024 Кб и выше. Доступ возможен при использовании драйверов </a:t>
          </a:r>
          <a:r>
            <a:rPr lang="en-US" dirty="0"/>
            <a:t>XMM</a:t>
          </a:r>
          <a:endParaRPr lang="ru-RU" dirty="0"/>
        </a:p>
      </dgm:t>
    </dgm:pt>
    <dgm:pt modelId="{22F31EF1-D4D3-418E-A44A-EE894F9248E2}" type="parTrans" cxnId="{F1374C60-BE18-4B6F-AB3B-B6DDA2D885D5}">
      <dgm:prSet/>
      <dgm:spPr/>
      <dgm:t>
        <a:bodyPr/>
        <a:lstStyle/>
        <a:p>
          <a:endParaRPr lang="ru-RU"/>
        </a:p>
      </dgm:t>
    </dgm:pt>
    <dgm:pt modelId="{06B7BC35-8BE7-435E-9020-21155DBAEDFB}" type="sibTrans" cxnId="{F1374C60-BE18-4B6F-AB3B-B6DDA2D885D5}">
      <dgm:prSet/>
      <dgm:spPr/>
      <dgm:t>
        <a:bodyPr/>
        <a:lstStyle/>
        <a:p>
          <a:endParaRPr lang="ru-RU"/>
        </a:p>
      </dgm:t>
    </dgm:pt>
    <dgm:pt modelId="{8515855C-F5F4-41B9-BDDC-6309E8B32E4D}" type="pres">
      <dgm:prSet presAssocID="{7721633B-560F-48C4-8393-8D5AF9E3F859}" presName="diagram" presStyleCnt="0">
        <dgm:presLayoutVars>
          <dgm:chPref val="1"/>
          <dgm:dir/>
          <dgm:animOne val="branch"/>
          <dgm:animLvl val="lvl"/>
          <dgm:resizeHandles val="exact"/>
        </dgm:presLayoutVars>
      </dgm:prSet>
      <dgm:spPr/>
    </dgm:pt>
    <dgm:pt modelId="{3FD313E2-8C96-4482-9A6D-DC04CFE90A6F}" type="pres">
      <dgm:prSet presAssocID="{6ADFDB3E-9B7C-4C7C-8CFB-5443302724F6}" presName="root1" presStyleCnt="0"/>
      <dgm:spPr/>
    </dgm:pt>
    <dgm:pt modelId="{82424167-FB47-4254-AC49-298FC3BAFC5E}" type="pres">
      <dgm:prSet presAssocID="{6ADFDB3E-9B7C-4C7C-8CFB-5443302724F6}" presName="LevelOneTextNode" presStyleLbl="node0" presStyleIdx="0" presStyleCnt="1">
        <dgm:presLayoutVars>
          <dgm:chPref val="3"/>
        </dgm:presLayoutVars>
      </dgm:prSet>
      <dgm:spPr/>
    </dgm:pt>
    <dgm:pt modelId="{A76031F8-5773-4BF5-A75E-7C0B4D0A8552}" type="pres">
      <dgm:prSet presAssocID="{6ADFDB3E-9B7C-4C7C-8CFB-5443302724F6}" presName="level2hierChild" presStyleCnt="0"/>
      <dgm:spPr/>
    </dgm:pt>
    <dgm:pt modelId="{7772A46D-17E5-47C3-B274-CE65D7FB235C}" type="pres">
      <dgm:prSet presAssocID="{B733B8A8-6C80-4F19-8B51-86607BB55742}" presName="conn2-1" presStyleLbl="parChTrans1D2" presStyleIdx="0" presStyleCnt="2"/>
      <dgm:spPr/>
    </dgm:pt>
    <dgm:pt modelId="{064D1F31-3B0B-456A-807B-0F1F8A3D3030}" type="pres">
      <dgm:prSet presAssocID="{B733B8A8-6C80-4F19-8B51-86607BB55742}" presName="connTx" presStyleLbl="parChTrans1D2" presStyleIdx="0" presStyleCnt="2"/>
      <dgm:spPr/>
    </dgm:pt>
    <dgm:pt modelId="{DE27F3B6-1B5C-46B8-8689-A1845258FCB9}" type="pres">
      <dgm:prSet presAssocID="{B15C08C9-F41A-4430-A194-5582B484E116}" presName="root2" presStyleCnt="0"/>
      <dgm:spPr/>
    </dgm:pt>
    <dgm:pt modelId="{C5D497DF-369F-4AF0-B299-0A0995F62BAD}" type="pres">
      <dgm:prSet presAssocID="{B15C08C9-F41A-4430-A194-5582B484E116}" presName="LevelTwoTextNode" presStyleLbl="node2" presStyleIdx="0" presStyleCnt="2">
        <dgm:presLayoutVars>
          <dgm:chPref val="3"/>
        </dgm:presLayoutVars>
      </dgm:prSet>
      <dgm:spPr/>
    </dgm:pt>
    <dgm:pt modelId="{07393DE1-06BB-4641-AB99-881302569FA3}" type="pres">
      <dgm:prSet presAssocID="{B15C08C9-F41A-4430-A194-5582B484E116}" presName="level3hierChild" presStyleCnt="0"/>
      <dgm:spPr/>
    </dgm:pt>
    <dgm:pt modelId="{5C9E6F26-B1F4-4FB4-9A6F-D5C911411075}" type="pres">
      <dgm:prSet presAssocID="{22F31EF1-D4D3-418E-A44A-EE894F9248E2}" presName="conn2-1" presStyleLbl="parChTrans1D2" presStyleIdx="1" presStyleCnt="2"/>
      <dgm:spPr/>
    </dgm:pt>
    <dgm:pt modelId="{53041FA7-3A4B-4570-9B16-57A81BB49B56}" type="pres">
      <dgm:prSet presAssocID="{22F31EF1-D4D3-418E-A44A-EE894F9248E2}" presName="connTx" presStyleLbl="parChTrans1D2" presStyleIdx="1" presStyleCnt="2"/>
      <dgm:spPr/>
    </dgm:pt>
    <dgm:pt modelId="{FDE532FC-DE6D-4C9E-B88B-93C21729F236}" type="pres">
      <dgm:prSet presAssocID="{78790FAC-DE68-4BAA-BBDB-202D5836A647}" presName="root2" presStyleCnt="0"/>
      <dgm:spPr/>
    </dgm:pt>
    <dgm:pt modelId="{ED02681E-58A7-4431-AB54-D5024E5D39BB}" type="pres">
      <dgm:prSet presAssocID="{78790FAC-DE68-4BAA-BBDB-202D5836A647}" presName="LevelTwoTextNode" presStyleLbl="node2" presStyleIdx="1" presStyleCnt="2">
        <dgm:presLayoutVars>
          <dgm:chPref val="3"/>
        </dgm:presLayoutVars>
      </dgm:prSet>
      <dgm:spPr/>
    </dgm:pt>
    <dgm:pt modelId="{864CAC4A-7F64-4582-8099-D41C5B494C45}" type="pres">
      <dgm:prSet presAssocID="{78790FAC-DE68-4BAA-BBDB-202D5836A647}" presName="level3hierChild" presStyleCnt="0"/>
      <dgm:spPr/>
    </dgm:pt>
  </dgm:ptLst>
  <dgm:cxnLst>
    <dgm:cxn modelId="{5A5F2D07-CBD9-4357-87EA-BE1B157573A7}" type="presOf" srcId="{6ADFDB3E-9B7C-4C7C-8CFB-5443302724F6}" destId="{82424167-FB47-4254-AC49-298FC3BAFC5E}" srcOrd="0" destOrd="0" presId="urn:microsoft.com/office/officeart/2005/8/layout/hierarchy2"/>
    <dgm:cxn modelId="{1BAC7421-EFE1-443D-B0D9-0E8AF6C72DF8}" srcId="{7721633B-560F-48C4-8393-8D5AF9E3F859}" destId="{6ADFDB3E-9B7C-4C7C-8CFB-5443302724F6}" srcOrd="0" destOrd="0" parTransId="{E23851F2-BE82-417D-B64F-970F7C079A87}" sibTransId="{B64EDD81-0154-44F0-87E9-63DB6F552C54}"/>
    <dgm:cxn modelId="{6D57915D-B57E-4985-908E-3E717C7F438E}" type="presOf" srcId="{78790FAC-DE68-4BAA-BBDB-202D5836A647}" destId="{ED02681E-58A7-4431-AB54-D5024E5D39BB}" srcOrd="0" destOrd="0" presId="urn:microsoft.com/office/officeart/2005/8/layout/hierarchy2"/>
    <dgm:cxn modelId="{F1374C60-BE18-4B6F-AB3B-B6DDA2D885D5}" srcId="{6ADFDB3E-9B7C-4C7C-8CFB-5443302724F6}" destId="{78790FAC-DE68-4BAA-BBDB-202D5836A647}" srcOrd="1" destOrd="0" parTransId="{22F31EF1-D4D3-418E-A44A-EE894F9248E2}" sibTransId="{06B7BC35-8BE7-435E-9020-21155DBAEDFB}"/>
    <dgm:cxn modelId="{389EB54A-872F-46B1-8F2B-CFFC8B5B688E}" type="presOf" srcId="{B733B8A8-6C80-4F19-8B51-86607BB55742}" destId="{064D1F31-3B0B-456A-807B-0F1F8A3D3030}" srcOrd="1" destOrd="0" presId="urn:microsoft.com/office/officeart/2005/8/layout/hierarchy2"/>
    <dgm:cxn modelId="{DABEB76D-A0EF-43B9-AA5C-DDFC6DDC3033}" type="presOf" srcId="{B733B8A8-6C80-4F19-8B51-86607BB55742}" destId="{7772A46D-17E5-47C3-B274-CE65D7FB235C}" srcOrd="0" destOrd="0" presId="urn:microsoft.com/office/officeart/2005/8/layout/hierarchy2"/>
    <dgm:cxn modelId="{03FBE287-D909-43D6-A1E7-5BE1F1990105}" type="presOf" srcId="{B15C08C9-F41A-4430-A194-5582B484E116}" destId="{C5D497DF-369F-4AF0-B299-0A0995F62BAD}" srcOrd="0" destOrd="0" presId="urn:microsoft.com/office/officeart/2005/8/layout/hierarchy2"/>
    <dgm:cxn modelId="{B41635B5-7E37-4544-BEE4-36DBD56E223B}" type="presOf" srcId="{7721633B-560F-48C4-8393-8D5AF9E3F859}" destId="{8515855C-F5F4-41B9-BDDC-6309E8B32E4D}" srcOrd="0" destOrd="0" presId="urn:microsoft.com/office/officeart/2005/8/layout/hierarchy2"/>
    <dgm:cxn modelId="{400D94C0-2C59-4DC2-A6CC-CCCDC7C6F027}" type="presOf" srcId="{22F31EF1-D4D3-418E-A44A-EE894F9248E2}" destId="{53041FA7-3A4B-4570-9B16-57A81BB49B56}" srcOrd="1" destOrd="0" presId="urn:microsoft.com/office/officeart/2005/8/layout/hierarchy2"/>
    <dgm:cxn modelId="{F58B2EC9-7114-4447-8056-6333ACF7DF76}" type="presOf" srcId="{22F31EF1-D4D3-418E-A44A-EE894F9248E2}" destId="{5C9E6F26-B1F4-4FB4-9A6F-D5C911411075}" srcOrd="0" destOrd="0" presId="urn:microsoft.com/office/officeart/2005/8/layout/hierarchy2"/>
    <dgm:cxn modelId="{5BE688FA-56CD-45AA-8139-57F266CB980C}" srcId="{6ADFDB3E-9B7C-4C7C-8CFB-5443302724F6}" destId="{B15C08C9-F41A-4430-A194-5582B484E116}" srcOrd="0" destOrd="0" parTransId="{B733B8A8-6C80-4F19-8B51-86607BB55742}" sibTransId="{EE043D68-95C8-47C0-90E4-DB4A5B921B73}"/>
    <dgm:cxn modelId="{0E2428C4-0D19-493B-B409-BC819E0A463F}" type="presParOf" srcId="{8515855C-F5F4-41B9-BDDC-6309E8B32E4D}" destId="{3FD313E2-8C96-4482-9A6D-DC04CFE90A6F}" srcOrd="0" destOrd="0" presId="urn:microsoft.com/office/officeart/2005/8/layout/hierarchy2"/>
    <dgm:cxn modelId="{2D52CE83-520D-40CD-8E10-718427520C41}" type="presParOf" srcId="{3FD313E2-8C96-4482-9A6D-DC04CFE90A6F}" destId="{82424167-FB47-4254-AC49-298FC3BAFC5E}" srcOrd="0" destOrd="0" presId="urn:microsoft.com/office/officeart/2005/8/layout/hierarchy2"/>
    <dgm:cxn modelId="{9F7ED0E1-D9B9-481E-ADA9-BFB4118AF27C}" type="presParOf" srcId="{3FD313E2-8C96-4482-9A6D-DC04CFE90A6F}" destId="{A76031F8-5773-4BF5-A75E-7C0B4D0A8552}" srcOrd="1" destOrd="0" presId="urn:microsoft.com/office/officeart/2005/8/layout/hierarchy2"/>
    <dgm:cxn modelId="{E71A2AA5-FAAC-4A3E-BACA-931E8B156144}" type="presParOf" srcId="{A76031F8-5773-4BF5-A75E-7C0B4D0A8552}" destId="{7772A46D-17E5-47C3-B274-CE65D7FB235C}" srcOrd="0" destOrd="0" presId="urn:microsoft.com/office/officeart/2005/8/layout/hierarchy2"/>
    <dgm:cxn modelId="{1750E836-9016-43D0-B799-C4DF4924797F}" type="presParOf" srcId="{7772A46D-17E5-47C3-B274-CE65D7FB235C}" destId="{064D1F31-3B0B-456A-807B-0F1F8A3D3030}" srcOrd="0" destOrd="0" presId="urn:microsoft.com/office/officeart/2005/8/layout/hierarchy2"/>
    <dgm:cxn modelId="{EC59A4C1-173F-45AD-AB53-A96D17B2802B}" type="presParOf" srcId="{A76031F8-5773-4BF5-A75E-7C0B4D0A8552}" destId="{DE27F3B6-1B5C-46B8-8689-A1845258FCB9}" srcOrd="1" destOrd="0" presId="urn:microsoft.com/office/officeart/2005/8/layout/hierarchy2"/>
    <dgm:cxn modelId="{3BC79F29-5B68-4B30-B3EE-15FBB8DA45DC}" type="presParOf" srcId="{DE27F3B6-1B5C-46B8-8689-A1845258FCB9}" destId="{C5D497DF-369F-4AF0-B299-0A0995F62BAD}" srcOrd="0" destOrd="0" presId="urn:microsoft.com/office/officeart/2005/8/layout/hierarchy2"/>
    <dgm:cxn modelId="{2CC7C376-0EE6-4F12-A5B6-F4A24E5A1BCA}" type="presParOf" srcId="{DE27F3B6-1B5C-46B8-8689-A1845258FCB9}" destId="{07393DE1-06BB-4641-AB99-881302569FA3}" srcOrd="1" destOrd="0" presId="urn:microsoft.com/office/officeart/2005/8/layout/hierarchy2"/>
    <dgm:cxn modelId="{55C1F02E-8FB3-4729-B2DD-D6BD931C5C0B}" type="presParOf" srcId="{A76031F8-5773-4BF5-A75E-7C0B4D0A8552}" destId="{5C9E6F26-B1F4-4FB4-9A6F-D5C911411075}" srcOrd="2" destOrd="0" presId="urn:microsoft.com/office/officeart/2005/8/layout/hierarchy2"/>
    <dgm:cxn modelId="{38D70CCF-0DAF-455F-BAD7-9AF23A70AD37}" type="presParOf" srcId="{5C9E6F26-B1F4-4FB4-9A6F-D5C911411075}" destId="{53041FA7-3A4B-4570-9B16-57A81BB49B56}" srcOrd="0" destOrd="0" presId="urn:microsoft.com/office/officeart/2005/8/layout/hierarchy2"/>
    <dgm:cxn modelId="{E2EAC7BE-8D38-435F-8D6B-8B3D883B5C63}" type="presParOf" srcId="{A76031F8-5773-4BF5-A75E-7C0B4D0A8552}" destId="{FDE532FC-DE6D-4C9E-B88B-93C21729F236}" srcOrd="3" destOrd="0" presId="urn:microsoft.com/office/officeart/2005/8/layout/hierarchy2"/>
    <dgm:cxn modelId="{884EE2AA-D362-4EDA-8752-4C51E5E2ADE4}" type="presParOf" srcId="{FDE532FC-DE6D-4C9E-B88B-93C21729F236}" destId="{ED02681E-58A7-4431-AB54-D5024E5D39BB}" srcOrd="0" destOrd="0" presId="urn:microsoft.com/office/officeart/2005/8/layout/hierarchy2"/>
    <dgm:cxn modelId="{0CE9B95A-E408-4258-9B99-F9287402BA64}" type="presParOf" srcId="{FDE532FC-DE6D-4C9E-B88B-93C21729F236}" destId="{864CAC4A-7F64-4582-8099-D41C5B494C45}"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11161F-F130-40C0-9E58-2DAF111C2D02}">
      <dsp:nvSpPr>
        <dsp:cNvPr id="0" name=""/>
        <dsp:cNvSpPr/>
      </dsp:nvSpPr>
      <dsp:spPr>
        <a:xfrm>
          <a:off x="1595741" y="2079128"/>
          <a:ext cx="1807083" cy="90354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a:t>Электронные схемы</a:t>
          </a:r>
        </a:p>
      </dsp:txBody>
      <dsp:txXfrm>
        <a:off x="1622205" y="2105592"/>
        <a:ext cx="1754155" cy="850613"/>
      </dsp:txXfrm>
    </dsp:sp>
    <dsp:sp modelId="{99A8E12D-D014-4D25-832B-A3BBD5706103}">
      <dsp:nvSpPr>
        <dsp:cNvPr id="0" name=""/>
        <dsp:cNvSpPr/>
      </dsp:nvSpPr>
      <dsp:spPr>
        <a:xfrm rot="18289469">
          <a:off x="3131359" y="1991147"/>
          <a:ext cx="1265764" cy="40429"/>
        </a:xfrm>
        <a:custGeom>
          <a:avLst/>
          <a:gdLst/>
          <a:ahLst/>
          <a:cxnLst/>
          <a:rect l="0" t="0" r="0" b="0"/>
          <a:pathLst>
            <a:path>
              <a:moveTo>
                <a:pt x="0" y="20214"/>
              </a:moveTo>
              <a:lnTo>
                <a:pt x="1265764" y="2021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p>
      </dsp:txBody>
      <dsp:txXfrm>
        <a:off x="3732597" y="1979718"/>
        <a:ext cx="63288" cy="63288"/>
      </dsp:txXfrm>
    </dsp:sp>
    <dsp:sp modelId="{BCB9C25A-1A6E-40FB-8FA7-816CC81E9F06}">
      <dsp:nvSpPr>
        <dsp:cNvPr id="0" name=""/>
        <dsp:cNvSpPr/>
      </dsp:nvSpPr>
      <dsp:spPr>
        <a:xfrm>
          <a:off x="4125658" y="1040055"/>
          <a:ext cx="1807083" cy="90354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a:t>ОЗУ – для записи, считывания и хранения программ, данных,</a:t>
          </a:r>
        </a:p>
      </dsp:txBody>
      <dsp:txXfrm>
        <a:off x="4152122" y="1066519"/>
        <a:ext cx="1754155" cy="850613"/>
      </dsp:txXfrm>
    </dsp:sp>
    <dsp:sp modelId="{B97BCBFE-6690-4269-ABB5-5A7AF6E03484}">
      <dsp:nvSpPr>
        <dsp:cNvPr id="0" name=""/>
        <dsp:cNvSpPr/>
      </dsp:nvSpPr>
      <dsp:spPr>
        <a:xfrm rot="18289469">
          <a:off x="5661275" y="952074"/>
          <a:ext cx="1265764" cy="40429"/>
        </a:xfrm>
        <a:custGeom>
          <a:avLst/>
          <a:gdLst/>
          <a:ahLst/>
          <a:cxnLst/>
          <a:rect l="0" t="0" r="0" b="0"/>
          <a:pathLst>
            <a:path>
              <a:moveTo>
                <a:pt x="0" y="20214"/>
              </a:moveTo>
              <a:lnTo>
                <a:pt x="1265764" y="2021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p>
      </dsp:txBody>
      <dsp:txXfrm>
        <a:off x="6262514" y="940645"/>
        <a:ext cx="63288" cy="63288"/>
      </dsp:txXfrm>
    </dsp:sp>
    <dsp:sp modelId="{D0099573-BD9A-47C6-87FD-2F2DFBF248C9}">
      <dsp:nvSpPr>
        <dsp:cNvPr id="0" name=""/>
        <dsp:cNvSpPr/>
      </dsp:nvSpPr>
      <dsp:spPr>
        <a:xfrm>
          <a:off x="6655575" y="982"/>
          <a:ext cx="1807083" cy="90354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SIMM</a:t>
          </a:r>
          <a:endParaRPr lang="ru-RU" sz="1400" kern="1200" dirty="0"/>
        </a:p>
      </dsp:txBody>
      <dsp:txXfrm>
        <a:off x="6682039" y="27446"/>
        <a:ext cx="1754155" cy="850613"/>
      </dsp:txXfrm>
    </dsp:sp>
    <dsp:sp modelId="{5872E4E1-84C7-4F2C-89D0-9A6208FAABFB}">
      <dsp:nvSpPr>
        <dsp:cNvPr id="0" name=""/>
        <dsp:cNvSpPr/>
      </dsp:nvSpPr>
      <dsp:spPr>
        <a:xfrm>
          <a:off x="5932741" y="1471611"/>
          <a:ext cx="722833" cy="40429"/>
        </a:xfrm>
        <a:custGeom>
          <a:avLst/>
          <a:gdLst/>
          <a:ahLst/>
          <a:cxnLst/>
          <a:rect l="0" t="0" r="0" b="0"/>
          <a:pathLst>
            <a:path>
              <a:moveTo>
                <a:pt x="0" y="20214"/>
              </a:moveTo>
              <a:lnTo>
                <a:pt x="722833" y="2021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p>
      </dsp:txBody>
      <dsp:txXfrm>
        <a:off x="6276087" y="1473755"/>
        <a:ext cx="36141" cy="36141"/>
      </dsp:txXfrm>
    </dsp:sp>
    <dsp:sp modelId="{B2C94A55-2FB5-452D-BC7F-45BB9BE0B93D}">
      <dsp:nvSpPr>
        <dsp:cNvPr id="0" name=""/>
        <dsp:cNvSpPr/>
      </dsp:nvSpPr>
      <dsp:spPr>
        <a:xfrm>
          <a:off x="6655575" y="1040055"/>
          <a:ext cx="1807083" cy="90354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DIMM</a:t>
          </a:r>
          <a:endParaRPr lang="ru-RU" sz="1400" kern="1200" dirty="0"/>
        </a:p>
      </dsp:txBody>
      <dsp:txXfrm>
        <a:off x="6682039" y="1066519"/>
        <a:ext cx="1754155" cy="850613"/>
      </dsp:txXfrm>
    </dsp:sp>
    <dsp:sp modelId="{A31D814C-68D0-47C7-891C-323E22CA2D30}">
      <dsp:nvSpPr>
        <dsp:cNvPr id="0" name=""/>
        <dsp:cNvSpPr/>
      </dsp:nvSpPr>
      <dsp:spPr>
        <a:xfrm rot="3310531">
          <a:off x="5661275" y="1991147"/>
          <a:ext cx="1265764" cy="40429"/>
        </a:xfrm>
        <a:custGeom>
          <a:avLst/>
          <a:gdLst/>
          <a:ahLst/>
          <a:cxnLst/>
          <a:rect l="0" t="0" r="0" b="0"/>
          <a:pathLst>
            <a:path>
              <a:moveTo>
                <a:pt x="0" y="20214"/>
              </a:moveTo>
              <a:lnTo>
                <a:pt x="1265764" y="2021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p>
      </dsp:txBody>
      <dsp:txXfrm>
        <a:off x="6262514" y="1979718"/>
        <a:ext cx="63288" cy="63288"/>
      </dsp:txXfrm>
    </dsp:sp>
    <dsp:sp modelId="{DCC218CB-832B-4382-A561-AD9D480727DC}">
      <dsp:nvSpPr>
        <dsp:cNvPr id="0" name=""/>
        <dsp:cNvSpPr/>
      </dsp:nvSpPr>
      <dsp:spPr>
        <a:xfrm>
          <a:off x="6655575" y="2079128"/>
          <a:ext cx="1807083" cy="90354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DDR DIMM </a:t>
          </a:r>
          <a:r>
            <a:rPr lang="ru-RU" sz="1400" kern="1200" dirty="0"/>
            <a:t>и </a:t>
          </a:r>
          <a:r>
            <a:rPr lang="en-US" sz="1400" kern="1200" dirty="0"/>
            <a:t>RIMM</a:t>
          </a:r>
          <a:endParaRPr lang="ru-RU" sz="1400" kern="1200" dirty="0"/>
        </a:p>
      </dsp:txBody>
      <dsp:txXfrm>
        <a:off x="6682039" y="2105592"/>
        <a:ext cx="1754155" cy="850613"/>
      </dsp:txXfrm>
    </dsp:sp>
    <dsp:sp modelId="{166FA761-8124-483E-BE20-2C33F49E289F}">
      <dsp:nvSpPr>
        <dsp:cNvPr id="0" name=""/>
        <dsp:cNvSpPr/>
      </dsp:nvSpPr>
      <dsp:spPr>
        <a:xfrm>
          <a:off x="3402824" y="2510684"/>
          <a:ext cx="722833" cy="40429"/>
        </a:xfrm>
        <a:custGeom>
          <a:avLst/>
          <a:gdLst/>
          <a:ahLst/>
          <a:cxnLst/>
          <a:rect l="0" t="0" r="0" b="0"/>
          <a:pathLst>
            <a:path>
              <a:moveTo>
                <a:pt x="0" y="20214"/>
              </a:moveTo>
              <a:lnTo>
                <a:pt x="722833" y="2021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p>
      </dsp:txBody>
      <dsp:txXfrm>
        <a:off x="3746170" y="2512828"/>
        <a:ext cx="36141" cy="36141"/>
      </dsp:txXfrm>
    </dsp:sp>
    <dsp:sp modelId="{01750A58-5436-41DA-805B-BE0465DA84D5}">
      <dsp:nvSpPr>
        <dsp:cNvPr id="0" name=""/>
        <dsp:cNvSpPr/>
      </dsp:nvSpPr>
      <dsp:spPr>
        <a:xfrm>
          <a:off x="4125658" y="2079128"/>
          <a:ext cx="1807083" cy="90354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a:t>ПЗУ (</a:t>
          </a:r>
          <a:r>
            <a:rPr lang="en-US" sz="1400" kern="1200" dirty="0"/>
            <a:t>ROM Real only Memory)</a:t>
          </a:r>
          <a:endParaRPr lang="ru-RU" sz="1400" kern="1200" dirty="0"/>
        </a:p>
      </dsp:txBody>
      <dsp:txXfrm>
        <a:off x="4152122" y="2105592"/>
        <a:ext cx="1754155" cy="850613"/>
      </dsp:txXfrm>
    </dsp:sp>
    <dsp:sp modelId="{404F6A20-82DC-48C5-B7A9-1EB46FB87294}">
      <dsp:nvSpPr>
        <dsp:cNvPr id="0" name=""/>
        <dsp:cNvSpPr/>
      </dsp:nvSpPr>
      <dsp:spPr>
        <a:xfrm rot="3310531">
          <a:off x="3131359" y="3030220"/>
          <a:ext cx="1265764" cy="40429"/>
        </a:xfrm>
        <a:custGeom>
          <a:avLst/>
          <a:gdLst/>
          <a:ahLst/>
          <a:cxnLst/>
          <a:rect l="0" t="0" r="0" b="0"/>
          <a:pathLst>
            <a:path>
              <a:moveTo>
                <a:pt x="0" y="20214"/>
              </a:moveTo>
              <a:lnTo>
                <a:pt x="1265764" y="2021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RU" sz="500" kern="1200"/>
        </a:p>
      </dsp:txBody>
      <dsp:txXfrm>
        <a:off x="3732597" y="3018791"/>
        <a:ext cx="63288" cy="63288"/>
      </dsp:txXfrm>
    </dsp:sp>
    <dsp:sp modelId="{1B76BD24-93E6-47DC-8338-2EEB9E7E353B}">
      <dsp:nvSpPr>
        <dsp:cNvPr id="0" name=""/>
        <dsp:cNvSpPr/>
      </dsp:nvSpPr>
      <dsp:spPr>
        <a:xfrm>
          <a:off x="4125658" y="3118201"/>
          <a:ext cx="1807083" cy="90354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a:t>Кэш-память</a:t>
          </a:r>
        </a:p>
      </dsp:txBody>
      <dsp:txXfrm>
        <a:off x="4152122" y="3144665"/>
        <a:ext cx="1754155" cy="8506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0D28D6-61A1-461E-A2AF-F08AAAEF2839}">
      <dsp:nvSpPr>
        <dsp:cNvPr id="0" name=""/>
        <dsp:cNvSpPr/>
      </dsp:nvSpPr>
      <dsp:spPr>
        <a:xfrm>
          <a:off x="1001" y="0"/>
          <a:ext cx="1772989" cy="402272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FDD</a:t>
          </a:r>
          <a:r>
            <a:rPr lang="ru-RU" sz="2100" kern="1200" dirty="0"/>
            <a:t> – накопитель на ГМД 1,44 Мб</a:t>
          </a:r>
        </a:p>
      </dsp:txBody>
      <dsp:txXfrm>
        <a:off x="52930" y="51929"/>
        <a:ext cx="1669131" cy="3918867"/>
      </dsp:txXfrm>
    </dsp:sp>
    <dsp:sp modelId="{7F107D81-866E-4080-A47A-6CB54D820915}">
      <dsp:nvSpPr>
        <dsp:cNvPr id="0" name=""/>
        <dsp:cNvSpPr/>
      </dsp:nvSpPr>
      <dsp:spPr>
        <a:xfrm>
          <a:off x="2071853" y="0"/>
          <a:ext cx="1772989" cy="402272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CD-ROM </a:t>
          </a:r>
          <a:r>
            <a:rPr lang="ru-RU" sz="2100" kern="1200" dirty="0"/>
            <a:t>и </a:t>
          </a:r>
          <a:r>
            <a:rPr lang="en-US" sz="2100" kern="1200" dirty="0"/>
            <a:t>R/W</a:t>
          </a:r>
          <a:r>
            <a:rPr lang="ru-RU" sz="2100" kern="1200" dirty="0"/>
            <a:t> накопитель на лазерных МД 800 Мб</a:t>
          </a:r>
        </a:p>
      </dsp:txBody>
      <dsp:txXfrm>
        <a:off x="2123782" y="51929"/>
        <a:ext cx="1669131" cy="3918867"/>
      </dsp:txXfrm>
    </dsp:sp>
    <dsp:sp modelId="{86D2E9C1-C1E8-493E-90D7-B5B2FE3B1635}">
      <dsp:nvSpPr>
        <dsp:cNvPr id="0" name=""/>
        <dsp:cNvSpPr/>
      </dsp:nvSpPr>
      <dsp:spPr>
        <a:xfrm>
          <a:off x="4142705" y="0"/>
          <a:ext cx="1772989" cy="402272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DVD-ROM </a:t>
          </a:r>
          <a:r>
            <a:rPr lang="ru-RU" sz="2100" kern="1200" dirty="0"/>
            <a:t>и </a:t>
          </a:r>
          <a:r>
            <a:rPr lang="en-US" sz="2100" kern="1200" dirty="0"/>
            <a:t>R/W</a:t>
          </a:r>
          <a:r>
            <a:rPr lang="ru-RU" sz="2100" kern="1200" dirty="0"/>
            <a:t> – накопитель на лазерных </a:t>
          </a:r>
          <a:r>
            <a:rPr lang="en-US" sz="2100" kern="1200" dirty="0"/>
            <a:t>DVD</a:t>
          </a:r>
          <a:r>
            <a:rPr lang="ru-RU" sz="2100" kern="1200" dirty="0"/>
            <a:t> дисках, до 16Гб</a:t>
          </a:r>
        </a:p>
      </dsp:txBody>
      <dsp:txXfrm>
        <a:off x="4194634" y="51929"/>
        <a:ext cx="1669131" cy="3918867"/>
      </dsp:txXfrm>
    </dsp:sp>
    <dsp:sp modelId="{76E6762B-9BEA-4C3A-8DD1-226580DBB599}">
      <dsp:nvSpPr>
        <dsp:cNvPr id="0" name=""/>
        <dsp:cNvSpPr/>
      </dsp:nvSpPr>
      <dsp:spPr>
        <a:xfrm>
          <a:off x="6213556" y="0"/>
          <a:ext cx="1772989" cy="402272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HDD (Hard Disk Drive)</a:t>
          </a:r>
          <a:endParaRPr lang="ru-RU" sz="2100" kern="1200" dirty="0"/>
        </a:p>
      </dsp:txBody>
      <dsp:txXfrm>
        <a:off x="6265485" y="51929"/>
        <a:ext cx="1669131" cy="3918867"/>
      </dsp:txXfrm>
    </dsp:sp>
    <dsp:sp modelId="{82E15B8B-3C6F-449C-B62A-B233B1A19CB7}">
      <dsp:nvSpPr>
        <dsp:cNvPr id="0" name=""/>
        <dsp:cNvSpPr/>
      </dsp:nvSpPr>
      <dsp:spPr>
        <a:xfrm>
          <a:off x="8284408" y="0"/>
          <a:ext cx="1772989" cy="402272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Flash – </a:t>
          </a:r>
          <a:r>
            <a:rPr lang="ru-RU" sz="2100" kern="1200" dirty="0"/>
            <a:t>накопитель на микросхемах памяти</a:t>
          </a:r>
        </a:p>
      </dsp:txBody>
      <dsp:txXfrm>
        <a:off x="8336337" y="51929"/>
        <a:ext cx="1669131" cy="39188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424167-FB47-4254-AC49-298FC3BAFC5E}">
      <dsp:nvSpPr>
        <dsp:cNvPr id="0" name=""/>
        <dsp:cNvSpPr/>
      </dsp:nvSpPr>
      <dsp:spPr>
        <a:xfrm>
          <a:off x="541347" y="1076393"/>
          <a:ext cx="3739877" cy="186993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ru-RU" sz="2400" kern="1200" dirty="0"/>
            <a:t>Основная память</a:t>
          </a:r>
        </a:p>
      </dsp:txBody>
      <dsp:txXfrm>
        <a:off x="596116" y="1131162"/>
        <a:ext cx="3630339" cy="1760400"/>
      </dsp:txXfrm>
    </dsp:sp>
    <dsp:sp modelId="{7772A46D-17E5-47C3-B274-CE65D7FB235C}">
      <dsp:nvSpPr>
        <dsp:cNvPr id="0" name=""/>
        <dsp:cNvSpPr/>
      </dsp:nvSpPr>
      <dsp:spPr>
        <a:xfrm rot="19457599">
          <a:off x="4108065" y="1431919"/>
          <a:ext cx="1842269" cy="83671"/>
        </a:xfrm>
        <a:custGeom>
          <a:avLst/>
          <a:gdLst/>
          <a:ahLst/>
          <a:cxnLst/>
          <a:rect l="0" t="0" r="0" b="0"/>
          <a:pathLst>
            <a:path>
              <a:moveTo>
                <a:pt x="0" y="41835"/>
              </a:moveTo>
              <a:lnTo>
                <a:pt x="1842269" y="4183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ru-RU" sz="600" kern="1200"/>
        </a:p>
      </dsp:txBody>
      <dsp:txXfrm>
        <a:off x="4983143" y="1427698"/>
        <a:ext cx="92113" cy="92113"/>
      </dsp:txXfrm>
    </dsp:sp>
    <dsp:sp modelId="{C5D497DF-369F-4AF0-B299-0A0995F62BAD}">
      <dsp:nvSpPr>
        <dsp:cNvPr id="0" name=""/>
        <dsp:cNvSpPr/>
      </dsp:nvSpPr>
      <dsp:spPr>
        <a:xfrm>
          <a:off x="5777175" y="1178"/>
          <a:ext cx="3739877" cy="186993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ru-RU" sz="2400" kern="1200" dirty="0"/>
            <a:t>Стандартная память (непосредственно адресуемая) с адресами от 0 до 1024 Кб</a:t>
          </a:r>
        </a:p>
      </dsp:txBody>
      <dsp:txXfrm>
        <a:off x="5831944" y="55947"/>
        <a:ext cx="3630339" cy="1760400"/>
      </dsp:txXfrm>
    </dsp:sp>
    <dsp:sp modelId="{5C9E6F26-B1F4-4FB4-9A6F-D5C911411075}">
      <dsp:nvSpPr>
        <dsp:cNvPr id="0" name=""/>
        <dsp:cNvSpPr/>
      </dsp:nvSpPr>
      <dsp:spPr>
        <a:xfrm rot="2142401">
          <a:off x="4108065" y="2507133"/>
          <a:ext cx="1842269" cy="83671"/>
        </a:xfrm>
        <a:custGeom>
          <a:avLst/>
          <a:gdLst/>
          <a:ahLst/>
          <a:cxnLst/>
          <a:rect l="0" t="0" r="0" b="0"/>
          <a:pathLst>
            <a:path>
              <a:moveTo>
                <a:pt x="0" y="41835"/>
              </a:moveTo>
              <a:lnTo>
                <a:pt x="1842269" y="4183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ru-RU" sz="600" kern="1200"/>
        </a:p>
      </dsp:txBody>
      <dsp:txXfrm>
        <a:off x="4983143" y="2502913"/>
        <a:ext cx="92113" cy="92113"/>
      </dsp:txXfrm>
    </dsp:sp>
    <dsp:sp modelId="{ED02681E-58A7-4431-AB54-D5024E5D39BB}">
      <dsp:nvSpPr>
        <dsp:cNvPr id="0" name=""/>
        <dsp:cNvSpPr/>
      </dsp:nvSpPr>
      <dsp:spPr>
        <a:xfrm>
          <a:off x="5777175" y="2151607"/>
          <a:ext cx="3739877" cy="186993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ru-RU" sz="2400" kern="1200" dirty="0"/>
            <a:t>Расширенная память- память с адресами 1024 Кб и выше. Доступ возможен при использовании драйверов </a:t>
          </a:r>
          <a:r>
            <a:rPr lang="en-US" sz="2400" kern="1200" dirty="0"/>
            <a:t>XMM</a:t>
          </a:r>
          <a:endParaRPr lang="ru-RU" sz="2400" kern="1200" dirty="0"/>
        </a:p>
      </dsp:txBody>
      <dsp:txXfrm>
        <a:off x="5831944" y="2206376"/>
        <a:ext cx="3630339" cy="17604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802D6F-D820-46D8-9038-E172B9879B51}" type="datetimeFigureOut">
              <a:rPr lang="ru-RU" smtClean="0"/>
              <a:t>22.10.2023</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62BA5D-1811-4D82-AE3D-4C0980587D58}" type="slidenum">
              <a:rPr lang="ru-RU" smtClean="0"/>
              <a:t>‹#›</a:t>
            </a:fld>
            <a:endParaRPr lang="ru-RU"/>
          </a:p>
        </p:txBody>
      </p:sp>
    </p:spTree>
    <p:extLst>
      <p:ext uri="{BB962C8B-B14F-4D97-AF65-F5344CB8AC3E}">
        <p14:creationId xmlns:p14="http://schemas.microsoft.com/office/powerpoint/2010/main" val="3399348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ru.wikipedia.org/wiki/%D0%9F%D1%80%D0%BE%D1%86%D0%B5%D1%81%D1%81%D0%BE%D1%80" TargetMode="External"/><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hyperlink" Target="http://ru.wikipedia.org/wiki/%D0%9C%D0%B5%D0%B9%D0%BD%D1%84%D1%80%D0%B5%D0%B9%D0%BC" TargetMode="External"/><Relationship Id="rId4" Type="http://schemas.openxmlformats.org/officeDocument/2006/relationships/hyperlink" Target="http://ru.wikipedia.org/wiki/%D0%A1%D0%B5%D1%80%D0%B2%D0%B5%D1%80_(%D0%B0%D0%BF%D0%BF%D0%B0%D1%80%D0%B0%D1%82%D0%BD%D0%BE%D0%B5_%D0%BE%D0%B1%D0%B5%D1%81%D0%BF%D0%B5%D1%87%D0%B5%D0%BD%D0%B8%D0%B5)"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ru.wikipedia.org/wiki/%D0%A0%D0%B5%D0%B3%D0%B8%D1%81%D1%82%D1%80_%D0%BF%D1%80%D0%BE%D1%86%D0%B5%D1%81%D1%81%D0%BE%D1%80%D0%B0" TargetMode="External"/><Relationship Id="rId2" Type="http://schemas.openxmlformats.org/officeDocument/2006/relationships/slide" Target="../slides/slide31.xml"/><Relationship Id="rId1" Type="http://schemas.openxmlformats.org/officeDocument/2006/relationships/notesMaster" Target="../notesMasters/notesMaster1.xml"/><Relationship Id="rId5" Type="http://schemas.openxmlformats.org/officeDocument/2006/relationships/hyperlink" Target="http://ru.wikipedia.org/wiki/%D0%93%D0%B8%D0%B1%D0%B5%D1%80%D0%BD%D0%B0%D1%86%D0%B8%D1%8F_(%D0%BE%D0%BF%D0%B5%D1%80%D0%B0%D1%86%D0%B8%D0%BE%D0%BD%D0%BD%D1%8B%D0%B5_%D1%81%D0%B8%D1%81%D1%82%D0%B5%D0%BC%D1%8B)" TargetMode="External"/><Relationship Id="rId4" Type="http://schemas.openxmlformats.org/officeDocument/2006/relationships/hyperlink" Target="http://ru.wikipedia.org/wiki/%D0%9A%D1%8D%D1%88_%D0%BF%D1%80%D0%BE%D1%86%D0%B5%D1%81%D1%81%D0%BE%D1%80%D0%B0"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ru.wikipedia.org/wiki/%D0%9E%D0%BA%D1%81%D0%B8%D0%B4" TargetMode="External"/><Relationship Id="rId13" Type="http://schemas.openxmlformats.org/officeDocument/2006/relationships/hyperlink" Target="http://ru.wikipedia.org/wiki/%D0%96%D1%91%D1%81%D1%82%D0%BA%D0%B8%D0%B9_%D0%B4%D0%B8%D1%81%D0%BA#cite_note-1" TargetMode="External"/><Relationship Id="rId3" Type="http://schemas.openxmlformats.org/officeDocument/2006/relationships/hyperlink" Target="http://ru.wikipedia.org/wiki/%D0%94%D0%B8%D1%81%D0%BA%D0%B5%D1%82%D0%B0" TargetMode="External"/><Relationship Id="rId7" Type="http://schemas.openxmlformats.org/officeDocument/2006/relationships/hyperlink" Target="http://ru.wikipedia.org/wiki/%D0%A4%D0%B5%D1%80%D1%80%D0%BE%D0%BC%D0%B0%D0%B3%D0%BD%D0%B5%D1%82%D0%B8%D0%BA%D0%B8" TargetMode="External"/><Relationship Id="rId12" Type="http://schemas.openxmlformats.org/officeDocument/2006/relationships/hyperlink" Target="http://ru.wikipedia.org/wiki/%D0%9D%D0%B0%D0%BD%D0%BE%D0%BC%D0%B5%D1%82%D1%80" TargetMode="External"/><Relationship Id="rId2" Type="http://schemas.openxmlformats.org/officeDocument/2006/relationships/slide" Target="../slides/slide38.xml"/><Relationship Id="rId1" Type="http://schemas.openxmlformats.org/officeDocument/2006/relationships/notesMaster" Target="../notesMasters/notesMaster1.xml"/><Relationship Id="rId6" Type="http://schemas.openxmlformats.org/officeDocument/2006/relationships/hyperlink" Target="http://ru.wikipedia.org/w/index.php?title=%D0%9F%D0%BB%D0%B0%D1%81%D1%82%D0%B8%D0%BD%D0%B0_%D0%B6%D1%91%D1%81%D1%82%D0%BA%D0%BE%D0%B3%D0%BE_%D0%B4%D0%B8%D1%81%D0%BA%D0%B0&amp;action=edit&amp;redlink=1" TargetMode="External"/><Relationship Id="rId11" Type="http://schemas.openxmlformats.org/officeDocument/2006/relationships/hyperlink" Target="http://ru.wikipedia.org/wiki/%D0%9C%D0%B0%D0%B3%D0%BD%D0%B8%D1%82%D0%BD%D0%B0%D1%8F_%D0%B3%D0%BE%D0%BB%D0%BE%D0%B2%D0%BA%D0%B0" TargetMode="External"/><Relationship Id="rId5" Type="http://schemas.openxmlformats.org/officeDocument/2006/relationships/hyperlink" Target="http://ru.wikipedia.org/wiki/%D0%A1%D1%82%D0%B5%D0%BA%D0%BB%D0%BE" TargetMode="External"/><Relationship Id="rId10" Type="http://schemas.openxmlformats.org/officeDocument/2006/relationships/hyperlink" Target="http://ru.wikipedia.org/wiki/%D0%9E%D1%81%D1%8C" TargetMode="External"/><Relationship Id="rId4" Type="http://schemas.openxmlformats.org/officeDocument/2006/relationships/hyperlink" Target="http://ru.wikipedia.org/wiki/%D0%90%D0%BB%D1%8E%D0%BC%D0%B8%D0%BD%D0%B8%D0%B9" TargetMode="External"/><Relationship Id="rId9" Type="http://schemas.openxmlformats.org/officeDocument/2006/relationships/hyperlink" Target="http://ru.wikipedia.org/wiki/%D0%A5%D1%80%D0%BE%D0%BC"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ru.wikipedia.org/wiki/%D0%AD%D0%BB%D0%B5%D0%BA%D1%82%D1%80%D0%BE%D0%BD%D0%BD%D0%BE%D0%B5_%D0%B0%D1%80%D1%85%D0%B8%D0%B2%D0%B8%D1%80%D0%BE%D0%B2%D0%B0%D0%BD%D0%B8%D0%B5"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ru.wikipedia.org/wiki/%D0%A0%D0%B5%D0%B7%D0%B5%D1%80%D0%B2%D0%BD%D0%BE%D0%B5_%D0%BA%D0%BE%D0%BF%D0%B8%D1%80%D0%BE%D0%B2%D0%B0%D0%BD%D0%B8%D0%B5"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ru.wikipedia.org/wiki/%D0%98%D0%BD%D1%84%D0%BE%D1%80%D0%BC%D0%B0%D1%86%D0%B8%D0%BE%D0%BD%D0%BD%D1%8B%D0%B9_%D0%BD%D0%BE%D1%81%D0%B8%D1%82%D0%B5%D0%BB%D1%8C"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1</a:t>
            </a:fld>
            <a:endParaRPr lang="ru-RU"/>
          </a:p>
        </p:txBody>
      </p:sp>
    </p:spTree>
    <p:extLst>
      <p:ext uri="{BB962C8B-B14F-4D97-AF65-F5344CB8AC3E}">
        <p14:creationId xmlns:p14="http://schemas.microsoft.com/office/powerpoint/2010/main" val="1503243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3</a:t>
            </a:fld>
            <a:endParaRPr lang="ru-RU"/>
          </a:p>
        </p:txBody>
      </p:sp>
    </p:spTree>
    <p:extLst>
      <p:ext uri="{BB962C8B-B14F-4D97-AF65-F5344CB8AC3E}">
        <p14:creationId xmlns:p14="http://schemas.microsoft.com/office/powerpoint/2010/main" val="3815057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4</a:t>
            </a:fld>
            <a:endParaRPr lang="ru-RU"/>
          </a:p>
        </p:txBody>
      </p:sp>
    </p:spTree>
    <p:extLst>
      <p:ext uri="{BB962C8B-B14F-4D97-AF65-F5344CB8AC3E}">
        <p14:creationId xmlns:p14="http://schemas.microsoft.com/office/powerpoint/2010/main" val="3046831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a:p>
            <a:r>
              <a:rPr lang="ru-RU" dirty="0"/>
              <a:t>В современных компьютерах</a:t>
            </a:r>
            <a:r>
              <a:rPr lang="ru-RU" baseline="0" dirty="0"/>
              <a:t> принята 32-разрядная адресация, т.е. независимых адресов </a:t>
            </a:r>
            <a:r>
              <a:rPr lang="ru-RU" baseline="0" dirty="0" err="1"/>
              <a:t>м.б</a:t>
            </a:r>
            <a:r>
              <a:rPr lang="ru-RU" baseline="0" dirty="0"/>
              <a:t>. 2</a:t>
            </a:r>
            <a:r>
              <a:rPr lang="ru-RU" baseline="30000" dirty="0"/>
              <a:t>32</a:t>
            </a:r>
            <a:r>
              <a:rPr lang="ru-RU" baseline="0" dirty="0"/>
              <a:t>. </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6</a:t>
            </a:fld>
            <a:endParaRPr lang="ru-RU"/>
          </a:p>
        </p:txBody>
      </p:sp>
    </p:spTree>
    <p:extLst>
      <p:ext uri="{BB962C8B-B14F-4D97-AF65-F5344CB8AC3E}">
        <p14:creationId xmlns:p14="http://schemas.microsoft.com/office/powerpoint/2010/main" val="3756277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Энергонезависимая память представлена микросхемой памяти, в которую записана информация</a:t>
            </a:r>
            <a:r>
              <a:rPr lang="ru-RU" baseline="0" dirty="0"/>
              <a:t> о типе аппаратуры компьютера и его настройке. Здесь используется микросхема </a:t>
            </a:r>
            <a:r>
              <a:rPr lang="en-US" baseline="0" dirty="0"/>
              <a:t>RAM</a:t>
            </a:r>
            <a:r>
              <a:rPr lang="ru-RU" baseline="0" dirty="0"/>
              <a:t>, изготавливаемая по технологии </a:t>
            </a:r>
            <a:r>
              <a:rPr lang="en-US" baseline="0" dirty="0"/>
              <a:t>CMOS</a:t>
            </a:r>
            <a:r>
              <a:rPr lang="ru-RU" baseline="0" dirty="0"/>
              <a:t>, малое  потребление энергии. </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8</a:t>
            </a:fld>
            <a:endParaRPr lang="ru-RU"/>
          </a:p>
        </p:txBody>
      </p:sp>
    </p:spTree>
    <p:extLst>
      <p:ext uri="{BB962C8B-B14F-4D97-AF65-F5344CB8AC3E}">
        <p14:creationId xmlns:p14="http://schemas.microsoft.com/office/powerpoint/2010/main" val="3463969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Часть ОЗУ – видеопамять</a:t>
            </a: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9</a:t>
            </a:fld>
            <a:endParaRPr lang="ru-RU"/>
          </a:p>
        </p:txBody>
      </p:sp>
    </p:spTree>
    <p:extLst>
      <p:ext uri="{BB962C8B-B14F-4D97-AF65-F5344CB8AC3E}">
        <p14:creationId xmlns:p14="http://schemas.microsoft.com/office/powerpoint/2010/main" val="2709762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Каждая системная плата содержит одну или две ИС ПЗУ, в которых хранится программа базовой системы ввода/вывода (</a:t>
            </a:r>
            <a:r>
              <a:rPr lang="ru-RU" sz="1200" b="0" i="0" kern="1200" dirty="0" err="1">
                <a:solidFill>
                  <a:schemeClr val="tx1"/>
                </a:solidFill>
                <a:effectLst/>
                <a:latin typeface="+mn-lt"/>
                <a:ea typeface="+mn-ea"/>
                <a:cs typeface="+mn-cs"/>
              </a:rPr>
              <a:t>basic</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input</a:t>
            </a:r>
            <a:r>
              <a:rPr lang="ru-RU" sz="1200" b="0" i="0" kern="1200" dirty="0">
                <a:solidFill>
                  <a:schemeClr val="tx1"/>
                </a:solidFill>
                <a:effectLst/>
                <a:latin typeface="+mn-lt"/>
                <a:ea typeface="+mn-ea"/>
                <a:cs typeface="+mn-cs"/>
              </a:rPr>
              <a:t>/</a:t>
            </a:r>
            <a:r>
              <a:rPr lang="ru-RU" sz="1200" b="0" i="0" kern="1200" dirty="0" err="1">
                <a:solidFill>
                  <a:schemeClr val="tx1"/>
                </a:solidFill>
                <a:effectLst/>
                <a:latin typeface="+mn-lt"/>
                <a:ea typeface="+mn-ea"/>
                <a:cs typeface="+mn-cs"/>
              </a:rPr>
              <a:t>output</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system</a:t>
            </a:r>
            <a:r>
              <a:rPr lang="ru-RU" sz="1200" b="0" i="0" kern="1200" dirty="0">
                <a:solidFill>
                  <a:schemeClr val="tx1"/>
                </a:solidFill>
                <a:effectLst/>
                <a:latin typeface="+mn-lt"/>
                <a:ea typeface="+mn-ea"/>
                <a:cs typeface="+mn-cs"/>
              </a:rPr>
              <a:t> — BIOS). Программа BIOS содержит основные инструкции для обмена данными между микропроцессором и различными устройствами ввода и вывода системы. До недавнего времени эта информация постоянно хранилась внутри чипов ПЗУ и ее можно было изменить, только заменяя чипы.</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11</a:t>
            </a:fld>
            <a:endParaRPr lang="ru-RU"/>
          </a:p>
        </p:txBody>
      </p:sp>
    </p:spTree>
    <p:extLst>
      <p:ext uri="{BB962C8B-B14F-4D97-AF65-F5344CB8AC3E}">
        <p14:creationId xmlns:p14="http://schemas.microsoft.com/office/powerpoint/2010/main" val="245331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333333"/>
                </a:solidFill>
                <a:effectLst/>
                <a:latin typeface="Helvetica Neue"/>
              </a:rPr>
              <a:t>Когда оперативная память заполняется полностью, компьютерная система начинает подтормаживать, скорость работы замедляется. Данные могут быть получены в любом произвольном порядке. Есть два типа оперативной памяти, а именно: </a:t>
            </a:r>
            <a:r>
              <a:rPr lang="ru-RU" b="0" i="0" dirty="0" err="1">
                <a:solidFill>
                  <a:srgbClr val="333333"/>
                </a:solidFill>
                <a:effectLst/>
                <a:latin typeface="Helvetica Neue"/>
              </a:rPr>
              <a:t>Static</a:t>
            </a:r>
            <a:r>
              <a:rPr lang="ru-RU" b="0" i="0" dirty="0">
                <a:solidFill>
                  <a:srgbClr val="333333"/>
                </a:solidFill>
                <a:effectLst/>
                <a:latin typeface="Helvetica Neue"/>
              </a:rPr>
              <a:t> RAM (SRAM) и динамическое ОЗУ (DRAM). Когда на компьютере запускается одновременно множество программ, которые суммарно превышают возможности оперативной памяти, то те части памяти, которые не используются определенное по длительности время, сбрасываются частями в так называемую виртуальную память. Виртуальная память представляет собой специально отведенное на жестком диске пространство. Благодаря виртуальной памяти система может динамически освобождать часть оперативной памяти.</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12</a:t>
            </a:fld>
            <a:endParaRPr lang="ru-RU"/>
          </a:p>
        </p:txBody>
      </p:sp>
    </p:spTree>
    <p:extLst>
      <p:ext uri="{BB962C8B-B14F-4D97-AF65-F5344CB8AC3E}">
        <p14:creationId xmlns:p14="http://schemas.microsoft.com/office/powerpoint/2010/main" val="1802330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Информация в BIOS представляет весь «интеллект», которым располагает компьютер до тех пор, пока он не сможет загрузить дополнительную информацию из другого источника, скажем, жесткого диска. Рассматриваемые совместно, программное и аппаратное (чип ПЗУ) обеспечение BIOS называют программно-аппаратными средствами. Эти ИС могут размещаться в любом месте системной платы, но обычно их легко узнать по размеру и форме (как правило, это устройства в 28-контактных, устанавливаемых в гнезда двухрядных корпусах DIP).</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15</a:t>
            </a:fld>
            <a:endParaRPr lang="ru-RU"/>
          </a:p>
        </p:txBody>
      </p:sp>
    </p:spTree>
    <p:extLst>
      <p:ext uri="{BB962C8B-B14F-4D97-AF65-F5344CB8AC3E}">
        <p14:creationId xmlns:p14="http://schemas.microsoft.com/office/powerpoint/2010/main" val="672249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Т.к.</a:t>
            </a:r>
            <a:r>
              <a:rPr lang="ru-RU" baseline="0" dirty="0"/>
              <a:t> доступ к </a:t>
            </a:r>
            <a:r>
              <a:rPr lang="en-US" baseline="0" dirty="0"/>
              <a:t>RAM (</a:t>
            </a:r>
            <a:r>
              <a:rPr lang="ru-RU" baseline="0" dirty="0"/>
              <a:t>ОП)</a:t>
            </a:r>
            <a:r>
              <a:rPr lang="en-US" baseline="0" dirty="0"/>
              <a:t> </a:t>
            </a:r>
            <a:r>
              <a:rPr lang="ru-RU" baseline="0" dirty="0"/>
              <a:t>быстрее, чем к </a:t>
            </a:r>
            <a:r>
              <a:rPr lang="en-US" baseline="0" dirty="0"/>
              <a:t>ROM</a:t>
            </a:r>
            <a:r>
              <a:rPr lang="ru-RU" baseline="0" dirty="0"/>
              <a:t>, производители компьютеров создают системы </a:t>
            </a:r>
            <a:r>
              <a:rPr lang="ru-RU" baseline="0" dirty="0" err="1"/>
              <a:t>т.о</a:t>
            </a:r>
            <a:r>
              <a:rPr lang="ru-RU" baseline="0" dirty="0"/>
              <a:t>., что при включении ПК выполняется копирование </a:t>
            </a:r>
            <a:r>
              <a:rPr lang="en-US" baseline="0" dirty="0"/>
              <a:t>BIOS</a:t>
            </a:r>
            <a:r>
              <a:rPr lang="ru-RU" baseline="0" dirty="0"/>
              <a:t> из </a:t>
            </a:r>
            <a:r>
              <a:rPr lang="en-US" baseline="0" dirty="0"/>
              <a:t>ROM</a:t>
            </a:r>
            <a:r>
              <a:rPr lang="ru-RU" baseline="0" dirty="0"/>
              <a:t> в ОП.</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16</a:t>
            </a:fld>
            <a:endParaRPr lang="ru-RU"/>
          </a:p>
        </p:txBody>
      </p:sp>
    </p:spTree>
    <p:extLst>
      <p:ext uri="{BB962C8B-B14F-4D97-AF65-F5344CB8AC3E}">
        <p14:creationId xmlns:p14="http://schemas.microsoft.com/office/powerpoint/2010/main" val="3941022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Во многих компьютерах </a:t>
            </a:r>
            <a:r>
              <a:rPr lang="en-US" sz="1200" kern="1200" dirty="0">
                <a:solidFill>
                  <a:schemeClr val="tx1"/>
                </a:solidFill>
                <a:effectLst/>
                <a:latin typeface="+mn-lt"/>
                <a:ea typeface="+mn-ea"/>
                <a:cs typeface="+mn-cs"/>
              </a:rPr>
              <a:t>CMOS</a:t>
            </a:r>
            <a:r>
              <a:rPr lang="ru-RU" sz="1200" kern="1200" dirty="0">
                <a:solidFill>
                  <a:schemeClr val="tx1"/>
                </a:solidFill>
                <a:effectLst/>
                <a:latin typeface="+mn-lt"/>
                <a:ea typeface="+mn-ea"/>
                <a:cs typeface="+mn-cs"/>
              </a:rPr>
              <a:t>-память используется для хранения текущих даты и времени. </a:t>
            </a:r>
            <a:r>
              <a:rPr lang="en-US" sz="1200" kern="1200" dirty="0">
                <a:solidFill>
                  <a:schemeClr val="tx1"/>
                </a:solidFill>
                <a:effectLst/>
                <a:latin typeface="+mn-lt"/>
                <a:ea typeface="+mn-ea"/>
                <a:cs typeface="+mn-cs"/>
              </a:rPr>
              <a:t>CMOS</a:t>
            </a:r>
            <a:r>
              <a:rPr lang="ru-RU" sz="1200" kern="1200" dirty="0">
                <a:solidFill>
                  <a:schemeClr val="tx1"/>
                </a:solidFill>
                <a:effectLst/>
                <a:latin typeface="+mn-lt"/>
                <a:ea typeface="+mn-ea"/>
                <a:cs typeface="+mn-cs"/>
              </a:rPr>
              <a:t>-память и часовая микросхема, отвечающая за </a:t>
            </a:r>
            <a:r>
              <a:rPr lang="ru-RU" sz="1200" kern="1200" dirty="0" err="1">
                <a:solidFill>
                  <a:schemeClr val="tx1"/>
                </a:solidFill>
                <a:effectLst/>
                <a:latin typeface="+mn-lt"/>
                <a:ea typeface="+mn-ea"/>
                <a:cs typeface="+mn-cs"/>
              </a:rPr>
              <a:t>от­счет</a:t>
            </a:r>
            <a:r>
              <a:rPr lang="ru-RU" sz="1200" kern="1200" dirty="0">
                <a:solidFill>
                  <a:schemeClr val="tx1"/>
                </a:solidFill>
                <a:effectLst/>
                <a:latin typeface="+mn-lt"/>
                <a:ea typeface="+mn-ea"/>
                <a:cs typeface="+mn-cs"/>
              </a:rPr>
              <a:t> времени, получают питание от маленького аккумулятора, поэтому компью­тер всегда показывает правильное время, даже если он был выключен. </a:t>
            </a:r>
            <a:r>
              <a:rPr lang="en-US" sz="1200" kern="1200" dirty="0">
                <a:solidFill>
                  <a:schemeClr val="tx1"/>
                </a:solidFill>
                <a:effectLst/>
                <a:latin typeface="+mn-lt"/>
                <a:ea typeface="+mn-ea"/>
                <a:cs typeface="+mn-cs"/>
              </a:rPr>
              <a:t>CMOS</a:t>
            </a:r>
            <a:r>
              <a:rPr lang="ru-RU" sz="1200" kern="1200" dirty="0">
                <a:solidFill>
                  <a:schemeClr val="tx1"/>
                </a:solidFill>
                <a:effectLst/>
                <a:latin typeface="+mn-lt"/>
                <a:ea typeface="+mn-ea"/>
                <a:cs typeface="+mn-cs"/>
              </a:rPr>
              <a:t> так­же может содержать конфигурационные параметры, например указание, с какого </a:t>
            </a:r>
            <a:r>
              <a:rPr lang="ru-RU" sz="1200" kern="1200" dirty="0" err="1">
                <a:solidFill>
                  <a:schemeClr val="tx1"/>
                </a:solidFill>
                <a:effectLst/>
                <a:latin typeface="+mn-lt"/>
                <a:ea typeface="+mn-ea"/>
                <a:cs typeface="+mn-cs"/>
              </a:rPr>
              <a:t>жесткого</a:t>
            </a:r>
            <a:r>
              <a:rPr lang="ru-RU" sz="1200" kern="1200" dirty="0">
                <a:solidFill>
                  <a:schemeClr val="tx1"/>
                </a:solidFill>
                <a:effectLst/>
                <a:latin typeface="+mn-lt"/>
                <a:ea typeface="+mn-ea"/>
                <a:cs typeface="+mn-cs"/>
              </a:rPr>
              <a:t> диска производить загрузку. </a:t>
            </a:r>
            <a:r>
              <a:rPr lang="en-US" sz="1200" kern="1200" dirty="0">
                <a:solidFill>
                  <a:schemeClr val="tx1"/>
                </a:solidFill>
                <a:effectLst/>
                <a:latin typeface="+mn-lt"/>
                <a:ea typeface="+mn-ea"/>
                <a:cs typeface="+mn-cs"/>
              </a:rPr>
              <a:t>CMOS</a:t>
            </a:r>
            <a:r>
              <a:rPr lang="ru-RU" sz="1200" kern="1200" dirty="0">
                <a:solidFill>
                  <a:schemeClr val="tx1"/>
                </a:solidFill>
                <a:effectLst/>
                <a:latin typeface="+mn-lt"/>
                <a:ea typeface="+mn-ea"/>
                <a:cs typeface="+mn-cs"/>
              </a:rPr>
              <a:t>-память используется для этих целей, так как она потребляет настолько мало энергии, что установленный на фабрике аккумулятор часто работает в течение нескольких лет.</a:t>
            </a:r>
          </a:p>
          <a:p>
            <a:r>
              <a:rPr lang="ru-RU" dirty="0"/>
              <a:t>BIOS содержит инструкции по управлению клавиатурой, дисплеем, дисковыми накопителями, портами ввода/вывода, а также множеством дополнительных функций. </a:t>
            </a:r>
          </a:p>
        </p:txBody>
      </p:sp>
      <p:sp>
        <p:nvSpPr>
          <p:cNvPr id="4" name="Номер слайда 3"/>
          <p:cNvSpPr>
            <a:spLocks noGrp="1"/>
          </p:cNvSpPr>
          <p:nvPr>
            <p:ph type="sldNum" sz="quarter" idx="10"/>
          </p:nvPr>
        </p:nvSpPr>
        <p:spPr/>
        <p:txBody>
          <a:bodyPr/>
          <a:lstStyle/>
          <a:p>
            <a:fld id="{EA62BA5D-1811-4D82-AE3D-4C0980587D58}" type="slidenum">
              <a:rPr lang="ru-RU" smtClean="0"/>
              <a:t>17</a:t>
            </a:fld>
            <a:endParaRPr lang="ru-RU"/>
          </a:p>
        </p:txBody>
      </p:sp>
    </p:spTree>
    <p:extLst>
      <p:ext uri="{BB962C8B-B14F-4D97-AF65-F5344CB8AC3E}">
        <p14:creationId xmlns:p14="http://schemas.microsoft.com/office/powerpoint/2010/main" val="4107374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ru-RU" dirty="0"/>
              <a:t>Наи­более часто используемые строки кэша хранятся в высокоскоростной кэш-памя­ти, расположенной внутри центрального процессора или очень близко к нему.</a:t>
            </a:r>
          </a:p>
          <a:p>
            <a:pPr marL="0" marR="0" lvl="1"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Ког­да программа должна прочитать слово из памяти, кэш-микросхема проверяет, есть ли нужная строка в кэше. Если это так, то происходит результативное обращение к кэш-памяти, запрос удовлетворяется целиком из кэша и запрос к памяти на шину не выставляется. Удачное обращение к кэшу, как правило, по времени занимает около двух тактов, а неудачное приводит к обращению к памяти с существенной потерей времени. Кэш-память ограничена в размере, что обусловлено ее высокой стоимостью. В некоторых машинах есть два или даже три уровня кэша, </a:t>
            </a:r>
            <a:r>
              <a:rPr lang="ru-RU" sz="1200" kern="1200" dirty="0" err="1">
                <a:solidFill>
                  <a:schemeClr val="tx1"/>
                </a:solidFill>
                <a:effectLst/>
                <a:latin typeface="+mn-lt"/>
                <a:ea typeface="+mn-ea"/>
                <a:cs typeface="+mn-cs"/>
              </a:rPr>
              <a:t>причем</a:t>
            </a:r>
            <a:r>
              <a:rPr lang="ru-RU" sz="1200" kern="1200" dirty="0">
                <a:solidFill>
                  <a:schemeClr val="tx1"/>
                </a:solidFill>
                <a:effectLst/>
                <a:latin typeface="+mn-lt"/>
                <a:ea typeface="+mn-ea"/>
                <a:cs typeface="+mn-cs"/>
              </a:rPr>
              <a:t> каждый последующий медленнее и больше предыдущего.</a:t>
            </a: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19</a:t>
            </a:fld>
            <a:endParaRPr lang="ru-RU"/>
          </a:p>
        </p:txBody>
      </p:sp>
    </p:spTree>
    <p:extLst>
      <p:ext uri="{BB962C8B-B14F-4D97-AF65-F5344CB8AC3E}">
        <p14:creationId xmlns:p14="http://schemas.microsoft.com/office/powerpoint/2010/main" val="106219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27</a:t>
            </a:fld>
            <a:endParaRPr lang="ru-RU"/>
          </a:p>
        </p:txBody>
      </p:sp>
    </p:spTree>
    <p:extLst>
      <p:ext uri="{BB962C8B-B14F-4D97-AF65-F5344CB8AC3E}">
        <p14:creationId xmlns:p14="http://schemas.microsoft.com/office/powerpoint/2010/main" val="3256628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Кэш центрального процессора разделён на несколько уровней. Максимальное количество кэшей — четыре. В универсальном </a:t>
            </a:r>
            <a:r>
              <a:rPr lang="ru-RU" dirty="0">
                <a:hlinkClick r:id="rId3" tooltip="Процессор"/>
              </a:rPr>
              <a:t>процессоре</a:t>
            </a:r>
            <a:r>
              <a:rPr lang="ru-RU" dirty="0"/>
              <a:t> в настоящее время число уровней может достигать трёх. Кэш-память уровня N+1, как правило, больше по размеру и медленнее по скорости доступа и передаче данных, чем кэш-память уровня N.</a:t>
            </a:r>
          </a:p>
          <a:p>
            <a:r>
              <a:rPr lang="ru-RU" dirty="0"/>
              <a:t>Кэш третьего уровня наименее быстродействующий, но он может быть очень большим — более 24 Мбайт. L3 медленнее предыдущих кэшей, но всё равно значительно быстрее, чем оперативная память. В многопроцессорных системах находится в общем пользовании и предназначен для синхронизации данных различных L2.</a:t>
            </a:r>
          </a:p>
          <a:p>
            <a:r>
              <a:rPr lang="ru-RU" dirty="0"/>
              <a:t>Существует четвёртый уровень кэша, применение которого оправдано только для многопроцессорных высокопроизводительных </a:t>
            </a:r>
            <a:r>
              <a:rPr lang="ru-RU" dirty="0">
                <a:hlinkClick r:id="rId4" tooltip="Сервер (аппаратное обеспечение)"/>
              </a:rPr>
              <a:t>серверов</a:t>
            </a:r>
            <a:r>
              <a:rPr lang="ru-RU" dirty="0"/>
              <a:t> и </a:t>
            </a:r>
            <a:r>
              <a:rPr lang="ru-RU" dirty="0" err="1">
                <a:hlinkClick r:id="rId5" tooltip="Мейнфрейм"/>
              </a:rPr>
              <a:t>мейнфреймов</a:t>
            </a:r>
            <a:r>
              <a:rPr lang="ru-RU" dirty="0"/>
              <a:t>. Обычно он реализован отдельной микросхемой.</a:t>
            </a: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28</a:t>
            </a:fld>
            <a:endParaRPr lang="ru-RU"/>
          </a:p>
        </p:txBody>
      </p:sp>
    </p:spTree>
    <p:extLst>
      <p:ext uri="{BB962C8B-B14F-4D97-AF65-F5344CB8AC3E}">
        <p14:creationId xmlns:p14="http://schemas.microsoft.com/office/powerpoint/2010/main" val="1191523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b="0" i="0" dirty="0">
                <a:solidFill>
                  <a:srgbClr val="424242"/>
                </a:solidFill>
                <a:effectLst/>
                <a:latin typeface="Verdana" panose="020B0604030504040204" pitchFamily="34" charset="0"/>
              </a:rPr>
              <a:t>Дальнейшие усовершенствования модулей ОЗУ привел к появлению модулей памяти с однорядным расположением выводов (SIMM) и модулей памяти с двухрядным расположением выводов (DIMM). Подобно модулям SIP, модули SIMM и DIMM устанавливаются на системную плату вертикально. Однако для их установки используют не просто вставку выводов в гнезда, а специальные гнезда с фиксированием, которые жестко поддерживают модуль в вертикальном положении. Как правило, ПК продаются с не полностью заполненными гнездами ОЗУ. Это позволяет пользователям приобретать менее дорогие компьютеры, удовлетворяющие их персональным потребностям, но при этом сохраняется возможность установки в будущем дополнительных модулей ОЗУ, если в этом возникнет необходимость.</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29</a:t>
            </a:fld>
            <a:endParaRPr lang="ru-RU"/>
          </a:p>
        </p:txBody>
      </p:sp>
    </p:spTree>
    <p:extLst>
      <p:ext uri="{BB962C8B-B14F-4D97-AF65-F5344CB8AC3E}">
        <p14:creationId xmlns:p14="http://schemas.microsoft.com/office/powerpoint/2010/main" val="2985688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30</a:t>
            </a:fld>
            <a:endParaRPr lang="ru-RU"/>
          </a:p>
        </p:txBody>
      </p:sp>
    </p:spTree>
    <p:extLst>
      <p:ext uri="{BB962C8B-B14F-4D97-AF65-F5344CB8AC3E}">
        <p14:creationId xmlns:p14="http://schemas.microsoft.com/office/powerpoint/2010/main" val="96154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a:t>Обмен данными между процессором и оперативной памятью производится:</a:t>
            </a:r>
          </a:p>
          <a:p>
            <a:r>
              <a:rPr lang="ru-RU" dirty="0"/>
              <a:t>непосредственно,</a:t>
            </a:r>
          </a:p>
          <a:p>
            <a:r>
              <a:rPr lang="ru-RU" dirty="0"/>
              <a:t>либо через сверхбыструю память, 0-го уровня — </a:t>
            </a:r>
            <a:r>
              <a:rPr lang="ru-RU" dirty="0">
                <a:hlinkClick r:id="rId3" tooltip="Регистр процессора"/>
              </a:rPr>
              <a:t>регистры в АЛУ</a:t>
            </a:r>
            <a:r>
              <a:rPr lang="ru-RU" dirty="0"/>
              <a:t>, либо при наличии </a:t>
            </a:r>
            <a:r>
              <a:rPr lang="ru-RU" dirty="0">
                <a:hlinkClick r:id="rId4" tooltip="Кэш процессора"/>
              </a:rPr>
              <a:t>кэша</a:t>
            </a:r>
            <a:r>
              <a:rPr lang="ru-RU" dirty="0"/>
              <a:t> — через него.</a:t>
            </a:r>
          </a:p>
          <a:p>
            <a:endParaRPr lang="ru-RU" dirty="0"/>
          </a:p>
          <a:p>
            <a:r>
              <a:rPr lang="ru-RU" dirty="0"/>
              <a:t>Энергосберегающие режимы работы материнской платы компьютера позволяют переводить его в режим «сна», что значительно сокращает уровень потребления компьютером электроэнергии. Для сохранения содержимого ОЗУ </a:t>
            </a:r>
            <a:r>
              <a:rPr lang="ru-RU" dirty="0">
                <a:hlinkClick r:id="rId5" tooltip="Гибернация (операционные системы)"/>
              </a:rPr>
              <a:t>в таком случае</a:t>
            </a:r>
            <a:r>
              <a:rPr lang="ru-RU" dirty="0"/>
              <a:t>, применяют запись содержимого оперативной памяти в специальный файл</a:t>
            </a:r>
          </a:p>
        </p:txBody>
      </p:sp>
      <p:sp>
        <p:nvSpPr>
          <p:cNvPr id="4" name="Номер слайда 3"/>
          <p:cNvSpPr>
            <a:spLocks noGrp="1"/>
          </p:cNvSpPr>
          <p:nvPr>
            <p:ph type="sldNum" sz="quarter" idx="10"/>
          </p:nvPr>
        </p:nvSpPr>
        <p:spPr/>
        <p:txBody>
          <a:bodyPr/>
          <a:lstStyle/>
          <a:p>
            <a:fld id="{EA62BA5D-1811-4D82-AE3D-4C0980587D58}" type="slidenum">
              <a:rPr lang="ru-RU" smtClean="0"/>
              <a:t>31</a:t>
            </a:fld>
            <a:endParaRPr lang="ru-RU"/>
          </a:p>
        </p:txBody>
      </p:sp>
    </p:spTree>
    <p:extLst>
      <p:ext uri="{BB962C8B-B14F-4D97-AF65-F5344CB8AC3E}">
        <p14:creationId xmlns:p14="http://schemas.microsoft.com/office/powerpoint/2010/main" val="1492070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tx1"/>
                </a:solidFill>
                <a:effectLst/>
                <a:latin typeface="+mn-lt"/>
                <a:ea typeface="+mn-ea"/>
                <a:cs typeface="+mn-cs"/>
              </a:rPr>
              <a:t>В </a:t>
            </a:r>
            <a:r>
              <a:rPr lang="ru-RU" sz="1200" b="0" i="0" kern="1200" dirty="0" err="1">
                <a:solidFill>
                  <a:schemeClr val="tx1"/>
                </a:solidFill>
                <a:effectLst/>
                <a:latin typeface="+mn-lt"/>
                <a:ea typeface="+mn-ea"/>
                <a:cs typeface="+mn-cs"/>
              </a:rPr>
              <a:t>Windows</a:t>
            </a:r>
            <a:r>
              <a:rPr lang="ru-RU" sz="1200" b="0" i="0" kern="1200" dirty="0">
                <a:solidFill>
                  <a:schemeClr val="tx1"/>
                </a:solidFill>
                <a:effectLst/>
                <a:latin typeface="+mn-lt"/>
                <a:ea typeface="+mn-ea"/>
                <a:cs typeface="+mn-cs"/>
              </a:rPr>
              <a:t> запущенные программы физически могут располагаться не только «в платах оперативной памяти», но и на жестком диске в файле </a:t>
            </a:r>
            <a:r>
              <a:rPr lang="ru-RU" sz="1200" b="1" i="0" kern="1200" dirty="0">
                <a:solidFill>
                  <a:schemeClr val="tx1"/>
                </a:solidFill>
                <a:effectLst/>
                <a:latin typeface="+mn-lt"/>
                <a:ea typeface="+mn-ea"/>
                <a:cs typeface="+mn-cs"/>
              </a:rPr>
              <a:t>pagefile.sys.</a:t>
            </a:r>
            <a:r>
              <a:rPr lang="ru-RU" sz="1200" b="0" i="0" kern="1200" dirty="0">
                <a:solidFill>
                  <a:schemeClr val="tx1"/>
                </a:solidFill>
                <a:effectLst/>
                <a:latin typeface="+mn-lt"/>
                <a:ea typeface="+mn-ea"/>
                <a:cs typeface="+mn-cs"/>
              </a:rPr>
              <a:t> Этот файл называется «файлом подкачки» или «свопом» (от англ. </a:t>
            </a:r>
            <a:r>
              <a:rPr lang="ru-RU" sz="1200" b="0" i="0" kern="1200" dirty="0" err="1">
                <a:solidFill>
                  <a:schemeClr val="tx1"/>
                </a:solidFill>
                <a:effectLst/>
                <a:latin typeface="+mn-lt"/>
                <a:ea typeface="+mn-ea"/>
                <a:cs typeface="+mn-cs"/>
              </a:rPr>
              <a:t>swap</a:t>
            </a:r>
            <a:r>
              <a:rPr lang="ru-RU" sz="1200" b="0" i="0" kern="1200" dirty="0">
                <a:solidFill>
                  <a:schemeClr val="tx1"/>
                </a:solidFill>
                <a:effectLst/>
                <a:latin typeface="+mn-lt"/>
                <a:ea typeface="+mn-ea"/>
                <a:cs typeface="+mn-cs"/>
              </a:rPr>
              <a:t>).</a:t>
            </a:r>
            <a:endParaRPr lang="ru-RU" dirty="0"/>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32</a:t>
            </a:fld>
            <a:endParaRPr lang="ru-RU"/>
          </a:p>
        </p:txBody>
      </p:sp>
    </p:spTree>
    <p:extLst>
      <p:ext uri="{BB962C8B-B14F-4D97-AF65-F5344CB8AC3E}">
        <p14:creationId xmlns:p14="http://schemas.microsoft.com/office/powerpoint/2010/main" val="9151463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555555"/>
                </a:solidFill>
                <a:effectLst/>
                <a:latin typeface="Droid Sans"/>
              </a:rPr>
              <a:t>почему в битной </a:t>
            </a:r>
            <a:r>
              <a:rPr lang="ru-RU" b="0" i="0" dirty="0" err="1">
                <a:solidFill>
                  <a:srgbClr val="555555"/>
                </a:solidFill>
                <a:effectLst/>
                <a:latin typeface="Droid Sans"/>
              </a:rPr>
              <a:t>Windows</a:t>
            </a:r>
            <a:r>
              <a:rPr lang="ru-RU" b="0" i="0" dirty="0">
                <a:solidFill>
                  <a:srgbClr val="555555"/>
                </a:solidFill>
                <a:effectLst/>
                <a:latin typeface="Droid Sans"/>
              </a:rPr>
              <a:t> доступно 3,5 Гб оперативно памяти вместо, например, установленных 4 Гб. Было придумано множество теорий, мифов, легенд. Например, считают, что это ограничение, сделанное Microsoft, которое можно снять. На самом деле это отчасти правда — принудительные ограничения действительно есть. Только снять их никак нельзя. Это обусловлено тем, что в 32-разрядных системах драйвера и программы могут нестабильно работать при использовании системой больше четырех гигабайт оперативной памяти</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36</a:t>
            </a:fld>
            <a:endParaRPr lang="ru-RU"/>
          </a:p>
        </p:txBody>
      </p:sp>
    </p:spTree>
    <p:extLst>
      <p:ext uri="{BB962C8B-B14F-4D97-AF65-F5344CB8AC3E}">
        <p14:creationId xmlns:p14="http://schemas.microsoft.com/office/powerpoint/2010/main" val="2950921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Дисковая память на два порядка дешевле ОЗУ в </a:t>
            </a:r>
            <a:r>
              <a:rPr lang="ru-RU" sz="1200" kern="1200" dirty="0" err="1">
                <a:solidFill>
                  <a:schemeClr val="tx1"/>
                </a:solidFill>
                <a:effectLst/>
                <a:latin typeface="+mn-lt"/>
                <a:ea typeface="+mn-ea"/>
                <a:cs typeface="+mn-cs"/>
              </a:rPr>
              <a:t>пересчете</a:t>
            </a:r>
            <a:r>
              <a:rPr lang="ru-RU" sz="1200" kern="1200" dirty="0">
                <a:solidFill>
                  <a:schemeClr val="tx1"/>
                </a:solidFill>
                <a:effectLst/>
                <a:latin typeface="+mn-lt"/>
                <a:ea typeface="+mn-ea"/>
                <a:cs typeface="+mn-cs"/>
              </a:rPr>
              <a:t> на бит и зачастую на два порядка больше по величине. У диска есть только одна проблема: случайный доступ к данным на нем занимает примерно на три порядка больше времени.</a:t>
            </a:r>
          </a:p>
          <a:p>
            <a:endParaRPr lang="ru-RU" dirty="0"/>
          </a:p>
          <a:p>
            <a:r>
              <a:rPr lang="ru-RU" dirty="0"/>
              <a:t>В отличие от «гибкого» диска (</a:t>
            </a:r>
            <a:r>
              <a:rPr lang="ru-RU" dirty="0">
                <a:hlinkClick r:id="rId3" tooltip="Дискета"/>
              </a:rPr>
              <a:t>дискеты</a:t>
            </a:r>
            <a:r>
              <a:rPr lang="ru-RU" dirty="0"/>
              <a:t>), информация в НЖМД записывается на жёсткие (</a:t>
            </a:r>
            <a:r>
              <a:rPr lang="ru-RU" dirty="0">
                <a:hlinkClick r:id="rId4" tooltip="Алюминий"/>
              </a:rPr>
              <a:t>алюминиевые</a:t>
            </a:r>
            <a:r>
              <a:rPr lang="ru-RU" dirty="0"/>
              <a:t> или </a:t>
            </a:r>
            <a:r>
              <a:rPr lang="ru-RU" dirty="0">
                <a:hlinkClick r:id="rId5" tooltip="Стекло"/>
              </a:rPr>
              <a:t>стеклянные</a:t>
            </a:r>
            <a:r>
              <a:rPr lang="ru-RU" dirty="0"/>
              <a:t>) </a:t>
            </a:r>
            <a:r>
              <a:rPr lang="ru-RU" dirty="0">
                <a:hlinkClick r:id="rId6" tooltip="Пластина жёсткого диска (страница отсутствует)"/>
              </a:rPr>
              <a:t>пластины</a:t>
            </a:r>
            <a:r>
              <a:rPr lang="ru-RU" dirty="0"/>
              <a:t>, покрытые слоем </a:t>
            </a:r>
            <a:r>
              <a:rPr lang="ru-RU" dirty="0" err="1">
                <a:hlinkClick r:id="rId7" tooltip="Ферромагнетики"/>
              </a:rPr>
              <a:t>ферромагнитного</a:t>
            </a:r>
            <a:r>
              <a:rPr lang="ru-RU" dirty="0"/>
              <a:t> материала, чаще всего </a:t>
            </a:r>
            <a:r>
              <a:rPr lang="ru-RU" dirty="0">
                <a:hlinkClick r:id="rId8" tooltip="Оксид"/>
              </a:rPr>
              <a:t>двуокиси</a:t>
            </a:r>
            <a:r>
              <a:rPr lang="ru-RU" dirty="0"/>
              <a:t> </a:t>
            </a:r>
            <a:r>
              <a:rPr lang="ru-RU" dirty="0">
                <a:hlinkClick r:id="rId9" tooltip="Хром"/>
              </a:rPr>
              <a:t>хрома</a:t>
            </a:r>
            <a:r>
              <a:rPr lang="ru-RU" dirty="0"/>
              <a:t> — магнитные диски. В НЖМД используется одна или несколько пластин на одной </a:t>
            </a:r>
            <a:r>
              <a:rPr lang="ru-RU" dirty="0">
                <a:hlinkClick r:id="rId10" tooltip="Ось"/>
              </a:rPr>
              <a:t>оси</a:t>
            </a:r>
            <a:r>
              <a:rPr lang="ru-RU" dirty="0"/>
              <a:t>. </a:t>
            </a:r>
            <a:r>
              <a:rPr lang="ru-RU" dirty="0">
                <a:hlinkClick r:id="rId11" tooltip="Магнитная головка"/>
              </a:rPr>
              <a:t>Считывающие головки</a:t>
            </a:r>
            <a:r>
              <a:rPr lang="ru-RU" dirty="0"/>
              <a:t> в рабочем режиме не касаются поверхности пластин благодаря прослойке набегающего потока воздуха, образующейся у поверхности при быстром вращении. Расстояние между головкой и диском составляет несколько </a:t>
            </a:r>
            <a:r>
              <a:rPr lang="ru-RU" dirty="0">
                <a:hlinkClick r:id="rId12" tooltip="Нанометр"/>
              </a:rPr>
              <a:t>нанометров</a:t>
            </a:r>
            <a:r>
              <a:rPr lang="ru-RU" dirty="0"/>
              <a:t> (в современных дисках около 10 </a:t>
            </a:r>
            <a:r>
              <a:rPr lang="ru-RU" dirty="0" err="1"/>
              <a:t>нм</a:t>
            </a:r>
            <a:r>
              <a:rPr lang="ru-RU" baseline="30000" dirty="0">
                <a:hlinkClick r:id="rId13"/>
              </a:rPr>
              <a:t>[1]</a:t>
            </a:r>
            <a:r>
              <a:rPr lang="ru-RU" dirty="0"/>
              <a:t>), а отсутствие механического контакта обеспечивает долгий срок службы устройства. При отсутствии вращения дисков головки находятся у шпинделя или за пределами диска в безопасной зоне, где исключён их нештатный контакт с поверхностью дисков.</a:t>
            </a:r>
          </a:p>
          <a:p>
            <a:r>
              <a:rPr lang="ru-RU" dirty="0"/>
              <a:t>Также, в отличие от гибкого диска, носитель информации обычно совмещают с накопителем, приводом и блоком электроники. Такие жёсткие диски часто используются в качестве несъёмного носителя информации.</a:t>
            </a: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38</a:t>
            </a:fld>
            <a:endParaRPr lang="ru-RU"/>
          </a:p>
        </p:txBody>
      </p:sp>
    </p:spTree>
    <p:extLst>
      <p:ext uri="{BB962C8B-B14F-4D97-AF65-F5344CB8AC3E}">
        <p14:creationId xmlns:p14="http://schemas.microsoft.com/office/powerpoint/2010/main" val="749838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a:t>Основное назначение: запись и воспроизведение информации, </a:t>
            </a:r>
            <a:r>
              <a:rPr lang="ru-RU" dirty="0">
                <a:hlinkClick r:id="rId3" tooltip="Электронное архивирование"/>
              </a:rPr>
              <a:t>архивация</a:t>
            </a:r>
            <a:r>
              <a:rPr lang="ru-RU" dirty="0"/>
              <a:t> и </a:t>
            </a:r>
            <a:r>
              <a:rPr lang="ru-RU" dirty="0">
                <a:hlinkClick r:id="rId4" tooltip="Резервное копирование"/>
              </a:rPr>
              <a:t>резервное копирование</a:t>
            </a:r>
            <a:r>
              <a:rPr lang="ru-RU" dirty="0"/>
              <a:t> данных.</a:t>
            </a:r>
          </a:p>
        </p:txBody>
      </p:sp>
      <p:sp>
        <p:nvSpPr>
          <p:cNvPr id="4" name="Номер слайда 3"/>
          <p:cNvSpPr>
            <a:spLocks noGrp="1"/>
          </p:cNvSpPr>
          <p:nvPr>
            <p:ph type="sldNum" sz="quarter" idx="10"/>
          </p:nvPr>
        </p:nvSpPr>
        <p:spPr/>
        <p:txBody>
          <a:bodyPr/>
          <a:lstStyle/>
          <a:p>
            <a:fld id="{EA62BA5D-1811-4D82-AE3D-4C0980587D58}" type="slidenum">
              <a:rPr lang="ru-RU" smtClean="0"/>
              <a:t>39</a:t>
            </a:fld>
            <a:endParaRPr lang="ru-RU"/>
          </a:p>
        </p:txBody>
      </p:sp>
    </p:spTree>
    <p:extLst>
      <p:ext uri="{BB962C8B-B14F-4D97-AF65-F5344CB8AC3E}">
        <p14:creationId xmlns:p14="http://schemas.microsoft.com/office/powerpoint/2010/main" val="1985009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a:t>Достоинства:</a:t>
            </a:r>
          </a:p>
          <a:p>
            <a:r>
              <a:rPr lang="ru-RU" dirty="0"/>
              <a:t>большая ёмкость;</a:t>
            </a:r>
          </a:p>
          <a:p>
            <a:r>
              <a:rPr lang="ru-RU" dirty="0"/>
              <a:t>низкая стоимость и широкие условия хранения </a:t>
            </a:r>
            <a:r>
              <a:rPr lang="ru-RU" dirty="0">
                <a:hlinkClick r:id="rId3" tooltip="Информационный носитель"/>
              </a:rPr>
              <a:t>информационного носителя</a:t>
            </a:r>
            <a:r>
              <a:rPr lang="ru-RU" dirty="0"/>
              <a:t>;</a:t>
            </a:r>
          </a:p>
          <a:p>
            <a:r>
              <a:rPr lang="ru-RU" dirty="0"/>
              <a:t>стабильность работы;</a:t>
            </a:r>
          </a:p>
          <a:p>
            <a:r>
              <a:rPr lang="ru-RU" dirty="0"/>
              <a:t>надёжность;</a:t>
            </a:r>
          </a:p>
          <a:p>
            <a:r>
              <a:rPr lang="ru-RU" dirty="0"/>
              <a:t>низкое энергопотребление у ленточной библиотеки большого объёма.</a:t>
            </a:r>
          </a:p>
          <a:p>
            <a:r>
              <a:rPr lang="ru-RU" dirty="0"/>
              <a:t>Недостатки:</a:t>
            </a:r>
          </a:p>
          <a:p>
            <a:r>
              <a:rPr lang="ru-RU" dirty="0"/>
              <a:t>низкая скорость произвольного доступа к данным из-за последовательного доступа (лента должна прокрутиться к нужному месту);</a:t>
            </a:r>
          </a:p>
          <a:p>
            <a:r>
              <a:rPr lang="ru-RU" dirty="0"/>
              <a:t>сравнительно высокая стоимость накопителя (стримера).</a:t>
            </a: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40</a:t>
            </a:fld>
            <a:endParaRPr lang="ru-RU"/>
          </a:p>
        </p:txBody>
      </p:sp>
    </p:spTree>
    <p:extLst>
      <p:ext uri="{BB962C8B-B14F-4D97-AF65-F5344CB8AC3E}">
        <p14:creationId xmlns:p14="http://schemas.microsoft.com/office/powerpoint/2010/main" val="3055128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ru-RU" sz="1200" u="sng" dirty="0"/>
              <a:t>Слово</a:t>
            </a:r>
            <a:r>
              <a:rPr lang="ru-RU" sz="1200" dirty="0"/>
              <a:t> –  это единица обмена ОП с ЦП, определяемое разрядностью с ЦП.</a:t>
            </a:r>
          </a:p>
          <a:p>
            <a:pPr algn="just"/>
            <a:r>
              <a:rPr lang="ru-RU" sz="1200" u="sng" dirty="0"/>
              <a:t>Блок</a:t>
            </a:r>
            <a:r>
              <a:rPr lang="ru-RU" sz="1200" dirty="0"/>
              <a:t> – это непрерывная область памяти с общим ключом защиты. Размер блока 2К, поэтому процессом выдается память, кратная 2К.</a:t>
            </a:r>
          </a:p>
          <a:p>
            <a:pPr algn="just"/>
            <a:r>
              <a:rPr lang="ru-RU" sz="1200" u="sng" dirty="0"/>
              <a:t>Сегмент</a:t>
            </a:r>
            <a:r>
              <a:rPr lang="ru-RU" sz="1200" dirty="0"/>
              <a:t> – это некоторый участок памяти. Сегмент может содержать несколько блоков.</a:t>
            </a: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45</a:t>
            </a:fld>
            <a:endParaRPr lang="ru-RU"/>
          </a:p>
        </p:txBody>
      </p:sp>
    </p:spTree>
    <p:extLst>
      <p:ext uri="{BB962C8B-B14F-4D97-AF65-F5344CB8AC3E}">
        <p14:creationId xmlns:p14="http://schemas.microsoft.com/office/powerpoint/2010/main" val="32646563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46</a:t>
            </a:fld>
            <a:endParaRPr lang="ru-RU"/>
          </a:p>
        </p:txBody>
      </p:sp>
    </p:spTree>
    <p:extLst>
      <p:ext uri="{BB962C8B-B14F-4D97-AF65-F5344CB8AC3E}">
        <p14:creationId xmlns:p14="http://schemas.microsoft.com/office/powerpoint/2010/main" val="30762905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342900" lvl="0" indent="-342900" algn="just">
              <a:spcAft>
                <a:spcPts val="0"/>
              </a:spcAft>
              <a:buFont typeface="Symbol" panose="05050102010706020507" pitchFamily="18" charset="2"/>
              <a:buChar char="-"/>
              <a:tabLst>
                <a:tab pos="228600" algn="l"/>
              </a:tabLst>
            </a:pPr>
            <a:r>
              <a:rPr lang="ru-RU" sz="1200" dirty="0">
                <a:latin typeface="Times New Roman" panose="02020603050405020304" pitchFamily="18" charset="0"/>
                <a:ea typeface="Times New Roman" panose="02020603050405020304" pitchFamily="18" charset="0"/>
              </a:rPr>
              <a:t>когда осуществляется выборка новой программы в памяти: по запросам системы или с предупреждением их;</a:t>
            </a:r>
          </a:p>
          <a:p>
            <a:pPr marL="342900" lvl="0" indent="-342900" algn="just">
              <a:spcAft>
                <a:spcPts val="0"/>
              </a:spcAft>
              <a:buFont typeface="Symbol" panose="05050102010706020507" pitchFamily="18" charset="2"/>
              <a:buChar char="-"/>
              <a:tabLst>
                <a:tab pos="228600" algn="l"/>
              </a:tabLst>
            </a:pPr>
            <a:r>
              <a:rPr lang="ru-RU" sz="1200" dirty="0">
                <a:latin typeface="Times New Roman" panose="02020603050405020304" pitchFamily="18" charset="0"/>
                <a:ea typeface="Times New Roman" panose="02020603050405020304" pitchFamily="18" charset="0"/>
              </a:rPr>
              <a:t>в какое место оперативной памяти будет помещаться программа: как можно более плотно с занятием свободных “дыр”, чтобы свести к минимуму потери памяти; или необходимо стремиться к возможно более быстрому размещению программы, чтобы свести к минимуму потери машинного времени;</a:t>
            </a:r>
          </a:p>
          <a:p>
            <a:pPr marL="342900" lvl="0" indent="-342900" algn="just">
              <a:spcAft>
                <a:spcPts val="0"/>
              </a:spcAft>
              <a:buFont typeface="Symbol" panose="05050102010706020507" pitchFamily="18" charset="2"/>
              <a:buChar char="-"/>
              <a:tabLst>
                <a:tab pos="228600" algn="l"/>
              </a:tabLst>
            </a:pPr>
            <a:r>
              <a:rPr lang="ru-RU" sz="1200" dirty="0">
                <a:latin typeface="Times New Roman" panose="02020603050405020304" pitchFamily="18" charset="0"/>
                <a:ea typeface="Times New Roman" panose="02020603050405020304" pitchFamily="18" charset="0"/>
              </a:rPr>
              <a:t>если при размещении новой программы, оперативная память уже заполнена, то по какому критерию выводить из памяти находящиеся в ней программы: замещать в памяти программы, которые находились в ней дольше других или те, которые использовались наименее часто.</a:t>
            </a: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47</a:t>
            </a:fld>
            <a:endParaRPr lang="ru-RU"/>
          </a:p>
        </p:txBody>
      </p:sp>
    </p:spTree>
    <p:extLst>
      <p:ext uri="{BB962C8B-B14F-4D97-AF65-F5344CB8AC3E}">
        <p14:creationId xmlns:p14="http://schemas.microsoft.com/office/powerpoint/2010/main" val="13380961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effectLst/>
                <a:latin typeface="Times New Roman" panose="02020603050405020304" pitchFamily="18" charset="0"/>
                <a:ea typeface="Times New Roman" panose="02020603050405020304" pitchFamily="18" charset="0"/>
              </a:rPr>
              <a:t>Их цель определить в какой момент следует переписать страницу или сегмент из внешней памяти в оперативную. </a:t>
            </a:r>
            <a:r>
              <a:rPr lang="ru-RU" sz="1200" i="1" dirty="0">
                <a:effectLst/>
                <a:latin typeface="Times New Roman" panose="02020603050405020304" pitchFamily="18" charset="0"/>
                <a:ea typeface="Times New Roman" panose="02020603050405020304" pitchFamily="18" charset="0"/>
              </a:rPr>
              <a:t>Вталкивание по запросу</a:t>
            </a:r>
            <a:r>
              <a:rPr lang="ru-RU" sz="1200" dirty="0">
                <a:effectLst/>
                <a:latin typeface="Times New Roman" panose="02020603050405020304" pitchFamily="18" charset="0"/>
                <a:ea typeface="Times New Roman" panose="02020603050405020304" pitchFamily="18" charset="0"/>
              </a:rPr>
              <a:t> предполагает, что система ждет ссылки на страницу или сегмент от выполняющегося процесса и только после появления ссылки начинает переписывать страницу или сегмент в оперативную память.</a:t>
            </a:r>
            <a:r>
              <a:rPr lang="ru-RU" sz="1200" i="1" dirty="0">
                <a:effectLst/>
                <a:latin typeface="Times New Roman" panose="02020603050405020304" pitchFamily="18" charset="0"/>
                <a:ea typeface="Times New Roman" panose="02020603050405020304" pitchFamily="18" charset="0"/>
              </a:rPr>
              <a:t> Вталкивание с упреждением </a:t>
            </a:r>
            <a:r>
              <a:rPr lang="ru-RU" sz="1200" dirty="0">
                <a:effectLst/>
                <a:latin typeface="Times New Roman" panose="02020603050405020304" pitchFamily="18" charset="0"/>
                <a:ea typeface="Times New Roman" panose="02020603050405020304" pitchFamily="18" charset="0"/>
              </a:rPr>
              <a:t> предполагает, что система пытается заблаговременно определить, к каким страницам или сегментам будет обращаться процесс. Если вероятность обращения высока и в оперативной памяти имеется свободное место, то соответствующие страницы или сегменты переписываются в оперативную память.</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49</a:t>
            </a:fld>
            <a:endParaRPr lang="ru-RU"/>
          </a:p>
        </p:txBody>
      </p:sp>
    </p:spTree>
    <p:extLst>
      <p:ext uri="{BB962C8B-B14F-4D97-AF65-F5344CB8AC3E}">
        <p14:creationId xmlns:p14="http://schemas.microsoft.com/office/powerpoint/2010/main" val="30659893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a:solidFill>
                  <a:srgbClr val="000000"/>
                </a:solidFill>
                <a:latin typeface="Arial Cyr" panose="020B0604020202020204" pitchFamily="34" charset="0"/>
              </a:rPr>
              <a:t>Методы распределения памяти без использования дискового пространства</a:t>
            </a:r>
            <a:endParaRPr lang="ru-RU" dirty="0"/>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52</a:t>
            </a:fld>
            <a:endParaRPr lang="ru-RU"/>
          </a:p>
        </p:txBody>
      </p:sp>
    </p:spTree>
    <p:extLst>
      <p:ext uri="{BB962C8B-B14F-4D97-AF65-F5344CB8AC3E}">
        <p14:creationId xmlns:p14="http://schemas.microsoft.com/office/powerpoint/2010/main" val="39726717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Это самая простая организация, которая использовалась на первых ЭВМ и на микро-ЭВМ, а также и на первых персональных компьютерах (PC) </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54</a:t>
            </a:fld>
            <a:endParaRPr lang="ru-RU"/>
          </a:p>
        </p:txBody>
      </p:sp>
    </p:spTree>
    <p:extLst>
      <p:ext uri="{BB962C8B-B14F-4D97-AF65-F5344CB8AC3E}">
        <p14:creationId xmlns:p14="http://schemas.microsoft.com/office/powerpoint/2010/main" val="34353928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0" i="0" dirty="0">
                <a:solidFill>
                  <a:srgbClr val="000000"/>
                </a:solidFill>
                <a:effectLst/>
                <a:latin typeface="Times New Roman" panose="02020603050405020304" pitchFamily="18" charset="0"/>
              </a:rPr>
              <a:t>Самым простым способом управления оперативной памятью является разделение ее на несколько разделов фиксированной величины. Это может быть выполнено вручную оператором во время старта системы или во время ее генерации.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Задание (программа) может помещаться в любой свободный раздел, размер которого это допускает. Защита памяти осуществляется парой регистров для каждого раздела ОП.</a:t>
            </a: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55</a:t>
            </a:fld>
            <a:endParaRPr lang="ru-RU"/>
          </a:p>
        </p:txBody>
      </p:sp>
    </p:spTree>
    <p:extLst>
      <p:ext uri="{BB962C8B-B14F-4D97-AF65-F5344CB8AC3E}">
        <p14:creationId xmlns:p14="http://schemas.microsoft.com/office/powerpoint/2010/main" val="3488818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342900" indent="-342900">
              <a:buFont typeface="Wingdings" panose="05000000000000000000" pitchFamily="2" charset="2"/>
              <a:buChar char="Ø"/>
            </a:pPr>
            <a:endParaRPr lang="ru-RU" sz="1200" dirty="0"/>
          </a:p>
          <a:p>
            <a:pPr marL="342900" indent="-342900">
              <a:buFont typeface="Wingdings" panose="05000000000000000000" pitchFamily="2" charset="2"/>
              <a:buChar char="Ø"/>
            </a:pPr>
            <a:r>
              <a:rPr lang="ru-RU" sz="1200" dirty="0"/>
              <a:t>ОП разделяется динамически между процессами по запросам заданий (программ) пользователей.</a:t>
            </a:r>
          </a:p>
          <a:p>
            <a:pPr marL="342900" indent="-342900">
              <a:buFont typeface="Wingdings" panose="05000000000000000000" pitchFamily="2" charset="2"/>
              <a:buChar char="Ø"/>
            </a:pPr>
            <a:r>
              <a:rPr lang="ru-RU" sz="1200" dirty="0"/>
              <a:t>Области памяти выделяются непрерывные из участков свободной памяти в соответствии с реализованными стратегиями размещения. </a:t>
            </a:r>
            <a:endParaRPr lang="en-US" sz="1200" dirty="0"/>
          </a:p>
          <a:p>
            <a:pPr marL="342900" indent="-342900">
              <a:buFont typeface="Wingdings" panose="05000000000000000000" pitchFamily="2" charset="2"/>
              <a:buChar char="Ø"/>
            </a:pPr>
            <a:r>
              <a:rPr lang="ru-RU" sz="1200" dirty="0"/>
              <a:t>При окончании заданий соседние свободные участки ОП объединяются</a:t>
            </a:r>
            <a:r>
              <a:rPr lang="en-US" sz="1200" dirty="0"/>
              <a:t>.</a:t>
            </a:r>
            <a:endParaRPr lang="ru-RU" sz="1200" dirty="0"/>
          </a:p>
          <a:p>
            <a:r>
              <a:rPr lang="ru-RU" sz="1200" kern="1200" dirty="0">
                <a:solidFill>
                  <a:schemeClr val="tx1"/>
                </a:solidFill>
                <a:effectLst/>
                <a:latin typeface="+mn-lt"/>
                <a:ea typeface="+mn-ea"/>
                <a:cs typeface="+mn-cs"/>
              </a:rPr>
              <a:t>Защита памяти аналогичная режиму с фиксированными разделами.</a:t>
            </a:r>
          </a:p>
          <a:p>
            <a:r>
              <a:rPr lang="ru-RU" sz="1200" b="1" kern="1200" dirty="0">
                <a:solidFill>
                  <a:schemeClr val="tx1"/>
                </a:solidFill>
                <a:effectLst/>
                <a:latin typeface="+mn-lt"/>
                <a:ea typeface="+mn-ea"/>
                <a:cs typeface="+mn-cs"/>
              </a:rPr>
              <a:t>Проблема</a:t>
            </a:r>
            <a:r>
              <a:rPr lang="ru-RU" sz="1200" kern="1200" dirty="0">
                <a:solidFill>
                  <a:schemeClr val="tx1"/>
                </a:solidFill>
                <a:effectLst/>
                <a:latin typeface="+mn-lt"/>
                <a:ea typeface="+mn-ea"/>
                <a:cs typeface="+mn-cs"/>
              </a:rPr>
              <a:t> - совокупность свободных участков, достаточна для выполнения программы, а поскольку они не смежные, то не могут быть использованы для размещения процессов или данных.</a:t>
            </a:r>
          </a:p>
          <a:p>
            <a:r>
              <a:rPr lang="ru-RU" sz="1200" kern="1200" dirty="0">
                <a:solidFill>
                  <a:schemeClr val="tx1"/>
                </a:solidFill>
                <a:effectLst/>
                <a:latin typeface="+mn-lt"/>
                <a:ea typeface="+mn-ea"/>
                <a:cs typeface="+mn-cs"/>
              </a:rPr>
              <a:t>Эта проблема, в частности, решается методом уплотнения памяти (сборки мусора). Такая процедура может выполняться либо при каждом завершении задачи, либо только тогда, когда для вновь поступившей задачи нет свободного раздела достаточного размера. В первом случае требуется меньше вычислительной работы при корректировке таблиц, а во втором - реже выполняется процедура сжатия. Так как программы перемещаются по оперативной памяти в ходе своего выполнения, то преобразование адресов из виртуальной формы представления в физическую должно выполняться динамически.</a:t>
            </a:r>
          </a:p>
          <a:p>
            <a:r>
              <a:rPr lang="ru-RU" sz="1200" kern="1200" dirty="0">
                <a:solidFill>
                  <a:schemeClr val="tx1"/>
                </a:solidFill>
                <a:effectLst/>
                <a:latin typeface="+mn-lt"/>
                <a:ea typeface="+mn-ea"/>
                <a:cs typeface="+mn-cs"/>
              </a:rPr>
              <a:t>Недостатками этого метода являются: </a:t>
            </a:r>
          </a:p>
          <a:p>
            <a:r>
              <a:rPr lang="ru-RU" sz="1200" kern="1200" dirty="0">
                <a:solidFill>
                  <a:schemeClr val="tx1"/>
                </a:solidFill>
                <a:effectLst/>
                <a:latin typeface="+mn-lt"/>
                <a:ea typeface="+mn-ea"/>
                <a:cs typeface="+mn-cs"/>
              </a:rPr>
              <a:t>а) используется время ЦП на уплотнение;</a:t>
            </a:r>
          </a:p>
          <a:p>
            <a:r>
              <a:rPr lang="ru-RU" sz="1200" kern="1200" dirty="0">
                <a:solidFill>
                  <a:schemeClr val="tx1"/>
                </a:solidFill>
                <a:effectLst/>
                <a:latin typeface="+mn-lt"/>
                <a:ea typeface="+mn-ea"/>
                <a:cs typeface="+mn-cs"/>
              </a:rPr>
              <a:t>б) во время уплотнения ОС прекращает выполнение процессов пользователей (неприемлемо для СРВ).</a:t>
            </a:r>
          </a:p>
          <a:p>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56</a:t>
            </a:fld>
            <a:endParaRPr lang="ru-RU"/>
          </a:p>
        </p:txBody>
      </p:sp>
    </p:spTree>
    <p:extLst>
      <p:ext uri="{BB962C8B-B14F-4D97-AF65-F5344CB8AC3E}">
        <p14:creationId xmlns:p14="http://schemas.microsoft.com/office/powerpoint/2010/main" val="29326746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342900" indent="-342900">
              <a:buFont typeface="Wingdings" panose="05000000000000000000" pitchFamily="2" charset="2"/>
              <a:buChar char="Ø"/>
            </a:pPr>
            <a:endParaRPr lang="ru-RU" sz="1200" dirty="0"/>
          </a:p>
          <a:p>
            <a:pPr marL="342900" indent="-342900">
              <a:buFont typeface="Wingdings" panose="05000000000000000000" pitchFamily="2" charset="2"/>
              <a:buChar char="Ø"/>
            </a:pPr>
            <a:r>
              <a:rPr lang="ru-RU" sz="1200" dirty="0"/>
              <a:t>ОП разделяется динамически между процессами по запросам заданий (программ) пользователей.</a:t>
            </a:r>
          </a:p>
          <a:p>
            <a:pPr marL="342900" indent="-342900">
              <a:buFont typeface="Wingdings" panose="05000000000000000000" pitchFamily="2" charset="2"/>
              <a:buChar char="Ø"/>
            </a:pPr>
            <a:r>
              <a:rPr lang="ru-RU" sz="1200" dirty="0"/>
              <a:t>Области памяти выделяются непрерывные из участков свободной памяти в соответствии с реализованными стратегиями размещения. </a:t>
            </a:r>
            <a:endParaRPr lang="en-US" sz="1200" dirty="0"/>
          </a:p>
          <a:p>
            <a:pPr marL="342900" indent="-342900">
              <a:buFont typeface="Wingdings" panose="05000000000000000000" pitchFamily="2" charset="2"/>
              <a:buChar char="Ø"/>
            </a:pPr>
            <a:r>
              <a:rPr lang="ru-RU" sz="1200" dirty="0"/>
              <a:t>При окончании заданий соседние свободные участки ОП объединяются</a:t>
            </a:r>
            <a:r>
              <a:rPr lang="en-US" sz="1200" dirty="0"/>
              <a:t>.</a:t>
            </a:r>
            <a:endParaRPr lang="ru-RU" sz="1200" dirty="0"/>
          </a:p>
          <a:p>
            <a:r>
              <a:rPr lang="ru-RU" sz="1200" kern="1200" dirty="0">
                <a:solidFill>
                  <a:schemeClr val="tx1"/>
                </a:solidFill>
                <a:effectLst/>
                <a:latin typeface="+mn-lt"/>
                <a:ea typeface="+mn-ea"/>
                <a:cs typeface="+mn-cs"/>
              </a:rPr>
              <a:t>Защита памяти аналогичная режиму с фиксированными разделами.</a:t>
            </a:r>
          </a:p>
          <a:p>
            <a:r>
              <a:rPr lang="ru-RU" sz="1200" b="1" kern="1200" dirty="0">
                <a:solidFill>
                  <a:schemeClr val="tx1"/>
                </a:solidFill>
                <a:effectLst/>
                <a:latin typeface="+mn-lt"/>
                <a:ea typeface="+mn-ea"/>
                <a:cs typeface="+mn-cs"/>
              </a:rPr>
              <a:t>Проблема</a:t>
            </a:r>
            <a:r>
              <a:rPr lang="ru-RU" sz="1200" kern="1200" dirty="0">
                <a:solidFill>
                  <a:schemeClr val="tx1"/>
                </a:solidFill>
                <a:effectLst/>
                <a:latin typeface="+mn-lt"/>
                <a:ea typeface="+mn-ea"/>
                <a:cs typeface="+mn-cs"/>
              </a:rPr>
              <a:t> - совокупность свободных участков, достаточна для выполнения программы, а поскольку они не смежные, то не могут быть использованы для размещения процессов или данных.</a:t>
            </a:r>
          </a:p>
          <a:p>
            <a:r>
              <a:rPr lang="ru-RU" sz="1200" kern="1200" dirty="0">
                <a:solidFill>
                  <a:schemeClr val="tx1"/>
                </a:solidFill>
                <a:effectLst/>
                <a:latin typeface="+mn-lt"/>
                <a:ea typeface="+mn-ea"/>
                <a:cs typeface="+mn-cs"/>
              </a:rPr>
              <a:t>Эта проблема, в частности, решается методом уплотнения памяти (сборки мусора). Такая процедура может выполняться либо при каждом завершении задачи, либо только тогда, когда для вновь поступившей задачи нет свободного раздела достаточного размера. В первом случае требуется меньше вычислительной работы при корректировке таблиц, а во втором - реже выполняется процедура сжатия. Так как программы перемещаются по оперативной памяти в ходе своего выполнения, то преобразование адресов из виртуальной формы представления в физическую должно выполняться динамически.</a:t>
            </a:r>
          </a:p>
          <a:p>
            <a:r>
              <a:rPr lang="ru-RU" sz="1200" kern="1200" dirty="0">
                <a:solidFill>
                  <a:schemeClr val="tx1"/>
                </a:solidFill>
                <a:effectLst/>
                <a:latin typeface="+mn-lt"/>
                <a:ea typeface="+mn-ea"/>
                <a:cs typeface="+mn-cs"/>
              </a:rPr>
              <a:t>Недостатками этого метода являются: </a:t>
            </a:r>
          </a:p>
          <a:p>
            <a:r>
              <a:rPr lang="ru-RU" sz="1200" kern="1200" dirty="0">
                <a:solidFill>
                  <a:schemeClr val="tx1"/>
                </a:solidFill>
                <a:effectLst/>
                <a:latin typeface="+mn-lt"/>
                <a:ea typeface="+mn-ea"/>
                <a:cs typeface="+mn-cs"/>
              </a:rPr>
              <a:t>а) используется время ЦП на уплотнение;</a:t>
            </a:r>
          </a:p>
          <a:p>
            <a:r>
              <a:rPr lang="ru-RU" sz="1200" kern="1200" dirty="0">
                <a:solidFill>
                  <a:schemeClr val="tx1"/>
                </a:solidFill>
                <a:effectLst/>
                <a:latin typeface="+mn-lt"/>
                <a:ea typeface="+mn-ea"/>
                <a:cs typeface="+mn-cs"/>
              </a:rPr>
              <a:t>б) во время уплотнения ОС прекращает выполнение процессов пользователей (неприемлемо для СРВ).</a:t>
            </a:r>
          </a:p>
          <a:p>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57</a:t>
            </a:fld>
            <a:endParaRPr lang="ru-RU"/>
          </a:p>
        </p:txBody>
      </p:sp>
    </p:spTree>
    <p:extLst>
      <p:ext uri="{BB962C8B-B14F-4D97-AF65-F5344CB8AC3E}">
        <p14:creationId xmlns:p14="http://schemas.microsoft.com/office/powerpoint/2010/main" val="500774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dirty="0">
                <a:effectLst/>
                <a:latin typeface="Times New Roman" panose="02020603050405020304" pitchFamily="18" charset="0"/>
                <a:ea typeface="Times New Roman" panose="02020603050405020304" pitchFamily="18" charset="0"/>
              </a:rPr>
              <a:t>Хотя процедура сжатия и приводит к более эффективному использованию памяти, она может потребовать значительного времени, что часто перевешивает преимущества данного метода</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58</a:t>
            </a:fld>
            <a:endParaRPr lang="ru-RU"/>
          </a:p>
        </p:txBody>
      </p:sp>
    </p:spTree>
    <p:extLst>
      <p:ext uri="{BB962C8B-B14F-4D97-AF65-F5344CB8AC3E}">
        <p14:creationId xmlns:p14="http://schemas.microsoft.com/office/powerpoint/2010/main" val="1434057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dirty="0"/>
              <a:t>Свопинг</a:t>
            </a:r>
          </a:p>
          <a:p>
            <a:r>
              <a:rPr lang="ru-RU" sz="1200" dirty="0"/>
              <a:t>Виртуальная память</a:t>
            </a: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59</a:t>
            </a:fld>
            <a:endParaRPr lang="ru-RU"/>
          </a:p>
        </p:txBody>
      </p:sp>
    </p:spTree>
    <p:extLst>
      <p:ext uri="{BB962C8B-B14F-4D97-AF65-F5344CB8AC3E}">
        <p14:creationId xmlns:p14="http://schemas.microsoft.com/office/powerpoint/2010/main" val="11425063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Хотя известны и чисто программные реализации виртуальной памяти, это направление получило наиболее широкое развитие после получения соответствующей аппаратной поддержки. </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61</a:t>
            </a:fld>
            <a:endParaRPr lang="ru-RU"/>
          </a:p>
        </p:txBody>
      </p:sp>
    </p:spTree>
    <p:extLst>
      <p:ext uri="{BB962C8B-B14F-4D97-AF65-F5344CB8AC3E}">
        <p14:creationId xmlns:p14="http://schemas.microsoft.com/office/powerpoint/2010/main" val="21759940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a:t>Оверлеи представляют собой части программы, которые совместно используют общую область памяти. В один и тот же момент времени резидентно размещаться в памяти может та или иная часть программы, необходимая для выполнения заданной функции. В процессе выполнения эти части программы могут замещать друг друга. Оверлеи полезны только в программах DOS реального режима. Поскольку для программ Windows памятью управляет сама Windows, а для программ защищенного режима - администратор этапа выполнения (RTM.EXE), эти средства включают в себя полный механизм обслуживания оверлеев, и в программах Windows и программах защищенного режима необходимость использования оверлеев отпадает. Оверлеи могут значительно сократить объем памяти, необходимый для выполнения программы. Фактически, так как в любой момент времени в памяти резидентно размещаются только части программы, с помощью оверлеев вы можете выполнять программы, значительно пре- восходящие по </a:t>
            </a:r>
            <a:r>
              <a:rPr lang="ru-RU" dirty="0" err="1"/>
              <a:t>объему</a:t>
            </a:r>
            <a:r>
              <a:rPr lang="ru-RU" dirty="0"/>
              <a:t> доступную память.</a:t>
            </a:r>
          </a:p>
        </p:txBody>
      </p:sp>
      <p:sp>
        <p:nvSpPr>
          <p:cNvPr id="4" name="Номер слайда 3"/>
          <p:cNvSpPr>
            <a:spLocks noGrp="1"/>
          </p:cNvSpPr>
          <p:nvPr>
            <p:ph type="sldNum" sz="quarter" idx="10"/>
          </p:nvPr>
        </p:nvSpPr>
        <p:spPr/>
        <p:txBody>
          <a:bodyPr/>
          <a:lstStyle/>
          <a:p>
            <a:fld id="{EA62BA5D-1811-4D82-AE3D-4C0980587D58}" type="slidenum">
              <a:rPr lang="ru-RU" smtClean="0"/>
              <a:t>62</a:t>
            </a:fld>
            <a:endParaRPr lang="ru-RU"/>
          </a:p>
        </p:txBody>
      </p:sp>
    </p:spTree>
    <p:extLst>
      <p:ext uri="{BB962C8B-B14F-4D97-AF65-F5344CB8AC3E}">
        <p14:creationId xmlns:p14="http://schemas.microsoft.com/office/powerpoint/2010/main" val="2345390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a:t>Оверлеи представляют собой части программы, которые совместно используют общую область памяти. В один и тот же момент времени резидентно размещаться в памяти может та или иная часть программы, необходимая для выполнения заданной функции. В процессе выполнения эти части программы могут замещать друг друга. Оверлеи полезны только в программах DOS реального режима. Поскольку для программ Windows памятью управляет сама Windows, а для программ защищенного режима - администратор этапа выполнения (RTM.EXE), эти средства включают в себя полный механизм обслуживания оверлеев, и в программах Windows и программах защищенного режима необходимость использования оверлеев отпадает. Оверлеи могут значительно сократить объем памяти, необходимый для выполнения программы. Фактически, так как в любой момент времени в памяти резидентно размещаются только части программы, с помощью оверлеев вы можете выполнять программы, значительно превосходящие по объему доступную память.</a:t>
            </a:r>
          </a:p>
        </p:txBody>
      </p:sp>
      <p:sp>
        <p:nvSpPr>
          <p:cNvPr id="4" name="Номер слайда 3"/>
          <p:cNvSpPr>
            <a:spLocks noGrp="1"/>
          </p:cNvSpPr>
          <p:nvPr>
            <p:ph type="sldNum" sz="quarter" idx="10"/>
          </p:nvPr>
        </p:nvSpPr>
        <p:spPr/>
        <p:txBody>
          <a:bodyPr/>
          <a:lstStyle/>
          <a:p>
            <a:fld id="{EA62BA5D-1811-4D82-AE3D-4C0980587D58}" type="slidenum">
              <a:rPr lang="ru-RU" smtClean="0"/>
              <a:t>63</a:t>
            </a:fld>
            <a:endParaRPr lang="ru-RU"/>
          </a:p>
        </p:txBody>
      </p:sp>
    </p:spTree>
    <p:extLst>
      <p:ext uri="{BB962C8B-B14F-4D97-AF65-F5344CB8AC3E}">
        <p14:creationId xmlns:p14="http://schemas.microsoft.com/office/powerpoint/2010/main" val="40189878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b="0" i="0" dirty="0">
                <a:solidFill>
                  <a:srgbClr val="000000"/>
                </a:solidFill>
                <a:effectLst/>
                <a:latin typeface="Times New Roman" panose="02020603050405020304" pitchFamily="18" charset="0"/>
              </a:rPr>
              <a:t>Оверлеи могут быть полностью реализованы на пользовательском уровне в системах с простой файловой структурой. ОС при этом лишь делает несколько больше операций ввода-вывода.</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64</a:t>
            </a:fld>
            <a:endParaRPr lang="ru-RU"/>
          </a:p>
        </p:txBody>
      </p:sp>
    </p:spTree>
    <p:extLst>
      <p:ext uri="{BB962C8B-B14F-4D97-AF65-F5344CB8AC3E}">
        <p14:creationId xmlns:p14="http://schemas.microsoft.com/office/powerpoint/2010/main" val="15813711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i="1" kern="1200" dirty="0">
                <a:solidFill>
                  <a:schemeClr val="tx1"/>
                </a:solidFill>
                <a:effectLst/>
                <a:latin typeface="+mn-lt"/>
                <a:ea typeface="+mn-ea"/>
                <a:cs typeface="+mn-cs"/>
              </a:rPr>
              <a:t>Свопинг </a:t>
            </a:r>
            <a:r>
              <a:rPr lang="ru-RU" sz="1200" kern="1200" dirty="0">
                <a:solidFill>
                  <a:schemeClr val="tx1"/>
                </a:solidFill>
                <a:effectLst/>
                <a:latin typeface="+mn-lt"/>
                <a:ea typeface="+mn-ea"/>
                <a:cs typeface="+mn-cs"/>
              </a:rPr>
              <a:t>представляет собой частный случай виртуальной памяти и, следовательно, более простой в реализации способ совместного использования оперативной памяти и диска. Однако подкачке свойственна избыточность: когда ОС решает активизировать процесс, для его выполнения, как правило, не требуется загружать в оперативную память все его сегменты полностью — достаточно загрузить небольшую часть кодового сегмента с подлежащей выполнению инструкцией и частью сегментов данных, с которыми работает эта инструкция, а также отвести место под сегмент стека. Аналогично при освобождении памяти для загрузки нового процесса очень часто вовсе не требуется выгружать другой процесс на диск целиком, достаточно вытеснить на диск только часть его образа. Перемещение избыточной информации замедляет работу системы, а также приводит к неэффективному использованию памяти. Кроме того, системы, поддерживающие свопинг, имеют </a:t>
            </a:r>
            <a:r>
              <a:rPr lang="ru-RU" sz="1200" kern="1200" dirty="0" err="1">
                <a:solidFill>
                  <a:schemeClr val="tx1"/>
                </a:solidFill>
                <a:effectLst/>
                <a:latin typeface="+mn-lt"/>
                <a:ea typeface="+mn-ea"/>
                <a:cs typeface="+mn-cs"/>
              </a:rPr>
              <a:t>еще</a:t>
            </a:r>
            <a:r>
              <a:rPr lang="ru-RU" sz="1200" kern="1200" dirty="0">
                <a:solidFill>
                  <a:schemeClr val="tx1"/>
                </a:solidFill>
                <a:effectLst/>
                <a:latin typeface="+mn-lt"/>
                <a:ea typeface="+mn-ea"/>
                <a:cs typeface="+mn-cs"/>
              </a:rPr>
              <a:t> один очень существенный недостаток: они не способны загрузить для выполнения процесс, виртуальное адресное пространство которого превышает имеющуюся в наличии свободную память. Именно из-за указанных недостатков свопинг как основной механизм управления памятью почти не используется в современных ОС. На смену ему </a:t>
            </a:r>
            <a:r>
              <a:rPr lang="ru-RU" sz="1200" kern="1200" dirty="0" err="1">
                <a:solidFill>
                  <a:schemeClr val="tx1"/>
                </a:solidFill>
                <a:effectLst/>
                <a:latin typeface="+mn-lt"/>
                <a:ea typeface="+mn-ea"/>
                <a:cs typeface="+mn-cs"/>
              </a:rPr>
              <a:t>пришел</a:t>
            </a:r>
            <a:r>
              <a:rPr lang="ru-RU" sz="1200" kern="1200" dirty="0">
                <a:solidFill>
                  <a:schemeClr val="tx1"/>
                </a:solidFill>
                <a:effectLst/>
                <a:latin typeface="+mn-lt"/>
                <a:ea typeface="+mn-ea"/>
                <a:cs typeface="+mn-cs"/>
              </a:rPr>
              <a:t> более совершенный механизм </a:t>
            </a:r>
            <a:r>
              <a:rPr lang="ru-RU" sz="1200" i="1" kern="1200" dirty="0">
                <a:solidFill>
                  <a:schemeClr val="tx1"/>
                </a:solidFill>
                <a:effectLst/>
                <a:latin typeface="+mn-lt"/>
                <a:ea typeface="+mn-ea"/>
                <a:cs typeface="+mn-cs"/>
              </a:rPr>
              <a:t>виртуальной памяти, </a:t>
            </a:r>
            <a:r>
              <a:rPr lang="ru-RU" sz="1200" kern="1200" dirty="0">
                <a:solidFill>
                  <a:schemeClr val="tx1"/>
                </a:solidFill>
                <a:effectLst/>
                <a:latin typeface="+mn-lt"/>
                <a:ea typeface="+mn-ea"/>
                <a:cs typeface="+mn-cs"/>
              </a:rPr>
              <a:t>который, как уже было сказано, заключается в том, что при нехватке места в оперативной памяти на диск выгружаются только части образов процессов.</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66</a:t>
            </a:fld>
            <a:endParaRPr lang="ru-RU"/>
          </a:p>
        </p:txBody>
      </p:sp>
    </p:spTree>
    <p:extLst>
      <p:ext uri="{BB962C8B-B14F-4D97-AF65-F5344CB8AC3E}">
        <p14:creationId xmlns:p14="http://schemas.microsoft.com/office/powerpoint/2010/main" val="41809221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Так, например, пользователю может быть предоставлена виртуальная оперативная память, размер которой превосходит всю имеющуюся в системе реальную оперативную память. Пользователь пишет программы так, как будто в его распоряжении имеется однородная оперативная память большого объема, но в действительности все данные, используемые программой, хранятся на одном или нескольких разнородных запоминающих устройствах, обычно на дисках, и при необходимости частями отображаются в реальную память.</a:t>
            </a: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69</a:t>
            </a:fld>
            <a:endParaRPr lang="ru-RU"/>
          </a:p>
        </p:txBody>
      </p:sp>
    </p:spTree>
    <p:extLst>
      <p:ext uri="{BB962C8B-B14F-4D97-AF65-F5344CB8AC3E}">
        <p14:creationId xmlns:p14="http://schemas.microsoft.com/office/powerpoint/2010/main" val="13544504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u="sng" kern="1200" dirty="0">
                <a:solidFill>
                  <a:schemeClr val="tx1"/>
                </a:solidFill>
                <a:effectLst/>
                <a:latin typeface="+mn-lt"/>
                <a:ea typeface="+mn-ea"/>
                <a:cs typeface="+mn-cs"/>
              </a:rPr>
              <a:t>Виртуальная память</a:t>
            </a:r>
            <a:r>
              <a:rPr lang="ru-RU" sz="1200" kern="1200" dirty="0">
                <a:solidFill>
                  <a:schemeClr val="tx1"/>
                </a:solidFill>
                <a:effectLst/>
                <a:latin typeface="+mn-lt"/>
                <a:ea typeface="+mn-ea"/>
                <a:cs typeface="+mn-cs"/>
              </a:rPr>
              <a:t> - это моделирование оперативной памяти во внешней памяти.</a:t>
            </a: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72</a:t>
            </a:fld>
            <a:endParaRPr lang="ru-RU"/>
          </a:p>
        </p:txBody>
      </p:sp>
    </p:spTree>
    <p:extLst>
      <p:ext uri="{BB962C8B-B14F-4D97-AF65-F5344CB8AC3E}">
        <p14:creationId xmlns:p14="http://schemas.microsoft.com/office/powerpoint/2010/main" val="33239390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i="1" kern="1200" dirty="0">
                <a:solidFill>
                  <a:schemeClr val="tx1"/>
                </a:solidFill>
                <a:effectLst/>
                <a:latin typeface="+mn-lt"/>
                <a:ea typeface="+mn-ea"/>
                <a:cs typeface="+mn-cs"/>
              </a:rPr>
              <a:t>Свопинг </a:t>
            </a:r>
            <a:r>
              <a:rPr lang="ru-RU" sz="1200" kern="1200" dirty="0">
                <a:solidFill>
                  <a:schemeClr val="tx1"/>
                </a:solidFill>
                <a:effectLst/>
                <a:latin typeface="+mn-lt"/>
                <a:ea typeface="+mn-ea"/>
                <a:cs typeface="+mn-cs"/>
              </a:rPr>
              <a:t>представляет собой частный случай виртуальной памяти и, следовательно, более простой в реализации способ совместного использования оперативной памяти и диска. Однако подкачке свойственна избыточность: когда ОС решает активизировать процесс, для его выполнения, как правило, не требуется загружать в оперативную память все его сегменты полностью — достаточно загрузить небольшую часть кодового сегмента с подлежащей выполнению инструкцией и частью сегментов данных, с которыми работает эта инструкция, а также отвести место под сегмент стека. Аналогично при освобождении памяти для загрузки нового процесса очень часто вовсе не требуется выгружать другой процесс на диск целиком, достаточно вытеснить на диск только часть его образа. Перемещение избыточной информации замедляет работу системы, а также приводит к неэффективному использованию памяти. Кроме того, системы, поддерживающие свопинг, имеют </a:t>
            </a:r>
            <a:r>
              <a:rPr lang="ru-RU" sz="1200" kern="1200" dirty="0" err="1">
                <a:solidFill>
                  <a:schemeClr val="tx1"/>
                </a:solidFill>
                <a:effectLst/>
                <a:latin typeface="+mn-lt"/>
                <a:ea typeface="+mn-ea"/>
                <a:cs typeface="+mn-cs"/>
              </a:rPr>
              <a:t>еще</a:t>
            </a:r>
            <a:r>
              <a:rPr lang="ru-RU" sz="1200" kern="1200" dirty="0">
                <a:solidFill>
                  <a:schemeClr val="tx1"/>
                </a:solidFill>
                <a:effectLst/>
                <a:latin typeface="+mn-lt"/>
                <a:ea typeface="+mn-ea"/>
                <a:cs typeface="+mn-cs"/>
              </a:rPr>
              <a:t> один очень существенный недостаток: они не способны загрузить для выполнения процесс, виртуальное адресное пространство которого превышает имеющуюся в наличии свободную память. Именно из-за указанных недостатков свопинг как основной механизм управления памятью почти не используется в современных ОС. На смену ему </a:t>
            </a:r>
            <a:r>
              <a:rPr lang="ru-RU" sz="1200" kern="1200" dirty="0" err="1">
                <a:solidFill>
                  <a:schemeClr val="tx1"/>
                </a:solidFill>
                <a:effectLst/>
                <a:latin typeface="+mn-lt"/>
                <a:ea typeface="+mn-ea"/>
                <a:cs typeface="+mn-cs"/>
              </a:rPr>
              <a:t>пришел</a:t>
            </a:r>
            <a:r>
              <a:rPr lang="ru-RU" sz="1200" kern="1200" dirty="0">
                <a:solidFill>
                  <a:schemeClr val="tx1"/>
                </a:solidFill>
                <a:effectLst/>
                <a:latin typeface="+mn-lt"/>
                <a:ea typeface="+mn-ea"/>
                <a:cs typeface="+mn-cs"/>
              </a:rPr>
              <a:t> более совершенный механизм </a:t>
            </a:r>
            <a:r>
              <a:rPr lang="ru-RU" sz="1200" i="1" kern="1200" dirty="0">
                <a:solidFill>
                  <a:schemeClr val="tx1"/>
                </a:solidFill>
                <a:effectLst/>
                <a:latin typeface="+mn-lt"/>
                <a:ea typeface="+mn-ea"/>
                <a:cs typeface="+mn-cs"/>
              </a:rPr>
              <a:t>виртуальной памяти, </a:t>
            </a:r>
            <a:r>
              <a:rPr lang="ru-RU" sz="1200" kern="1200" dirty="0">
                <a:solidFill>
                  <a:schemeClr val="tx1"/>
                </a:solidFill>
                <a:effectLst/>
                <a:latin typeface="+mn-lt"/>
                <a:ea typeface="+mn-ea"/>
                <a:cs typeface="+mn-cs"/>
              </a:rPr>
              <a:t>который, как уже было сказано, заключается в том, что при нехватке места в оперативной памяти на диск выгружаются только части образов процессов.</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73</a:t>
            </a:fld>
            <a:endParaRPr lang="ru-RU"/>
          </a:p>
        </p:txBody>
      </p:sp>
    </p:spTree>
    <p:extLst>
      <p:ext uri="{BB962C8B-B14F-4D97-AF65-F5344CB8AC3E}">
        <p14:creationId xmlns:p14="http://schemas.microsoft.com/office/powerpoint/2010/main" val="39684866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dirty="0">
                <a:effectLst/>
                <a:latin typeface="Times New Roman" panose="02020603050405020304" pitchFamily="18" charset="0"/>
                <a:ea typeface="Times New Roman" panose="02020603050405020304" pitchFamily="18" charset="0"/>
              </a:rPr>
              <a:t>Все эти действия выполняются </a:t>
            </a:r>
            <a:r>
              <a:rPr lang="ru-RU" sz="1200" i="1" dirty="0">
                <a:effectLst/>
                <a:latin typeface="Times New Roman" panose="02020603050405020304" pitchFamily="18" charset="0"/>
                <a:ea typeface="Times New Roman" panose="02020603050405020304" pitchFamily="18" charset="0"/>
              </a:rPr>
              <a:t>автоматически</a:t>
            </a:r>
            <a:r>
              <a:rPr lang="ru-RU" sz="1200" dirty="0">
                <a:effectLst/>
                <a:latin typeface="Times New Roman" panose="02020603050405020304" pitchFamily="18" charset="0"/>
                <a:ea typeface="Times New Roman" panose="02020603050405020304" pitchFamily="18" charset="0"/>
              </a:rPr>
              <a:t>, без участия программиста, то есть механизм виртуальной памяти является прозрачным по отношению к пользователю</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76</a:t>
            </a:fld>
            <a:endParaRPr lang="ru-RU"/>
          </a:p>
        </p:txBody>
      </p:sp>
    </p:spTree>
    <p:extLst>
      <p:ext uri="{BB962C8B-B14F-4D97-AF65-F5344CB8AC3E}">
        <p14:creationId xmlns:p14="http://schemas.microsoft.com/office/powerpoint/2010/main" val="8998590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solidFill>
                  <a:srgbClr val="000000"/>
                </a:solidFill>
                <a:latin typeface="Times New Roman" panose="02020603050405020304" pitchFamily="18" charset="0"/>
              </a:rPr>
              <a:t>В общем случае </a:t>
            </a:r>
            <a:r>
              <a:rPr lang="ru-RU" sz="1200" b="1" dirty="0">
                <a:solidFill>
                  <a:srgbClr val="000000"/>
                </a:solidFill>
                <a:latin typeface="Times New Roman" panose="02020603050405020304" pitchFamily="18" charset="0"/>
              </a:rPr>
              <a:t>размер виртуального адресного пространства не является кратным размеру страницы</a:t>
            </a:r>
            <a:r>
              <a:rPr lang="ru-RU" sz="1200" dirty="0">
                <a:solidFill>
                  <a:srgbClr val="000000"/>
                </a:solidFill>
                <a:latin typeface="Times New Roman" panose="02020603050405020304" pitchFamily="18" charset="0"/>
              </a:rPr>
              <a:t>, поэтому последняя страница каждого процесса дополняется фиктивной областью. </a:t>
            </a:r>
            <a:endParaRPr lang="ru-RU" dirty="0"/>
          </a:p>
        </p:txBody>
      </p:sp>
      <p:sp>
        <p:nvSpPr>
          <p:cNvPr id="4" name="Номер слайда 3"/>
          <p:cNvSpPr>
            <a:spLocks noGrp="1"/>
          </p:cNvSpPr>
          <p:nvPr>
            <p:ph type="sldNum" sz="quarter" idx="5"/>
          </p:nvPr>
        </p:nvSpPr>
        <p:spPr/>
        <p:txBody>
          <a:bodyPr/>
          <a:lstStyle/>
          <a:p>
            <a:fld id="{EA62BA5D-1811-4D82-AE3D-4C0980587D58}" type="slidenum">
              <a:rPr lang="ru-RU" smtClean="0"/>
              <a:t>77</a:t>
            </a:fld>
            <a:endParaRPr lang="ru-RU"/>
          </a:p>
        </p:txBody>
      </p:sp>
    </p:spTree>
    <p:extLst>
      <p:ext uri="{BB962C8B-B14F-4D97-AF65-F5344CB8AC3E}">
        <p14:creationId xmlns:p14="http://schemas.microsoft.com/office/powerpoint/2010/main" val="236725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78</a:t>
            </a:fld>
            <a:endParaRPr lang="ru-RU"/>
          </a:p>
        </p:txBody>
      </p:sp>
    </p:spTree>
    <p:extLst>
      <p:ext uri="{BB962C8B-B14F-4D97-AF65-F5344CB8AC3E}">
        <p14:creationId xmlns:p14="http://schemas.microsoft.com/office/powerpoint/2010/main" val="11169239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A62BA5D-1811-4D82-AE3D-4C0980587D58}" type="slidenum">
              <a:rPr lang="ru-RU" smtClean="0"/>
              <a:t>82</a:t>
            </a:fld>
            <a:endParaRPr lang="ru-RU"/>
          </a:p>
        </p:txBody>
      </p:sp>
    </p:spTree>
    <p:extLst>
      <p:ext uri="{BB962C8B-B14F-4D97-AF65-F5344CB8AC3E}">
        <p14:creationId xmlns:p14="http://schemas.microsoft.com/office/powerpoint/2010/main" val="3599593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ru-RU" b="0" i="0" dirty="0">
                <a:solidFill>
                  <a:srgbClr val="000000"/>
                </a:solidFill>
                <a:effectLst/>
                <a:latin typeface="Times New Roman" panose="02020603050405020304" pitchFamily="18" charset="0"/>
              </a:rPr>
              <a:t>Система с сегментной организацией функционирует аналогично системе со страничной организацией: время от времени происходят прерывания, связанные с отсутствием нужных сегментов в памяти, при необходимости освобождения памяти некоторые сегменты выгружаются, при каждом обращении к оперативной памяти выполняется преобразование виртуального адреса в физический. Кроме того, при обращении к памяти проверяется, разрешен ли доступ требуемого типа к данному сегменту.</a:t>
            </a:r>
          </a:p>
          <a:p>
            <a:pPr algn="just"/>
            <a:r>
              <a:rPr lang="ru-RU" b="0" i="0" dirty="0">
                <a:solidFill>
                  <a:srgbClr val="000000"/>
                </a:solidFill>
                <a:effectLst/>
                <a:latin typeface="Times New Roman" panose="02020603050405020304" pitchFamily="18" charset="0"/>
              </a:rPr>
              <a:t>Виртуальный адрес при сегментной организации памяти может быть представлен парой (g, s), где g - номер сегмента, а s - смещение в сегменте. Физический адрес получается путем сложения начального физического адреса сегмента, найденного в таблице сегментов по номеру g, и смещения s.</a:t>
            </a:r>
          </a:p>
          <a:p>
            <a:pPr algn="just"/>
            <a:r>
              <a:rPr lang="ru-RU" b="0" i="0" dirty="0">
                <a:solidFill>
                  <a:srgbClr val="000000"/>
                </a:solidFill>
                <a:effectLst/>
                <a:latin typeface="Times New Roman" panose="02020603050405020304" pitchFamily="18" charset="0"/>
              </a:rPr>
              <a:t>Недостатком данного метода распределения памяти является фрагментация на уровне сегментов и более медленное по сравнению со страничной организацией преобразование адреса.</a:t>
            </a: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84</a:t>
            </a:fld>
            <a:endParaRPr lang="ru-RU"/>
          </a:p>
        </p:txBody>
      </p:sp>
    </p:spTree>
    <p:extLst>
      <p:ext uri="{BB962C8B-B14F-4D97-AF65-F5344CB8AC3E}">
        <p14:creationId xmlns:p14="http://schemas.microsoft.com/office/powerpoint/2010/main" val="24022280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rgbClr val="000000"/>
                </a:solidFill>
                <a:latin typeface="Times New Roman" panose="02020603050405020304" pitchFamily="18" charset="0"/>
              </a:rPr>
              <a:t>Для каждого сегмента создается своя таблица страниц, структура которой полностью совпадает со структурой таблицы страниц, используемой при страничном распределении. Для каждого процесса создается таблица сегментов, в которой указываются адреса таблиц страниц для всех сегментов данного процесса. Адрес таблицы сегментов загружается в специальный регистр процессора, когда активизируется соответствующий процесс. </a:t>
            </a:r>
            <a:endParaRPr lang="ru-RU" dirty="0"/>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86</a:t>
            </a:fld>
            <a:endParaRPr lang="ru-RU"/>
          </a:p>
        </p:txBody>
      </p:sp>
    </p:spTree>
    <p:extLst>
      <p:ext uri="{BB962C8B-B14F-4D97-AF65-F5344CB8AC3E}">
        <p14:creationId xmlns:p14="http://schemas.microsoft.com/office/powerpoint/2010/main" val="5437997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 в таблице страниц содержится управляющая информация, такая как признак модификации страницы, признак </a:t>
            </a:r>
            <a:r>
              <a:rPr lang="ru-RU" sz="1200" kern="1200" dirty="0" err="1">
                <a:solidFill>
                  <a:schemeClr val="tx1"/>
                </a:solidFill>
                <a:effectLst/>
                <a:latin typeface="+mn-lt"/>
                <a:ea typeface="+mn-ea"/>
                <a:cs typeface="+mn-cs"/>
              </a:rPr>
              <a:t>невыгружаемости</a:t>
            </a:r>
            <a:r>
              <a:rPr lang="ru-RU" sz="1200" kern="1200" dirty="0">
                <a:solidFill>
                  <a:schemeClr val="tx1"/>
                </a:solidFill>
                <a:effectLst/>
                <a:latin typeface="+mn-lt"/>
                <a:ea typeface="+mn-ea"/>
                <a:cs typeface="+mn-cs"/>
              </a:rPr>
              <a:t> (выгрузка некоторых страниц может быть запрещена), признак обращения к странице (используется для </a:t>
            </a:r>
            <a:r>
              <a:rPr lang="ru-RU" sz="1200" kern="1200" dirty="0" err="1">
                <a:solidFill>
                  <a:schemeClr val="tx1"/>
                </a:solidFill>
                <a:effectLst/>
                <a:latin typeface="+mn-lt"/>
                <a:ea typeface="+mn-ea"/>
                <a:cs typeface="+mn-cs"/>
              </a:rPr>
              <a:t>подсчета</a:t>
            </a:r>
            <a:r>
              <a:rPr lang="ru-RU" sz="1200" kern="1200" dirty="0">
                <a:solidFill>
                  <a:schemeClr val="tx1"/>
                </a:solidFill>
                <a:effectLst/>
                <a:latin typeface="+mn-lt"/>
                <a:ea typeface="+mn-ea"/>
                <a:cs typeface="+mn-cs"/>
              </a:rPr>
              <a:t> числа обращений за </a:t>
            </a:r>
            <a:r>
              <a:rPr lang="ru-RU" sz="1200" kern="1200" dirty="0" err="1">
                <a:solidFill>
                  <a:schemeClr val="tx1"/>
                </a:solidFill>
                <a:effectLst/>
                <a:latin typeface="+mn-lt"/>
                <a:ea typeface="+mn-ea"/>
                <a:cs typeface="+mn-cs"/>
              </a:rPr>
              <a:t>определенный</a:t>
            </a:r>
            <a:r>
              <a:rPr lang="ru-RU" sz="1200" kern="1200" dirty="0">
                <a:solidFill>
                  <a:schemeClr val="tx1"/>
                </a:solidFill>
                <a:effectLst/>
                <a:latin typeface="+mn-lt"/>
                <a:ea typeface="+mn-ea"/>
                <a:cs typeface="+mn-cs"/>
              </a:rPr>
              <a:t> период времени) и другие данные, формируемые и используемые механизмом виртуальной памяти. К считанному физическому адресу размещения выбранного блока добавляется размер смещения d и вычисляется требуемый реальный адрес.</a:t>
            </a: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89</a:t>
            </a:fld>
            <a:endParaRPr lang="ru-RU"/>
          </a:p>
        </p:txBody>
      </p:sp>
    </p:spTree>
    <p:extLst>
      <p:ext uri="{BB962C8B-B14F-4D97-AF65-F5344CB8AC3E}">
        <p14:creationId xmlns:p14="http://schemas.microsoft.com/office/powerpoint/2010/main" val="35173423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Механизм ДПА предполагает ведение таблиц, показывающих какие ячейки ВП в текущий момент времени находятся в РОП и где именно. Поскольку индивидуальное отображение элементов информации (пословное или побайтовое) не имеет смысла (так как под таблицы отображения адресов потребовалось бы РОП больше чем под процессы), то отображение адресов выполняется на уровне блоков ОП.</a:t>
            </a:r>
          </a:p>
          <a:p>
            <a:r>
              <a:rPr lang="ru-RU" sz="1200" b="1" kern="1200" dirty="0">
                <a:solidFill>
                  <a:schemeClr val="tx1"/>
                </a:solidFill>
                <a:effectLst/>
                <a:latin typeface="+mn-lt"/>
                <a:ea typeface="+mn-ea"/>
                <a:cs typeface="+mn-cs"/>
              </a:rPr>
              <a:t>Проблема: </a:t>
            </a:r>
            <a:r>
              <a:rPr lang="ru-RU" sz="1200" kern="1200" dirty="0">
                <a:solidFill>
                  <a:schemeClr val="tx1"/>
                </a:solidFill>
                <a:effectLst/>
                <a:latin typeface="+mn-lt"/>
                <a:ea typeface="+mn-ea"/>
                <a:cs typeface="+mn-cs"/>
              </a:rPr>
              <a:t>какую часть процессов держать в ОП, в некоторые моменты времени, выталкивая одни участки РОП и размещая другие.</a:t>
            </a:r>
          </a:p>
          <a:p>
            <a:r>
              <a:rPr lang="ru-RU" sz="1200" kern="1200" dirty="0">
                <a:solidFill>
                  <a:schemeClr val="tx1"/>
                </a:solidFill>
                <a:effectLst/>
                <a:latin typeface="+mn-lt"/>
                <a:ea typeface="+mn-ea"/>
                <a:cs typeface="+mn-cs"/>
              </a:rPr>
              <a:t>Еще один вопрос, который необходимо решать: Каким сделать размер блока?</a:t>
            </a:r>
          </a:p>
          <a:p>
            <a:r>
              <a:rPr lang="ru-RU" sz="1200" kern="1200" dirty="0">
                <a:solidFill>
                  <a:schemeClr val="tx1"/>
                </a:solidFill>
                <a:effectLst/>
                <a:latin typeface="+mn-lt"/>
                <a:ea typeface="+mn-ea"/>
                <a:cs typeface="+mn-cs"/>
              </a:rPr>
              <a:t>Увеличение размера блока приводит к уменьшению размера таблицы отображения блоков, но увеличивает время обмена и, наоборот, уменьшение размера блока приводит к увеличению таблиц и уменьшению времени обмена с внешней памятью.</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93</a:t>
            </a:fld>
            <a:endParaRPr lang="ru-RU"/>
          </a:p>
        </p:txBody>
      </p:sp>
    </p:spTree>
    <p:extLst>
      <p:ext uri="{BB962C8B-B14F-4D97-AF65-F5344CB8AC3E}">
        <p14:creationId xmlns:p14="http://schemas.microsoft.com/office/powerpoint/2010/main" val="780281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solidFill>
                  <a:schemeClr val="tx1"/>
                </a:solidFill>
              </a:rPr>
              <a:t>Поскольку индивидуальное отображение элементов информации (пословное или побайтовое) не имеет смысла (так как под таблицы отображения адресов потребовалось бы РОП больше чем под процессы), то отображение адресов выполняется на уровне блоков ОП.</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94</a:t>
            </a:fld>
            <a:endParaRPr lang="ru-RU"/>
          </a:p>
        </p:txBody>
      </p:sp>
    </p:spTree>
    <p:extLst>
      <p:ext uri="{BB962C8B-B14F-4D97-AF65-F5344CB8AC3E}">
        <p14:creationId xmlns:p14="http://schemas.microsoft.com/office/powerpoint/2010/main" val="4358472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algn="just"/>
            <a:r>
              <a:rPr lang="ru-RU" sz="1200" dirty="0"/>
              <a:t>Максимально возможный объем доступной виртуальной памяти зависит от разрядности операционной системы. </a:t>
            </a:r>
          </a:p>
          <a:p>
            <a:pPr algn="just"/>
            <a:r>
              <a:rPr lang="ru-RU" sz="1200" dirty="0"/>
              <a:t>В 32-разрядной системе процесс может адресовать не более 4 гигабайт (2</a:t>
            </a:r>
            <a:r>
              <a:rPr lang="ru-RU" sz="1200" baseline="30000" dirty="0"/>
              <a:t>32</a:t>
            </a:r>
            <a:r>
              <a:rPr lang="ru-RU" sz="1200" dirty="0"/>
              <a:t>) памяти. </a:t>
            </a:r>
          </a:p>
          <a:p>
            <a:pPr algn="just"/>
            <a:r>
              <a:rPr lang="ru-RU" sz="1200" dirty="0"/>
              <a:t>В 64-разрядного процесса теоретическое ограничение составляет 16 экзабайт (2</a:t>
            </a:r>
            <a:r>
              <a:rPr lang="ru-RU" sz="1200" baseline="30000" dirty="0"/>
              <a:t>64</a:t>
            </a:r>
            <a:r>
              <a:rPr lang="ru-RU" sz="1200" dirty="0"/>
              <a:t>), а практически в современных 64-разрядных версиях </a:t>
            </a:r>
            <a:r>
              <a:rPr lang="ru-RU" sz="1200" dirty="0" err="1"/>
              <a:t>Windows</a:t>
            </a:r>
            <a:r>
              <a:rPr lang="ru-RU" sz="1200" dirty="0"/>
              <a:t> поддерживается адресное пространство объемом до 16 терабайт.</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97</a:t>
            </a:fld>
            <a:endParaRPr lang="ru-RU"/>
          </a:p>
        </p:txBody>
      </p:sp>
    </p:spTree>
    <p:extLst>
      <p:ext uri="{BB962C8B-B14F-4D97-AF65-F5344CB8AC3E}">
        <p14:creationId xmlns:p14="http://schemas.microsoft.com/office/powerpoint/2010/main" val="16625390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105</a:t>
            </a:fld>
            <a:endParaRPr lang="ru-RU"/>
          </a:p>
        </p:txBody>
      </p:sp>
    </p:spTree>
    <p:extLst>
      <p:ext uri="{BB962C8B-B14F-4D97-AF65-F5344CB8AC3E}">
        <p14:creationId xmlns:p14="http://schemas.microsoft.com/office/powerpoint/2010/main" val="5692632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en-US" dirty="0"/>
              <a:t>http://windowsnotes.ru/other/vybiraem-razmer-fajla-podkachki/</a:t>
            </a:r>
            <a:endParaRPr lang="ru-RU" dirty="0"/>
          </a:p>
        </p:txBody>
      </p:sp>
      <p:sp>
        <p:nvSpPr>
          <p:cNvPr id="4" name="Номер слайда 3"/>
          <p:cNvSpPr>
            <a:spLocks noGrp="1"/>
          </p:cNvSpPr>
          <p:nvPr>
            <p:ph type="sldNum" sz="quarter" idx="10"/>
          </p:nvPr>
        </p:nvSpPr>
        <p:spPr/>
        <p:txBody>
          <a:bodyPr/>
          <a:lstStyle/>
          <a:p>
            <a:fld id="{EA62BA5D-1811-4D82-AE3D-4C0980587D58}" type="slidenum">
              <a:rPr lang="ru-RU" smtClean="0"/>
              <a:t>114</a:t>
            </a:fld>
            <a:endParaRPr lang="ru-RU"/>
          </a:p>
        </p:txBody>
      </p:sp>
    </p:spTree>
    <p:extLst>
      <p:ext uri="{BB962C8B-B14F-4D97-AF65-F5344CB8AC3E}">
        <p14:creationId xmlns:p14="http://schemas.microsoft.com/office/powerpoint/2010/main" val="3827665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C709599-95FE-42E8-B750-964B9F67494C}" type="datetimeFigureOut">
              <a:rPr lang="ru-RU" smtClean="0"/>
              <a:t>22.10.2023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2FD303-597C-479F-AA93-EAE827C73F22}"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457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C709599-95FE-42E8-B750-964B9F67494C}" type="datetimeFigureOut">
              <a:rPr lang="ru-RU" smtClean="0"/>
              <a:t>22.10.2023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2FD303-597C-479F-AA93-EAE827C73F22}" type="slidenum">
              <a:rPr lang="ru-RU" smtClean="0"/>
              <a:t>‹#›</a:t>
            </a:fld>
            <a:endParaRPr lang="ru-RU"/>
          </a:p>
        </p:txBody>
      </p:sp>
    </p:spTree>
    <p:extLst>
      <p:ext uri="{BB962C8B-B14F-4D97-AF65-F5344CB8AC3E}">
        <p14:creationId xmlns:p14="http://schemas.microsoft.com/office/powerpoint/2010/main" val="41291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C709599-95FE-42E8-B750-964B9F67494C}" type="datetimeFigureOut">
              <a:rPr lang="ru-RU" smtClean="0"/>
              <a:t>22.10.2023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2FD303-597C-479F-AA93-EAE827C73F22}"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5021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C709599-95FE-42E8-B750-964B9F67494C}" type="datetimeFigureOut">
              <a:rPr lang="ru-RU" smtClean="0"/>
              <a:t>22.10.2023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02FD303-597C-479F-AA93-EAE827C73F22}" type="slidenum">
              <a:rPr lang="ru-RU" smtClean="0"/>
              <a:t>‹#›</a:t>
            </a:fld>
            <a:endParaRPr lang="ru-RU"/>
          </a:p>
        </p:txBody>
      </p:sp>
    </p:spTree>
    <p:extLst>
      <p:ext uri="{BB962C8B-B14F-4D97-AF65-F5344CB8AC3E}">
        <p14:creationId xmlns:p14="http://schemas.microsoft.com/office/powerpoint/2010/main" val="3798352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C709599-95FE-42E8-B750-964B9F67494C}" type="datetimeFigureOut">
              <a:rPr lang="ru-RU" smtClean="0"/>
              <a:t>22.10.2023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02FD303-597C-479F-AA93-EAE827C73F22}" type="slidenum">
              <a:rPr lang="ru-RU" smtClean="0"/>
              <a:t>‹#›</a:t>
            </a:fld>
            <a:endParaRPr lang="ru-RU"/>
          </a:p>
        </p:txBody>
      </p:sp>
    </p:spTree>
    <p:extLst>
      <p:ext uri="{BB962C8B-B14F-4D97-AF65-F5344CB8AC3E}">
        <p14:creationId xmlns:p14="http://schemas.microsoft.com/office/powerpoint/2010/main" val="1957704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C709599-95FE-42E8-B750-964B9F67494C}" type="datetimeFigureOut">
              <a:rPr lang="ru-RU" smtClean="0"/>
              <a:t>22.10.2023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02FD303-597C-479F-AA93-EAE827C73F22}" type="slidenum">
              <a:rPr lang="ru-RU" smtClean="0"/>
              <a:t>‹#›</a:t>
            </a:fld>
            <a:endParaRPr lang="ru-RU"/>
          </a:p>
        </p:txBody>
      </p:sp>
    </p:spTree>
    <p:extLst>
      <p:ext uri="{BB962C8B-B14F-4D97-AF65-F5344CB8AC3E}">
        <p14:creationId xmlns:p14="http://schemas.microsoft.com/office/powerpoint/2010/main" val="781819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C709599-95FE-42E8-B750-964B9F67494C}" type="datetimeFigureOut">
              <a:rPr lang="ru-RU" smtClean="0"/>
              <a:t>22.10.2023</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802FD303-597C-479F-AA93-EAE827C73F22}" type="slidenum">
              <a:rPr lang="ru-RU" smtClean="0"/>
              <a:t>‹#›</a:t>
            </a:fld>
            <a:endParaRPr lang="ru-RU"/>
          </a:p>
        </p:txBody>
      </p:sp>
    </p:spTree>
    <p:extLst>
      <p:ext uri="{BB962C8B-B14F-4D97-AF65-F5344CB8AC3E}">
        <p14:creationId xmlns:p14="http://schemas.microsoft.com/office/powerpoint/2010/main" val="2342660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C709599-95FE-42E8-B750-964B9F67494C}" type="datetimeFigureOut">
              <a:rPr lang="ru-RU" smtClean="0"/>
              <a:t>22.10.2023</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02FD303-597C-479F-AA93-EAE827C73F22}" type="slidenum">
              <a:rPr lang="ru-RU" smtClean="0"/>
              <a:t>‹#›</a:t>
            </a:fld>
            <a:endParaRPr lang="ru-RU"/>
          </a:p>
        </p:txBody>
      </p:sp>
    </p:spTree>
    <p:extLst>
      <p:ext uri="{BB962C8B-B14F-4D97-AF65-F5344CB8AC3E}">
        <p14:creationId xmlns:p14="http://schemas.microsoft.com/office/powerpoint/2010/main" val="2287601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8C709599-95FE-42E8-B750-964B9F67494C}" type="datetimeFigureOut">
              <a:rPr lang="ru-RU" smtClean="0"/>
              <a:t>22.10.2023</a:t>
            </a:fld>
            <a:endParaRPr lang="ru-RU"/>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2FD303-597C-479F-AA93-EAE827C73F22}" type="slidenum">
              <a:rPr lang="ru-RU" smtClean="0"/>
              <a:t>‹#›</a:t>
            </a:fld>
            <a:endParaRPr lang="ru-RU"/>
          </a:p>
        </p:txBody>
      </p:sp>
    </p:spTree>
    <p:extLst>
      <p:ext uri="{BB962C8B-B14F-4D97-AF65-F5344CB8AC3E}">
        <p14:creationId xmlns:p14="http://schemas.microsoft.com/office/powerpoint/2010/main" val="1772895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C709599-95FE-42E8-B750-964B9F67494C}" type="datetimeFigureOut">
              <a:rPr lang="ru-RU" smtClean="0"/>
              <a:t>22.10.2023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2FD303-597C-479F-AA93-EAE827C73F22}" type="slidenum">
              <a:rPr lang="ru-RU" smtClean="0"/>
              <a:t>‹#›</a:t>
            </a:fld>
            <a:endParaRPr lang="ru-RU"/>
          </a:p>
        </p:txBody>
      </p:sp>
    </p:spTree>
    <p:extLst>
      <p:ext uri="{BB962C8B-B14F-4D97-AF65-F5344CB8AC3E}">
        <p14:creationId xmlns:p14="http://schemas.microsoft.com/office/powerpoint/2010/main" val="2650652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C709599-95FE-42E8-B750-964B9F67494C}" type="datetimeFigureOut">
              <a:rPr lang="ru-RU" smtClean="0"/>
              <a:t>22.10.2023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2FD303-597C-479F-AA93-EAE827C73F22}" type="slidenum">
              <a:rPr lang="ru-RU" smtClean="0"/>
              <a:t>‹#›</a:t>
            </a:fld>
            <a:endParaRPr lang="ru-RU"/>
          </a:p>
        </p:txBody>
      </p:sp>
    </p:spTree>
    <p:extLst>
      <p:ext uri="{BB962C8B-B14F-4D97-AF65-F5344CB8AC3E}">
        <p14:creationId xmlns:p14="http://schemas.microsoft.com/office/powerpoint/2010/main" val="826611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C709599-95FE-42E8-B750-964B9F67494C}" type="datetimeFigureOut">
              <a:rPr lang="ru-RU" smtClean="0"/>
              <a:t>22.10.2023</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02FD303-597C-479F-AA93-EAE827C73F22}"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0177991"/>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http://kurs.ido.tpu.ru/courses/oper_system/image/Image56.gif" TargetMode="External"/><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http://kurs.ido.tpu.ru/courses/oper_system/image/Image57.gif"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http://kurs.ido.tpu.ru/courses/oper_system/image/Image58.gif"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http://kurs.ido.tpu.ru/courses/oper_system/image/Image59.gif"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http://kurs.ido.tpu.ru/courses/oper_system/image/Image54.gif" TargetMode="External"/><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http://kurs.ido.tpu.ru/courses/oper_system/image/Image53.gif" TargetMode="Externa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Управление памятью в ОСС</a:t>
            </a:r>
          </a:p>
        </p:txBody>
      </p:sp>
      <p:sp>
        <p:nvSpPr>
          <p:cNvPr id="3" name="Подзаголовок 2"/>
          <p:cNvSpPr>
            <a:spLocks noGrp="1"/>
          </p:cNvSpPr>
          <p:nvPr>
            <p:ph type="subTitle" idx="1"/>
          </p:nvPr>
        </p:nvSpPr>
        <p:spPr>
          <a:xfrm>
            <a:off x="1100050" y="4455620"/>
            <a:ext cx="10756589" cy="1925708"/>
          </a:xfrm>
        </p:spPr>
        <p:txBody>
          <a:bodyPr>
            <a:normAutofit fontScale="92500" lnSpcReduction="20000"/>
          </a:bodyPr>
          <a:lstStyle/>
          <a:p>
            <a:r>
              <a:rPr lang="ru-RU" dirty="0"/>
              <a:t>Всем компьютерам требуется место для временного хранения информации во время обработки других фрагментов информации. Обычно в цифровых компьютерах хранение информации выполняется на двух различных уровнях: в первичной памяти (построенной на полупроводниковых чипах ОЗУ и ПЗУ) и в памяти для хранения больших объемов информации (обычно использующей жесткие диски).</a:t>
            </a:r>
          </a:p>
          <a:p>
            <a:endParaRPr lang="ru-RU" dirty="0"/>
          </a:p>
        </p:txBody>
      </p:sp>
    </p:spTree>
    <p:extLst>
      <p:ext uri="{BB962C8B-B14F-4D97-AF65-F5344CB8AC3E}">
        <p14:creationId xmlns:p14="http://schemas.microsoft.com/office/powerpoint/2010/main" val="402535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u="sng" dirty="0"/>
              <a:t>План</a:t>
            </a:r>
            <a:endParaRPr lang="ru-RU" dirty="0"/>
          </a:p>
        </p:txBody>
      </p:sp>
      <p:sp>
        <p:nvSpPr>
          <p:cNvPr id="3" name="Объект 2"/>
          <p:cNvSpPr>
            <a:spLocks noGrp="1"/>
          </p:cNvSpPr>
          <p:nvPr>
            <p:ph idx="1"/>
          </p:nvPr>
        </p:nvSpPr>
        <p:spPr/>
        <p:txBody>
          <a:bodyPr>
            <a:normAutofit/>
          </a:bodyPr>
          <a:lstStyle/>
          <a:p>
            <a:pPr marL="514350" indent="-514350">
              <a:buFont typeface="+mj-lt"/>
              <a:buAutoNum type="arabicPeriod"/>
            </a:pPr>
            <a:r>
              <a:rPr lang="ru-RU" dirty="0"/>
              <a:t>Иерархическая организация памяти в ЭВМ</a:t>
            </a:r>
          </a:p>
          <a:p>
            <a:pPr marL="514350" indent="-514350">
              <a:buFont typeface="+mj-lt"/>
              <a:buAutoNum type="arabicPeriod"/>
            </a:pPr>
            <a:r>
              <a:rPr lang="ru-RU" dirty="0"/>
              <a:t>Функции ОС по управлению памятью</a:t>
            </a:r>
          </a:p>
          <a:p>
            <a:pPr marL="514350" indent="-514350">
              <a:buFont typeface="+mj-lt"/>
              <a:buAutoNum type="arabicPeriod"/>
            </a:pPr>
            <a:r>
              <a:rPr lang="ru-RU" dirty="0"/>
              <a:t>Организация памяти</a:t>
            </a:r>
          </a:p>
          <a:p>
            <a:pPr marL="514350" indent="-514350">
              <a:buFont typeface="+mj-lt"/>
              <a:buAutoNum type="arabicPeriod"/>
            </a:pPr>
            <a:r>
              <a:rPr lang="ru-RU" dirty="0"/>
              <a:t>Стратегии управления памятью</a:t>
            </a:r>
          </a:p>
          <a:p>
            <a:pPr marL="514350" indent="-514350">
              <a:buFont typeface="+mj-lt"/>
              <a:buAutoNum type="arabicPeriod"/>
            </a:pPr>
            <a:r>
              <a:rPr lang="ru-RU" dirty="0"/>
              <a:t>Виды организации реальной памяти</a:t>
            </a:r>
          </a:p>
          <a:p>
            <a:pPr marL="514350" indent="-514350">
              <a:buFont typeface="+mj-lt"/>
              <a:buAutoNum type="arabicPeriod"/>
            </a:pPr>
            <a:r>
              <a:rPr lang="ru-RU" dirty="0"/>
              <a:t>Концепция виртуальной памяти</a:t>
            </a:r>
          </a:p>
        </p:txBody>
      </p:sp>
      <p:pic>
        <p:nvPicPr>
          <p:cNvPr id="1026" name="Picture 2" descr="Виды компьютерной памят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4152" y="1708222"/>
            <a:ext cx="4469482" cy="4469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613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1384" y="286603"/>
            <a:ext cx="11449272" cy="694125"/>
          </a:xfrm>
        </p:spPr>
        <p:txBody>
          <a:bodyPr>
            <a:normAutofit fontScale="90000"/>
          </a:bodyPr>
          <a:lstStyle/>
          <a:p>
            <a:pPr algn="ctr"/>
            <a:r>
              <a:rPr lang="ru-RU" b="1" i="1" dirty="0"/>
              <a:t>Структура ЭВМ. Принцип Фон-Неймана</a:t>
            </a:r>
            <a:endParaRPr lang="ru-RU" dirty="0"/>
          </a:p>
        </p:txBody>
      </p:sp>
      <p:pic>
        <p:nvPicPr>
          <p:cNvPr id="4" name="Рисунок 3" descr="http://sdo.uspi.ru/mathem&amp;inform/lek_10/Image231.gif"/>
          <p:cNvPicPr/>
          <p:nvPr/>
        </p:nvPicPr>
        <p:blipFill>
          <a:blip r:embed="rId3"/>
          <a:srcRect/>
          <a:stretch>
            <a:fillRect/>
          </a:stretch>
        </p:blipFill>
        <p:spPr bwMode="auto">
          <a:xfrm>
            <a:off x="983432" y="982360"/>
            <a:ext cx="10153128" cy="5307632"/>
          </a:xfrm>
          <a:prstGeom prst="rect">
            <a:avLst/>
          </a:prstGeom>
          <a:noFill/>
          <a:ln w="9525">
            <a:noFill/>
            <a:miter lim="800000"/>
            <a:headEnd/>
            <a:tailEnd/>
          </a:ln>
        </p:spPr>
      </p:pic>
    </p:spTree>
    <p:extLst>
      <p:ext uri="{BB962C8B-B14F-4D97-AF65-F5344CB8AC3E}">
        <p14:creationId xmlns:p14="http://schemas.microsoft.com/office/powerpoint/2010/main" val="1107525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1364" y="188640"/>
            <a:ext cx="11449272" cy="1450757"/>
          </a:xfrm>
        </p:spPr>
        <p:txBody>
          <a:bodyPr>
            <a:noAutofit/>
          </a:bodyPr>
          <a:lstStyle/>
          <a:p>
            <a:pPr algn="ctr"/>
            <a:r>
              <a:rPr lang="ru-RU" sz="4000" dirty="0">
                <a:latin typeface="Times New Roman" panose="02020603050405020304" pitchFamily="18" charset="0"/>
                <a:cs typeface="Times New Roman" panose="02020603050405020304" pitchFamily="18" charset="0"/>
              </a:rPr>
              <a:t>Память является одним из самых важных компонентов, включенных в компьютерную систему</a:t>
            </a:r>
            <a:endParaRPr lang="ru-RU" sz="4000" dirty="0"/>
          </a:p>
        </p:txBody>
      </p:sp>
      <p:sp>
        <p:nvSpPr>
          <p:cNvPr id="3" name="Объект 2"/>
          <p:cNvSpPr>
            <a:spLocks noGrp="1"/>
          </p:cNvSpPr>
          <p:nvPr>
            <p:ph idx="1"/>
          </p:nvPr>
        </p:nvSpPr>
        <p:spPr>
          <a:xfrm>
            <a:off x="767408" y="1845734"/>
            <a:ext cx="10729192" cy="4175554"/>
          </a:xfrm>
        </p:spPr>
        <p:txBody>
          <a:bodyPr>
            <a:normAutofit/>
          </a:bodyPr>
          <a:lstStyle/>
          <a:p>
            <a:pPr algn="just"/>
            <a:r>
              <a:rPr lang="ru-RU" sz="2800" dirty="0">
                <a:solidFill>
                  <a:schemeClr val="tx1"/>
                </a:solidFill>
                <a:latin typeface="Times New Roman" panose="02020603050405020304" pitchFamily="18" charset="0"/>
                <a:cs typeface="Times New Roman" panose="02020603050405020304" pitchFamily="18" charset="0"/>
              </a:rPr>
              <a:t>Память связана со многими устройствами и компонентами, которые отвечают за хранение данных и приложений на временной или постоянной основе. Это позволяет пользователю сохранять информацию и хранить ее на компьютере. Без оперативной памяти было бы сложно найти место, которое необходимо для хранения вычислений и процессов. Существуют </a:t>
            </a:r>
            <a:r>
              <a:rPr lang="ru-RU" sz="2800" i="1" dirty="0">
                <a:solidFill>
                  <a:schemeClr val="tx1"/>
                </a:solidFill>
                <a:latin typeface="Times New Roman" panose="02020603050405020304" pitchFamily="18" charset="0"/>
                <a:cs typeface="Times New Roman" panose="02020603050405020304" pitchFamily="18" charset="0"/>
              </a:rPr>
              <a:t>различные типы памяти</a:t>
            </a:r>
            <a:r>
              <a:rPr lang="ru-RU" sz="2800" dirty="0">
                <a:solidFill>
                  <a:schemeClr val="tx1"/>
                </a:solidFill>
                <a:latin typeface="Times New Roman" panose="02020603050405020304" pitchFamily="18" charset="0"/>
                <a:cs typeface="Times New Roman" panose="02020603050405020304" pitchFamily="18" charset="0"/>
              </a:rPr>
              <a:t>, общей характеристикой для всех типов является то, что они предназначены для задач сохранения некоторых видов данных. Каждая из них имеет свои особенности и возможности.</a:t>
            </a:r>
            <a:endParaRPr lang="ru-RU" sz="2800" dirty="0">
              <a:latin typeface="Times New Roman" panose="02020603050405020304" pitchFamily="18" charset="0"/>
              <a:cs typeface="Times New Roman" panose="02020603050405020304" pitchFamily="18" charset="0"/>
            </a:endParaRPr>
          </a:p>
          <a:p>
            <a:pPr marL="0" indent="0" algn="just">
              <a:buNone/>
            </a:pP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2723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Память ЭВМ</a:t>
            </a:r>
          </a:p>
        </p:txBody>
      </p:sp>
      <p:sp>
        <p:nvSpPr>
          <p:cNvPr id="3" name="Объект 2"/>
          <p:cNvSpPr>
            <a:spLocks noGrp="1"/>
          </p:cNvSpPr>
          <p:nvPr>
            <p:ph idx="1"/>
          </p:nvPr>
        </p:nvSpPr>
        <p:spPr/>
        <p:txBody>
          <a:bodyPr>
            <a:normAutofit/>
          </a:bodyPr>
          <a:lstStyle/>
          <a:p>
            <a:pPr algn="just"/>
            <a:r>
              <a:rPr lang="ru-RU" sz="3200" dirty="0"/>
              <a:t>Состоит из двоичных запоминающих элементов – битов. </a:t>
            </a:r>
          </a:p>
          <a:p>
            <a:pPr algn="just"/>
            <a:r>
              <a:rPr lang="ru-RU" sz="3200" dirty="0"/>
              <a:t>В ранних ЭВМ использовались одно-двухбайтовые ячейки (полуслова), в ЭВМ сейчас используются ячейки, состоящие из 4-х последовательно расположенных байтов (слов).</a:t>
            </a:r>
          </a:p>
          <a:p>
            <a:pPr algn="just"/>
            <a:r>
              <a:rPr lang="ru-RU" sz="3200" dirty="0"/>
              <a:t>В каждую ячейку памяти может быть записано только одно слово либо одна команда.</a:t>
            </a:r>
          </a:p>
        </p:txBody>
      </p:sp>
    </p:spTree>
    <p:extLst>
      <p:ext uri="{BB962C8B-B14F-4D97-AF65-F5344CB8AC3E}">
        <p14:creationId xmlns:p14="http://schemas.microsoft.com/office/powerpoint/2010/main" val="2612579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Разбиение памяти на слова</a:t>
            </a:r>
          </a:p>
        </p:txBody>
      </p:sp>
      <p:graphicFrame>
        <p:nvGraphicFramePr>
          <p:cNvPr id="4" name="Объект 3"/>
          <p:cNvGraphicFramePr>
            <a:graphicFrameLocks noGrp="1"/>
          </p:cNvGraphicFramePr>
          <p:nvPr>
            <p:ph idx="1"/>
            <p:extLst>
              <p:ext uri="{D42A27DB-BD31-4B8C-83A1-F6EECF244321}">
                <p14:modId xmlns:p14="http://schemas.microsoft.com/office/powerpoint/2010/main" val="1883889414"/>
              </p:ext>
            </p:extLst>
          </p:nvPr>
        </p:nvGraphicFramePr>
        <p:xfrm>
          <a:off x="1096963" y="1846263"/>
          <a:ext cx="10058400" cy="3609761"/>
        </p:xfrm>
        <a:graphic>
          <a:graphicData uri="http://schemas.openxmlformats.org/drawingml/2006/table">
            <a:tbl>
              <a:tblPr firstRow="1" bandRow="1">
                <a:tableStyleId>{5C22544A-7EE6-4342-B048-85BDC9FD1C3A}</a:tableStyleId>
              </a:tblPr>
              <a:tblGrid>
                <a:gridCol w="314325">
                  <a:extLst>
                    <a:ext uri="{9D8B030D-6E8A-4147-A177-3AD203B41FA5}">
                      <a16:colId xmlns:a16="http://schemas.microsoft.com/office/drawing/2014/main" val="20000"/>
                    </a:ext>
                  </a:extLst>
                </a:gridCol>
                <a:gridCol w="314325">
                  <a:extLst>
                    <a:ext uri="{9D8B030D-6E8A-4147-A177-3AD203B41FA5}">
                      <a16:colId xmlns:a16="http://schemas.microsoft.com/office/drawing/2014/main" val="20001"/>
                    </a:ext>
                  </a:extLst>
                </a:gridCol>
                <a:gridCol w="314325">
                  <a:extLst>
                    <a:ext uri="{9D8B030D-6E8A-4147-A177-3AD203B41FA5}">
                      <a16:colId xmlns:a16="http://schemas.microsoft.com/office/drawing/2014/main" val="20002"/>
                    </a:ext>
                  </a:extLst>
                </a:gridCol>
                <a:gridCol w="314325">
                  <a:extLst>
                    <a:ext uri="{9D8B030D-6E8A-4147-A177-3AD203B41FA5}">
                      <a16:colId xmlns:a16="http://schemas.microsoft.com/office/drawing/2014/main" val="20003"/>
                    </a:ext>
                  </a:extLst>
                </a:gridCol>
                <a:gridCol w="314325">
                  <a:extLst>
                    <a:ext uri="{9D8B030D-6E8A-4147-A177-3AD203B41FA5}">
                      <a16:colId xmlns:a16="http://schemas.microsoft.com/office/drawing/2014/main" val="20004"/>
                    </a:ext>
                  </a:extLst>
                </a:gridCol>
                <a:gridCol w="314325">
                  <a:extLst>
                    <a:ext uri="{9D8B030D-6E8A-4147-A177-3AD203B41FA5}">
                      <a16:colId xmlns:a16="http://schemas.microsoft.com/office/drawing/2014/main" val="20005"/>
                    </a:ext>
                  </a:extLst>
                </a:gridCol>
                <a:gridCol w="314325">
                  <a:extLst>
                    <a:ext uri="{9D8B030D-6E8A-4147-A177-3AD203B41FA5}">
                      <a16:colId xmlns:a16="http://schemas.microsoft.com/office/drawing/2014/main" val="20006"/>
                    </a:ext>
                  </a:extLst>
                </a:gridCol>
                <a:gridCol w="314325">
                  <a:extLst>
                    <a:ext uri="{9D8B030D-6E8A-4147-A177-3AD203B41FA5}">
                      <a16:colId xmlns:a16="http://schemas.microsoft.com/office/drawing/2014/main" val="20007"/>
                    </a:ext>
                  </a:extLst>
                </a:gridCol>
                <a:gridCol w="1257300">
                  <a:extLst>
                    <a:ext uri="{9D8B030D-6E8A-4147-A177-3AD203B41FA5}">
                      <a16:colId xmlns:a16="http://schemas.microsoft.com/office/drawing/2014/main" val="20008"/>
                    </a:ext>
                  </a:extLst>
                </a:gridCol>
                <a:gridCol w="1257300">
                  <a:extLst>
                    <a:ext uri="{9D8B030D-6E8A-4147-A177-3AD203B41FA5}">
                      <a16:colId xmlns:a16="http://schemas.microsoft.com/office/drawing/2014/main" val="20009"/>
                    </a:ext>
                  </a:extLst>
                </a:gridCol>
                <a:gridCol w="1257300">
                  <a:extLst>
                    <a:ext uri="{9D8B030D-6E8A-4147-A177-3AD203B41FA5}">
                      <a16:colId xmlns:a16="http://schemas.microsoft.com/office/drawing/2014/main" val="20010"/>
                    </a:ext>
                  </a:extLst>
                </a:gridCol>
                <a:gridCol w="1257300">
                  <a:extLst>
                    <a:ext uri="{9D8B030D-6E8A-4147-A177-3AD203B41FA5}">
                      <a16:colId xmlns:a16="http://schemas.microsoft.com/office/drawing/2014/main" val="20011"/>
                    </a:ext>
                  </a:extLst>
                </a:gridCol>
                <a:gridCol w="1257300">
                  <a:extLst>
                    <a:ext uri="{9D8B030D-6E8A-4147-A177-3AD203B41FA5}">
                      <a16:colId xmlns:a16="http://schemas.microsoft.com/office/drawing/2014/main" val="20012"/>
                    </a:ext>
                  </a:extLst>
                </a:gridCol>
                <a:gridCol w="1257300">
                  <a:extLst>
                    <a:ext uri="{9D8B030D-6E8A-4147-A177-3AD203B41FA5}">
                      <a16:colId xmlns:a16="http://schemas.microsoft.com/office/drawing/2014/main" val="20013"/>
                    </a:ext>
                  </a:extLst>
                </a:gridCol>
              </a:tblGrid>
              <a:tr h="370840">
                <a:tc gridSpan="14">
                  <a:txBody>
                    <a:bodyPr/>
                    <a:lstStyle/>
                    <a:p>
                      <a:pPr algn="ctr"/>
                      <a:r>
                        <a:rPr lang="ru-RU" dirty="0"/>
                        <a:t>64 разрядный</a:t>
                      </a:r>
                      <a:r>
                        <a:rPr lang="ru-RU" baseline="0" dirty="0"/>
                        <a:t> процессор</a:t>
                      </a:r>
                      <a:endParaRPr lang="ru-RU"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0"/>
                  </a:ext>
                </a:extLst>
              </a:tr>
              <a:tr h="370840">
                <a:tc gridSpan="10">
                  <a:txBody>
                    <a:bodyPr/>
                    <a:lstStyle/>
                    <a:p>
                      <a:pPr algn="ctr"/>
                      <a:r>
                        <a:rPr lang="ru-RU" dirty="0"/>
                        <a:t>32 разрядный процессор</a:t>
                      </a: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c hMerge="1">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a:p>
                  </a:txBody>
                  <a:tcPr/>
                </a:tc>
                <a:tc>
                  <a:txBody>
                    <a:bodyPr/>
                    <a:lstStyle/>
                    <a:p>
                      <a:endParaRPr lang="ru-RU"/>
                    </a:p>
                  </a:txBody>
                  <a:tcPr/>
                </a:tc>
                <a:extLst>
                  <a:ext uri="{0D108BD9-81ED-4DB2-BD59-A6C34878D82A}">
                    <a16:rowId xmlns:a16="http://schemas.microsoft.com/office/drawing/2014/main" val="10001"/>
                  </a:ext>
                </a:extLst>
              </a:tr>
              <a:tr h="370840">
                <a:tc gridSpan="8">
                  <a:txBody>
                    <a:bodyPr/>
                    <a:lstStyle/>
                    <a:p>
                      <a:pPr algn="ctr"/>
                      <a:r>
                        <a:rPr lang="ru-RU" dirty="0"/>
                        <a:t>16 разрядный</a:t>
                      </a:r>
                      <a:r>
                        <a:rPr lang="ru-RU" baseline="0" dirty="0"/>
                        <a:t> процессор</a:t>
                      </a:r>
                      <a:endParaRPr lang="ru-RU"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endParaRPr lang="ru-RU"/>
                    </a:p>
                  </a:txBody>
                  <a:tcPr/>
                </a:tc>
                <a:tc>
                  <a:txBody>
                    <a:bodyPr/>
                    <a:lstStyle/>
                    <a:p>
                      <a:endParaRPr lang="ru-RU" dirty="0"/>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extLst>
                  <a:ext uri="{0D108BD9-81ED-4DB2-BD59-A6C34878D82A}">
                    <a16:rowId xmlns:a16="http://schemas.microsoft.com/office/drawing/2014/main" val="10002"/>
                  </a:ext>
                </a:extLst>
              </a:tr>
              <a:tr h="370840">
                <a:tc>
                  <a:txBody>
                    <a:bodyPr/>
                    <a:lstStyle/>
                    <a:p>
                      <a:r>
                        <a:rPr lang="ru-RU" dirty="0"/>
                        <a:t>1</a:t>
                      </a:r>
                    </a:p>
                  </a:txBody>
                  <a:tcPr/>
                </a:tc>
                <a:tc>
                  <a:txBody>
                    <a:bodyPr/>
                    <a:lstStyle/>
                    <a:p>
                      <a:r>
                        <a:rPr lang="ru-RU" dirty="0"/>
                        <a:t>3</a:t>
                      </a:r>
                    </a:p>
                  </a:txBody>
                  <a:tcPr/>
                </a:tc>
                <a:tc>
                  <a:txBody>
                    <a:bodyPr/>
                    <a:lstStyle/>
                    <a:p>
                      <a:r>
                        <a:rPr lang="ru-RU" dirty="0"/>
                        <a:t>5</a:t>
                      </a:r>
                    </a:p>
                  </a:txBody>
                  <a:tcPr/>
                </a:tc>
                <a:tc>
                  <a:txBody>
                    <a:bodyPr/>
                    <a:lstStyle/>
                    <a:p>
                      <a:r>
                        <a:rPr lang="ru-RU" dirty="0"/>
                        <a:t>7</a:t>
                      </a:r>
                    </a:p>
                  </a:txBody>
                  <a:tcPr/>
                </a:tc>
                <a:tc>
                  <a:txBody>
                    <a:bodyPr/>
                    <a:lstStyle/>
                    <a:p>
                      <a:r>
                        <a:rPr lang="ru-RU" dirty="0"/>
                        <a:t>1</a:t>
                      </a:r>
                    </a:p>
                  </a:txBody>
                  <a:tcPr/>
                </a:tc>
                <a:tc>
                  <a:txBody>
                    <a:bodyPr/>
                    <a:lstStyle/>
                    <a:p>
                      <a:r>
                        <a:rPr lang="ru-RU" dirty="0"/>
                        <a:t>3</a:t>
                      </a:r>
                    </a:p>
                  </a:txBody>
                  <a:tcPr/>
                </a:tc>
                <a:tc>
                  <a:txBody>
                    <a:bodyPr/>
                    <a:lstStyle/>
                    <a:p>
                      <a:r>
                        <a:rPr lang="ru-RU" dirty="0"/>
                        <a:t>5</a:t>
                      </a:r>
                    </a:p>
                  </a:txBody>
                  <a:tcPr/>
                </a:tc>
                <a:tc>
                  <a:txBody>
                    <a:bodyPr/>
                    <a:lstStyle/>
                    <a:p>
                      <a:r>
                        <a:rPr lang="ru-RU" dirty="0"/>
                        <a:t>7</a:t>
                      </a:r>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extLst>
                  <a:ext uri="{0D108BD9-81ED-4DB2-BD59-A6C34878D82A}">
                    <a16:rowId xmlns:a16="http://schemas.microsoft.com/office/drawing/2014/main" val="10003"/>
                  </a:ext>
                </a:extLst>
              </a:tr>
              <a:tr h="370840">
                <a:tc>
                  <a:txBody>
                    <a:bodyPr/>
                    <a:lstStyle/>
                    <a:p>
                      <a:r>
                        <a:rPr lang="ru-RU" dirty="0"/>
                        <a:t>2</a:t>
                      </a:r>
                    </a:p>
                  </a:txBody>
                  <a:tcPr/>
                </a:tc>
                <a:tc>
                  <a:txBody>
                    <a:bodyPr/>
                    <a:lstStyle/>
                    <a:p>
                      <a:r>
                        <a:rPr lang="ru-RU" dirty="0"/>
                        <a:t>4</a:t>
                      </a:r>
                    </a:p>
                  </a:txBody>
                  <a:tcPr/>
                </a:tc>
                <a:tc>
                  <a:txBody>
                    <a:bodyPr/>
                    <a:lstStyle/>
                    <a:p>
                      <a:r>
                        <a:rPr lang="ru-RU" dirty="0"/>
                        <a:t>6</a:t>
                      </a:r>
                    </a:p>
                  </a:txBody>
                  <a:tcPr/>
                </a:tc>
                <a:tc>
                  <a:txBody>
                    <a:bodyPr/>
                    <a:lstStyle/>
                    <a:p>
                      <a:r>
                        <a:rPr lang="ru-RU" dirty="0"/>
                        <a:t>8</a:t>
                      </a:r>
                    </a:p>
                  </a:txBody>
                  <a:tcPr/>
                </a:tc>
                <a:tc>
                  <a:txBody>
                    <a:bodyPr/>
                    <a:lstStyle/>
                    <a:p>
                      <a:r>
                        <a:rPr lang="ru-RU" dirty="0"/>
                        <a:t>2</a:t>
                      </a:r>
                    </a:p>
                  </a:txBody>
                  <a:tcPr/>
                </a:tc>
                <a:tc>
                  <a:txBody>
                    <a:bodyPr/>
                    <a:lstStyle/>
                    <a:p>
                      <a:r>
                        <a:rPr lang="ru-RU" dirty="0"/>
                        <a:t>4</a:t>
                      </a:r>
                    </a:p>
                  </a:txBody>
                  <a:tcPr/>
                </a:tc>
                <a:tc>
                  <a:txBody>
                    <a:bodyPr/>
                    <a:lstStyle/>
                    <a:p>
                      <a:r>
                        <a:rPr lang="ru-RU" dirty="0"/>
                        <a:t>6</a:t>
                      </a:r>
                    </a:p>
                  </a:txBody>
                  <a:tcPr/>
                </a:tc>
                <a:tc>
                  <a:txBody>
                    <a:bodyPr/>
                    <a:lstStyle/>
                    <a:p>
                      <a:r>
                        <a:rPr lang="ru-RU" dirty="0"/>
                        <a:t>8</a:t>
                      </a:r>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extLst>
                  <a:ext uri="{0D108BD9-81ED-4DB2-BD59-A6C34878D82A}">
                    <a16:rowId xmlns:a16="http://schemas.microsoft.com/office/drawing/2014/main" val="10004"/>
                  </a:ext>
                </a:extLst>
              </a:tr>
              <a:tr h="370840">
                <a:tc gridSpan="4">
                  <a:txBody>
                    <a:bodyPr/>
                    <a:lstStyle/>
                    <a:p>
                      <a:pPr algn="ctr"/>
                      <a:r>
                        <a:rPr lang="ru-RU" dirty="0"/>
                        <a:t>Байт 0</a:t>
                      </a:r>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a:t>Байт 1</a:t>
                      </a:r>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a:t>Байт 2</a:t>
                      </a:r>
                    </a:p>
                  </a:txBody>
                  <a:tcPr/>
                </a:tc>
                <a:tc>
                  <a:txBody>
                    <a:bodyPr/>
                    <a:lstStyle/>
                    <a:p>
                      <a:pPr algn="ctr"/>
                      <a:r>
                        <a:rPr lang="ru-RU" dirty="0"/>
                        <a:t>Байт 3</a:t>
                      </a:r>
                    </a:p>
                  </a:txBody>
                  <a:tcPr/>
                </a:tc>
                <a:tc>
                  <a:txBody>
                    <a:bodyPr/>
                    <a:lstStyle/>
                    <a:p>
                      <a:pPr algn="ctr"/>
                      <a:r>
                        <a:rPr lang="ru-RU" dirty="0"/>
                        <a:t>Байт 4</a:t>
                      </a:r>
                    </a:p>
                  </a:txBody>
                  <a:tcPr/>
                </a:tc>
                <a:tc>
                  <a:txBody>
                    <a:bodyPr/>
                    <a:lstStyle/>
                    <a:p>
                      <a:pPr algn="ctr"/>
                      <a:r>
                        <a:rPr lang="ru-RU" dirty="0"/>
                        <a:t>Байт 5</a:t>
                      </a:r>
                    </a:p>
                  </a:txBody>
                  <a:tcPr/>
                </a:tc>
                <a:tc>
                  <a:txBody>
                    <a:bodyPr/>
                    <a:lstStyle/>
                    <a:p>
                      <a:pPr algn="ctr"/>
                      <a:r>
                        <a:rPr lang="ru-RU" dirty="0"/>
                        <a:t>Байт 6</a:t>
                      </a:r>
                    </a:p>
                  </a:txBody>
                  <a:tcPr/>
                </a:tc>
                <a:tc>
                  <a:txBody>
                    <a:bodyPr/>
                    <a:lstStyle/>
                    <a:p>
                      <a:pPr algn="ctr"/>
                      <a:r>
                        <a:rPr lang="ru-RU" dirty="0"/>
                        <a:t>Байт 7</a:t>
                      </a:r>
                    </a:p>
                  </a:txBody>
                  <a:tcPr/>
                </a:tc>
                <a:extLst>
                  <a:ext uri="{0D108BD9-81ED-4DB2-BD59-A6C34878D82A}">
                    <a16:rowId xmlns:a16="http://schemas.microsoft.com/office/drawing/2014/main" val="10005"/>
                  </a:ext>
                </a:extLst>
              </a:tr>
              <a:tr h="370840">
                <a:tc gridSpan="8">
                  <a:txBody>
                    <a:bodyPr/>
                    <a:lstStyle/>
                    <a:p>
                      <a:pPr algn="ctr"/>
                      <a:r>
                        <a:rPr lang="ru-RU" dirty="0"/>
                        <a:t>Полуслово</a:t>
                      </a: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a:t>Полуслово</a:t>
                      </a:r>
                    </a:p>
                  </a:txBody>
                  <a:tcPr/>
                </a:tc>
                <a:tc hMerge="1">
                  <a:txBody>
                    <a:bodyPr/>
                    <a:lstStyle/>
                    <a:p>
                      <a:endParaRPr lang="ru-RU" dirty="0"/>
                    </a:p>
                  </a:txBody>
                  <a:tcPr/>
                </a:tc>
                <a:tc gridSpan="2">
                  <a:txBody>
                    <a:bodyPr/>
                    <a:lstStyle/>
                    <a:p>
                      <a:pPr algn="ctr"/>
                      <a:r>
                        <a:rPr lang="ru-RU" dirty="0"/>
                        <a:t>Полуслово</a:t>
                      </a:r>
                    </a:p>
                  </a:txBody>
                  <a:tcPr/>
                </a:tc>
                <a:tc hMerge="1">
                  <a:txBody>
                    <a:bodyPr/>
                    <a:lstStyle/>
                    <a:p>
                      <a:endParaRPr lang="ru-RU" dirty="0"/>
                    </a:p>
                  </a:txBody>
                  <a:tcPr/>
                </a:tc>
                <a:tc gridSpan="2">
                  <a:txBody>
                    <a:bodyPr/>
                    <a:lstStyle/>
                    <a:p>
                      <a:pPr algn="ctr"/>
                      <a:r>
                        <a:rPr lang="ru-RU" dirty="0"/>
                        <a:t>Полуслово</a:t>
                      </a:r>
                    </a:p>
                  </a:txBody>
                  <a:tcPr/>
                </a:tc>
                <a:tc hMerge="1">
                  <a:txBody>
                    <a:bodyPr/>
                    <a:lstStyle/>
                    <a:p>
                      <a:endParaRPr lang="ru-RU" dirty="0"/>
                    </a:p>
                  </a:txBody>
                  <a:tcPr/>
                </a:tc>
                <a:extLst>
                  <a:ext uri="{0D108BD9-81ED-4DB2-BD59-A6C34878D82A}">
                    <a16:rowId xmlns:a16="http://schemas.microsoft.com/office/drawing/2014/main" val="10006"/>
                  </a:ext>
                </a:extLst>
              </a:tr>
              <a:tr h="373801">
                <a:tc gridSpan="10">
                  <a:txBody>
                    <a:bodyPr/>
                    <a:lstStyle/>
                    <a:p>
                      <a:pPr algn="ctr"/>
                      <a:r>
                        <a:rPr lang="ru-RU" dirty="0"/>
                        <a:t>Слово</a:t>
                      </a: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c hMerge="1">
                  <a:txBody>
                    <a:bodyPr/>
                    <a:lstStyle/>
                    <a:p>
                      <a:endParaRPr lang="ru-RU" dirty="0"/>
                    </a:p>
                  </a:txBody>
                  <a:tcPr/>
                </a:tc>
                <a:tc gridSpan="4">
                  <a:txBody>
                    <a:bodyPr/>
                    <a:lstStyle/>
                    <a:p>
                      <a:pPr algn="ctr"/>
                      <a:r>
                        <a:rPr lang="ru-RU" dirty="0"/>
                        <a:t>Слово</a:t>
                      </a:r>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7"/>
                  </a:ext>
                </a:extLst>
              </a:tr>
              <a:tr h="370840">
                <a:tc gridSpan="14">
                  <a:txBody>
                    <a:bodyPr/>
                    <a:lstStyle/>
                    <a:p>
                      <a:pPr algn="ctr"/>
                      <a:r>
                        <a:rPr lang="ru-RU" dirty="0"/>
                        <a:t>Двойное слово</a:t>
                      </a: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540179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Устройства хранения информации</a:t>
            </a:r>
          </a:p>
        </p:txBody>
      </p:sp>
      <p:sp>
        <p:nvSpPr>
          <p:cNvPr id="3" name="Объект 2"/>
          <p:cNvSpPr>
            <a:spLocks noGrp="1"/>
          </p:cNvSpPr>
          <p:nvPr>
            <p:ph idx="1"/>
          </p:nvPr>
        </p:nvSpPr>
        <p:spPr/>
        <p:txBody>
          <a:bodyPr>
            <a:normAutofit/>
          </a:bodyPr>
          <a:lstStyle/>
          <a:p>
            <a:r>
              <a:rPr lang="ru-RU" sz="2400" dirty="0"/>
              <a:t>Различают устройства хранения информации:</a:t>
            </a:r>
          </a:p>
          <a:p>
            <a:pPr marL="457200" indent="-457200">
              <a:buFont typeface="+mj-lt"/>
              <a:buAutoNum type="arabicPeriod"/>
            </a:pPr>
            <a:r>
              <a:rPr lang="ru-RU" sz="2400" dirty="0"/>
              <a:t>реализованные в виде электронных схем, </a:t>
            </a:r>
          </a:p>
          <a:p>
            <a:pPr marL="457200" indent="-457200">
              <a:buFont typeface="+mj-lt"/>
              <a:buAutoNum type="arabicPeriod"/>
            </a:pPr>
            <a:r>
              <a:rPr lang="ru-RU" sz="2400" dirty="0"/>
              <a:t>накопители информации, с помощью которых данные записываются на какой-нибудь носитель.</a:t>
            </a:r>
          </a:p>
        </p:txBody>
      </p:sp>
    </p:spTree>
    <p:extLst>
      <p:ext uri="{BB962C8B-B14F-4D97-AF65-F5344CB8AC3E}">
        <p14:creationId xmlns:p14="http://schemas.microsoft.com/office/powerpoint/2010/main" val="958476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7668" y="286603"/>
            <a:ext cx="11436728" cy="906090"/>
          </a:xfrm>
        </p:spPr>
        <p:txBody>
          <a:bodyPr>
            <a:normAutofit/>
          </a:bodyPr>
          <a:lstStyle/>
          <a:p>
            <a:pPr algn="ctr"/>
            <a:r>
              <a:rPr lang="ru-RU" b="1" dirty="0"/>
              <a:t>Классификация памяти</a:t>
            </a:r>
          </a:p>
        </p:txBody>
      </p:sp>
      <p:grpSp>
        <p:nvGrpSpPr>
          <p:cNvPr id="6" name="Группа 5"/>
          <p:cNvGrpSpPr/>
          <p:nvPr/>
        </p:nvGrpSpPr>
        <p:grpSpPr>
          <a:xfrm>
            <a:off x="447668" y="1830215"/>
            <a:ext cx="11436728" cy="4201892"/>
            <a:chOff x="447668" y="1830215"/>
            <a:chExt cx="11436728" cy="4201892"/>
          </a:xfrm>
        </p:grpSpPr>
        <p:sp>
          <p:nvSpPr>
            <p:cNvPr id="7" name="Полилиния 6"/>
            <p:cNvSpPr/>
            <p:nvPr/>
          </p:nvSpPr>
          <p:spPr>
            <a:xfrm>
              <a:off x="7354513" y="2841366"/>
              <a:ext cx="3553408" cy="584220"/>
            </a:xfrm>
            <a:custGeom>
              <a:avLst/>
              <a:gdLst/>
              <a:ahLst/>
              <a:cxnLst/>
              <a:rect l="0" t="0" r="0" b="0"/>
              <a:pathLst>
                <a:path>
                  <a:moveTo>
                    <a:pt x="0" y="0"/>
                  </a:moveTo>
                  <a:lnTo>
                    <a:pt x="0" y="348285"/>
                  </a:lnTo>
                  <a:lnTo>
                    <a:pt x="3553408" y="348285"/>
                  </a:lnTo>
                  <a:lnTo>
                    <a:pt x="3553408" y="58422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u-RU"/>
            </a:p>
          </p:txBody>
        </p:sp>
        <p:sp>
          <p:nvSpPr>
            <p:cNvPr id="8" name="Полилиния 7"/>
            <p:cNvSpPr/>
            <p:nvPr/>
          </p:nvSpPr>
          <p:spPr>
            <a:xfrm>
              <a:off x="8287808" y="4436737"/>
              <a:ext cx="1017803" cy="584220"/>
            </a:xfrm>
            <a:custGeom>
              <a:avLst/>
              <a:gdLst/>
              <a:ahLst/>
              <a:cxnLst/>
              <a:rect l="0" t="0" r="0" b="0"/>
              <a:pathLst>
                <a:path>
                  <a:moveTo>
                    <a:pt x="0" y="0"/>
                  </a:moveTo>
                  <a:lnTo>
                    <a:pt x="0" y="348285"/>
                  </a:lnTo>
                  <a:lnTo>
                    <a:pt x="1017803" y="348285"/>
                  </a:lnTo>
                  <a:lnTo>
                    <a:pt x="1017803" y="58422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u-RU"/>
            </a:p>
          </p:txBody>
        </p:sp>
        <p:sp>
          <p:nvSpPr>
            <p:cNvPr id="9" name="Полилиния 8"/>
            <p:cNvSpPr/>
            <p:nvPr/>
          </p:nvSpPr>
          <p:spPr>
            <a:xfrm>
              <a:off x="7076086" y="4436737"/>
              <a:ext cx="1211721" cy="584220"/>
            </a:xfrm>
            <a:custGeom>
              <a:avLst/>
              <a:gdLst/>
              <a:ahLst/>
              <a:cxnLst/>
              <a:rect l="0" t="0" r="0" b="0"/>
              <a:pathLst>
                <a:path>
                  <a:moveTo>
                    <a:pt x="1211721" y="0"/>
                  </a:moveTo>
                  <a:lnTo>
                    <a:pt x="1211721" y="348285"/>
                  </a:lnTo>
                  <a:lnTo>
                    <a:pt x="0" y="348285"/>
                  </a:lnTo>
                  <a:lnTo>
                    <a:pt x="0" y="58422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u-RU"/>
            </a:p>
          </p:txBody>
        </p:sp>
        <p:sp>
          <p:nvSpPr>
            <p:cNvPr id="10" name="Полилиния 9"/>
            <p:cNvSpPr/>
            <p:nvPr/>
          </p:nvSpPr>
          <p:spPr>
            <a:xfrm>
              <a:off x="7354513" y="2841366"/>
              <a:ext cx="933294" cy="584220"/>
            </a:xfrm>
            <a:custGeom>
              <a:avLst/>
              <a:gdLst/>
              <a:ahLst/>
              <a:cxnLst/>
              <a:rect l="0" t="0" r="0" b="0"/>
              <a:pathLst>
                <a:path>
                  <a:moveTo>
                    <a:pt x="0" y="0"/>
                  </a:moveTo>
                  <a:lnTo>
                    <a:pt x="0" y="348285"/>
                  </a:lnTo>
                  <a:lnTo>
                    <a:pt x="933294" y="348285"/>
                  </a:lnTo>
                  <a:lnTo>
                    <a:pt x="933294" y="58422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u-RU"/>
            </a:p>
          </p:txBody>
        </p:sp>
        <p:sp>
          <p:nvSpPr>
            <p:cNvPr id="11" name="Полилиния 10"/>
            <p:cNvSpPr/>
            <p:nvPr/>
          </p:nvSpPr>
          <p:spPr>
            <a:xfrm>
              <a:off x="5864365" y="2841366"/>
              <a:ext cx="1490148" cy="584220"/>
            </a:xfrm>
            <a:custGeom>
              <a:avLst/>
              <a:gdLst/>
              <a:ahLst/>
              <a:cxnLst/>
              <a:rect l="0" t="0" r="0" b="0"/>
              <a:pathLst>
                <a:path>
                  <a:moveTo>
                    <a:pt x="1490148" y="0"/>
                  </a:moveTo>
                  <a:lnTo>
                    <a:pt x="1490148" y="348285"/>
                  </a:lnTo>
                  <a:lnTo>
                    <a:pt x="0" y="348285"/>
                  </a:lnTo>
                  <a:lnTo>
                    <a:pt x="0" y="58422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u-RU"/>
            </a:p>
          </p:txBody>
        </p:sp>
        <p:sp>
          <p:nvSpPr>
            <p:cNvPr id="12" name="Полилиния 11"/>
            <p:cNvSpPr/>
            <p:nvPr/>
          </p:nvSpPr>
          <p:spPr>
            <a:xfrm>
              <a:off x="3428502" y="4436737"/>
              <a:ext cx="1105768" cy="584220"/>
            </a:xfrm>
            <a:custGeom>
              <a:avLst/>
              <a:gdLst/>
              <a:ahLst/>
              <a:cxnLst/>
              <a:rect l="0" t="0" r="0" b="0"/>
              <a:pathLst>
                <a:path>
                  <a:moveTo>
                    <a:pt x="0" y="0"/>
                  </a:moveTo>
                  <a:lnTo>
                    <a:pt x="0" y="348285"/>
                  </a:lnTo>
                  <a:lnTo>
                    <a:pt x="1105768" y="348285"/>
                  </a:lnTo>
                  <a:lnTo>
                    <a:pt x="1105768" y="58422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u-RU"/>
            </a:p>
          </p:txBody>
        </p:sp>
        <p:sp>
          <p:nvSpPr>
            <p:cNvPr id="13" name="Полилиния 12"/>
            <p:cNvSpPr/>
            <p:nvPr/>
          </p:nvSpPr>
          <p:spPr>
            <a:xfrm>
              <a:off x="2304746" y="4436737"/>
              <a:ext cx="1123755" cy="584220"/>
            </a:xfrm>
            <a:custGeom>
              <a:avLst/>
              <a:gdLst/>
              <a:ahLst/>
              <a:cxnLst/>
              <a:rect l="0" t="0" r="0" b="0"/>
              <a:pathLst>
                <a:path>
                  <a:moveTo>
                    <a:pt x="1123755" y="0"/>
                  </a:moveTo>
                  <a:lnTo>
                    <a:pt x="1123755" y="348285"/>
                  </a:lnTo>
                  <a:lnTo>
                    <a:pt x="0" y="348285"/>
                  </a:lnTo>
                  <a:lnTo>
                    <a:pt x="0" y="58422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u-RU"/>
            </a:p>
          </p:txBody>
        </p:sp>
        <p:sp>
          <p:nvSpPr>
            <p:cNvPr id="14" name="Полилиния 13"/>
            <p:cNvSpPr/>
            <p:nvPr/>
          </p:nvSpPr>
          <p:spPr>
            <a:xfrm>
              <a:off x="3428502" y="2841366"/>
              <a:ext cx="3926011" cy="584220"/>
            </a:xfrm>
            <a:custGeom>
              <a:avLst/>
              <a:gdLst/>
              <a:ahLst/>
              <a:cxnLst/>
              <a:rect l="0" t="0" r="0" b="0"/>
              <a:pathLst>
                <a:path>
                  <a:moveTo>
                    <a:pt x="3926011" y="0"/>
                  </a:moveTo>
                  <a:lnTo>
                    <a:pt x="3926011" y="348285"/>
                  </a:lnTo>
                  <a:lnTo>
                    <a:pt x="0" y="348285"/>
                  </a:lnTo>
                  <a:lnTo>
                    <a:pt x="0" y="58422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u-RU"/>
            </a:p>
          </p:txBody>
        </p:sp>
        <p:sp>
          <p:nvSpPr>
            <p:cNvPr id="15" name="Полилиния 14"/>
            <p:cNvSpPr/>
            <p:nvPr/>
          </p:nvSpPr>
          <p:spPr>
            <a:xfrm>
              <a:off x="1424142" y="2841366"/>
              <a:ext cx="549824" cy="530919"/>
            </a:xfrm>
            <a:custGeom>
              <a:avLst/>
              <a:gdLst/>
              <a:ahLst/>
              <a:cxnLst/>
              <a:rect l="0" t="0" r="0" b="0"/>
              <a:pathLst>
                <a:path>
                  <a:moveTo>
                    <a:pt x="0" y="0"/>
                  </a:moveTo>
                  <a:lnTo>
                    <a:pt x="0" y="294984"/>
                  </a:lnTo>
                  <a:lnTo>
                    <a:pt x="549824" y="294984"/>
                  </a:lnTo>
                  <a:lnTo>
                    <a:pt x="549824" y="53091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u-RU"/>
            </a:p>
          </p:txBody>
        </p:sp>
        <p:sp>
          <p:nvSpPr>
            <p:cNvPr id="16" name="Полилиния 15"/>
            <p:cNvSpPr/>
            <p:nvPr/>
          </p:nvSpPr>
          <p:spPr>
            <a:xfrm>
              <a:off x="1352155" y="2841366"/>
              <a:ext cx="91440" cy="530919"/>
            </a:xfrm>
            <a:custGeom>
              <a:avLst/>
              <a:gdLst/>
              <a:ahLst/>
              <a:cxnLst/>
              <a:rect l="0" t="0" r="0" b="0"/>
              <a:pathLst>
                <a:path>
                  <a:moveTo>
                    <a:pt x="71987" y="0"/>
                  </a:moveTo>
                  <a:lnTo>
                    <a:pt x="71987" y="294984"/>
                  </a:lnTo>
                  <a:lnTo>
                    <a:pt x="45720" y="294984"/>
                  </a:lnTo>
                  <a:lnTo>
                    <a:pt x="45720" y="53091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u-RU"/>
            </a:p>
          </p:txBody>
        </p:sp>
        <p:sp>
          <p:nvSpPr>
            <p:cNvPr id="17" name="Полилиния 16"/>
            <p:cNvSpPr/>
            <p:nvPr/>
          </p:nvSpPr>
          <p:spPr>
            <a:xfrm>
              <a:off x="447668" y="1830215"/>
              <a:ext cx="1952949" cy="1011150"/>
            </a:xfrm>
            <a:custGeom>
              <a:avLst/>
              <a:gdLst>
                <a:gd name="connsiteX0" fmla="*/ 0 w 1952949"/>
                <a:gd name="connsiteY0" fmla="*/ 0 h 1011150"/>
                <a:gd name="connsiteX1" fmla="*/ 1952949 w 1952949"/>
                <a:gd name="connsiteY1" fmla="*/ 0 h 1011150"/>
                <a:gd name="connsiteX2" fmla="*/ 1952949 w 1952949"/>
                <a:gd name="connsiteY2" fmla="*/ 1011150 h 1011150"/>
                <a:gd name="connsiteX3" fmla="*/ 0 w 1952949"/>
                <a:gd name="connsiteY3" fmla="*/ 1011150 h 1011150"/>
                <a:gd name="connsiteX4" fmla="*/ 0 w 1952949"/>
                <a:gd name="connsiteY4" fmla="*/ 0 h 101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949" h="1011150">
                  <a:moveTo>
                    <a:pt x="0" y="0"/>
                  </a:moveTo>
                  <a:lnTo>
                    <a:pt x="1952949" y="0"/>
                  </a:lnTo>
                  <a:lnTo>
                    <a:pt x="1952949" y="1011150"/>
                  </a:lnTo>
                  <a:lnTo>
                    <a:pt x="0" y="101115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5" tIns="10795" rIns="10795" bIns="142685" numCol="1" spcCol="1270" anchor="ctr" anchorCtr="0">
              <a:noAutofit/>
            </a:bodyPr>
            <a:lstStyle/>
            <a:p>
              <a:pPr lvl="0" algn="ctr" defTabSz="755650">
                <a:lnSpc>
                  <a:spcPct val="90000"/>
                </a:lnSpc>
                <a:spcBef>
                  <a:spcPct val="0"/>
                </a:spcBef>
                <a:spcAft>
                  <a:spcPct val="35000"/>
                </a:spcAft>
              </a:pPr>
              <a:r>
                <a:rPr lang="ru-RU" sz="1700" kern="1200" dirty="0"/>
                <a:t>Электронные схемы</a:t>
              </a:r>
            </a:p>
          </p:txBody>
        </p:sp>
        <p:sp>
          <p:nvSpPr>
            <p:cNvPr id="19" name="Полилиния 18"/>
            <p:cNvSpPr/>
            <p:nvPr/>
          </p:nvSpPr>
          <p:spPr>
            <a:xfrm>
              <a:off x="1020555" y="3372285"/>
              <a:ext cx="754639" cy="1011150"/>
            </a:xfrm>
            <a:custGeom>
              <a:avLst/>
              <a:gdLst>
                <a:gd name="connsiteX0" fmla="*/ 0 w 754639"/>
                <a:gd name="connsiteY0" fmla="*/ 0 h 1011150"/>
                <a:gd name="connsiteX1" fmla="*/ 754639 w 754639"/>
                <a:gd name="connsiteY1" fmla="*/ 0 h 1011150"/>
                <a:gd name="connsiteX2" fmla="*/ 754639 w 754639"/>
                <a:gd name="connsiteY2" fmla="*/ 1011150 h 1011150"/>
                <a:gd name="connsiteX3" fmla="*/ 0 w 754639"/>
                <a:gd name="connsiteY3" fmla="*/ 1011150 h 1011150"/>
                <a:gd name="connsiteX4" fmla="*/ 0 w 754639"/>
                <a:gd name="connsiteY4" fmla="*/ 0 h 101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639" h="1011150">
                  <a:moveTo>
                    <a:pt x="0" y="0"/>
                  </a:moveTo>
                  <a:lnTo>
                    <a:pt x="754639" y="0"/>
                  </a:lnTo>
                  <a:lnTo>
                    <a:pt x="754639" y="1011150"/>
                  </a:lnTo>
                  <a:lnTo>
                    <a:pt x="0" y="101115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5" tIns="10795" rIns="10795" bIns="142685" numCol="1" spcCol="1270" anchor="ctr" anchorCtr="0">
              <a:noAutofit/>
            </a:bodyPr>
            <a:lstStyle/>
            <a:p>
              <a:pPr lvl="0" algn="ctr" defTabSz="755650">
                <a:lnSpc>
                  <a:spcPct val="90000"/>
                </a:lnSpc>
                <a:spcBef>
                  <a:spcPct val="0"/>
                </a:spcBef>
                <a:spcAft>
                  <a:spcPct val="35000"/>
                </a:spcAft>
              </a:pPr>
              <a:r>
                <a:rPr lang="ru-RU" sz="1700" kern="1200" dirty="0"/>
                <a:t>ПЗУ</a:t>
              </a:r>
            </a:p>
            <a:p>
              <a:pPr lvl="0" algn="ctr" defTabSz="755650">
                <a:lnSpc>
                  <a:spcPct val="90000"/>
                </a:lnSpc>
                <a:spcBef>
                  <a:spcPct val="0"/>
                </a:spcBef>
                <a:spcAft>
                  <a:spcPct val="35000"/>
                </a:spcAft>
              </a:pPr>
              <a:r>
                <a:rPr lang="en-US" sz="1700" kern="1200" dirty="0"/>
                <a:t>ROM</a:t>
              </a:r>
              <a:endParaRPr lang="ru-RU" sz="1700" kern="1200" dirty="0"/>
            </a:p>
          </p:txBody>
        </p:sp>
        <p:sp>
          <p:nvSpPr>
            <p:cNvPr id="21" name="Полилиния 20"/>
            <p:cNvSpPr/>
            <p:nvPr/>
          </p:nvSpPr>
          <p:spPr>
            <a:xfrm>
              <a:off x="1700837" y="3372285"/>
              <a:ext cx="546259" cy="1011150"/>
            </a:xfrm>
            <a:custGeom>
              <a:avLst/>
              <a:gdLst>
                <a:gd name="connsiteX0" fmla="*/ 0 w 546259"/>
                <a:gd name="connsiteY0" fmla="*/ 0 h 1011150"/>
                <a:gd name="connsiteX1" fmla="*/ 546259 w 546259"/>
                <a:gd name="connsiteY1" fmla="*/ 0 h 1011150"/>
                <a:gd name="connsiteX2" fmla="*/ 546259 w 546259"/>
                <a:gd name="connsiteY2" fmla="*/ 1011150 h 1011150"/>
                <a:gd name="connsiteX3" fmla="*/ 0 w 546259"/>
                <a:gd name="connsiteY3" fmla="*/ 1011150 h 1011150"/>
                <a:gd name="connsiteX4" fmla="*/ 0 w 546259"/>
                <a:gd name="connsiteY4" fmla="*/ 0 h 101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259" h="1011150">
                  <a:moveTo>
                    <a:pt x="0" y="0"/>
                  </a:moveTo>
                  <a:lnTo>
                    <a:pt x="546259" y="0"/>
                  </a:lnTo>
                  <a:lnTo>
                    <a:pt x="546259" y="1011150"/>
                  </a:lnTo>
                  <a:lnTo>
                    <a:pt x="0" y="101115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5" tIns="10795" rIns="10795" bIns="142685" numCol="1" spcCol="1270" anchor="ctr" anchorCtr="0">
              <a:noAutofit/>
            </a:bodyPr>
            <a:lstStyle/>
            <a:p>
              <a:pPr lvl="0" algn="ctr" defTabSz="755650">
                <a:lnSpc>
                  <a:spcPct val="90000"/>
                </a:lnSpc>
                <a:spcBef>
                  <a:spcPct val="0"/>
                </a:spcBef>
                <a:spcAft>
                  <a:spcPct val="35000"/>
                </a:spcAft>
              </a:pPr>
              <a:r>
                <a:rPr lang="ru-RU" sz="1700" kern="1200" dirty="0"/>
                <a:t>ОЗУ</a:t>
              </a:r>
            </a:p>
            <a:p>
              <a:pPr lvl="0" algn="ctr" defTabSz="755650">
                <a:lnSpc>
                  <a:spcPct val="90000"/>
                </a:lnSpc>
                <a:spcBef>
                  <a:spcPct val="0"/>
                </a:spcBef>
                <a:spcAft>
                  <a:spcPct val="35000"/>
                </a:spcAft>
              </a:pPr>
              <a:r>
                <a:rPr lang="en-US" sz="1700" kern="1200" dirty="0"/>
                <a:t>RAM</a:t>
              </a:r>
              <a:endParaRPr lang="ru-RU" sz="1700" kern="1200" dirty="0"/>
            </a:p>
          </p:txBody>
        </p:sp>
        <p:sp>
          <p:nvSpPr>
            <p:cNvPr id="23" name="Полилиния 22"/>
            <p:cNvSpPr/>
            <p:nvPr/>
          </p:nvSpPr>
          <p:spPr>
            <a:xfrm>
              <a:off x="6378039" y="1830215"/>
              <a:ext cx="1952949" cy="1011150"/>
            </a:xfrm>
            <a:custGeom>
              <a:avLst/>
              <a:gdLst>
                <a:gd name="connsiteX0" fmla="*/ 0 w 1952949"/>
                <a:gd name="connsiteY0" fmla="*/ 0 h 1011150"/>
                <a:gd name="connsiteX1" fmla="*/ 1952949 w 1952949"/>
                <a:gd name="connsiteY1" fmla="*/ 0 h 1011150"/>
                <a:gd name="connsiteX2" fmla="*/ 1952949 w 1952949"/>
                <a:gd name="connsiteY2" fmla="*/ 1011150 h 1011150"/>
                <a:gd name="connsiteX3" fmla="*/ 0 w 1952949"/>
                <a:gd name="connsiteY3" fmla="*/ 1011150 h 1011150"/>
                <a:gd name="connsiteX4" fmla="*/ 0 w 1952949"/>
                <a:gd name="connsiteY4" fmla="*/ 0 h 101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949" h="1011150">
                  <a:moveTo>
                    <a:pt x="0" y="0"/>
                  </a:moveTo>
                  <a:lnTo>
                    <a:pt x="1952949" y="0"/>
                  </a:lnTo>
                  <a:lnTo>
                    <a:pt x="1952949" y="1011150"/>
                  </a:lnTo>
                  <a:lnTo>
                    <a:pt x="0" y="101115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5" tIns="10795" rIns="10795" bIns="142685" numCol="1" spcCol="1270" anchor="ctr" anchorCtr="0">
              <a:noAutofit/>
            </a:bodyPr>
            <a:lstStyle/>
            <a:p>
              <a:pPr lvl="0" algn="ctr" defTabSz="755650">
                <a:lnSpc>
                  <a:spcPct val="90000"/>
                </a:lnSpc>
                <a:spcBef>
                  <a:spcPct val="0"/>
                </a:spcBef>
                <a:spcAft>
                  <a:spcPct val="35000"/>
                </a:spcAft>
              </a:pPr>
              <a:r>
                <a:rPr lang="ru-RU" sz="1700" kern="1200" dirty="0"/>
                <a:t>Накопители информации</a:t>
              </a:r>
            </a:p>
          </p:txBody>
        </p:sp>
        <p:sp>
          <p:nvSpPr>
            <p:cNvPr id="25" name="Полилиния 24"/>
            <p:cNvSpPr/>
            <p:nvPr/>
          </p:nvSpPr>
          <p:spPr>
            <a:xfrm>
              <a:off x="2824630" y="3425586"/>
              <a:ext cx="1207742" cy="1011150"/>
            </a:xfrm>
            <a:custGeom>
              <a:avLst/>
              <a:gdLst>
                <a:gd name="connsiteX0" fmla="*/ 0 w 1207742"/>
                <a:gd name="connsiteY0" fmla="*/ 0 h 1011150"/>
                <a:gd name="connsiteX1" fmla="*/ 1207742 w 1207742"/>
                <a:gd name="connsiteY1" fmla="*/ 0 h 1011150"/>
                <a:gd name="connsiteX2" fmla="*/ 1207742 w 1207742"/>
                <a:gd name="connsiteY2" fmla="*/ 1011150 h 1011150"/>
                <a:gd name="connsiteX3" fmla="*/ 0 w 1207742"/>
                <a:gd name="connsiteY3" fmla="*/ 1011150 h 1011150"/>
                <a:gd name="connsiteX4" fmla="*/ 0 w 1207742"/>
                <a:gd name="connsiteY4" fmla="*/ 0 h 101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742" h="1011150">
                  <a:moveTo>
                    <a:pt x="0" y="0"/>
                  </a:moveTo>
                  <a:lnTo>
                    <a:pt x="1207742" y="0"/>
                  </a:lnTo>
                  <a:lnTo>
                    <a:pt x="1207742" y="1011150"/>
                  </a:lnTo>
                  <a:lnTo>
                    <a:pt x="0" y="101115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5" tIns="10795" rIns="10795" bIns="142685" numCol="1" spcCol="1270" anchor="ctr" anchorCtr="0">
              <a:noAutofit/>
            </a:bodyPr>
            <a:lstStyle/>
            <a:p>
              <a:pPr lvl="0" algn="ctr" defTabSz="755650">
                <a:lnSpc>
                  <a:spcPct val="90000"/>
                </a:lnSpc>
                <a:spcBef>
                  <a:spcPct val="0"/>
                </a:spcBef>
                <a:spcAft>
                  <a:spcPct val="35000"/>
                </a:spcAft>
              </a:pPr>
              <a:r>
                <a:rPr lang="ru-RU" sz="1700" kern="1200" dirty="0"/>
                <a:t>Магнитные диски</a:t>
              </a:r>
            </a:p>
          </p:txBody>
        </p:sp>
        <p:sp>
          <p:nvSpPr>
            <p:cNvPr id="27" name="Полилиния 26"/>
            <p:cNvSpPr/>
            <p:nvPr/>
          </p:nvSpPr>
          <p:spPr>
            <a:xfrm>
              <a:off x="1845637" y="5020957"/>
              <a:ext cx="918218" cy="1011150"/>
            </a:xfrm>
            <a:custGeom>
              <a:avLst/>
              <a:gdLst>
                <a:gd name="connsiteX0" fmla="*/ 0 w 918218"/>
                <a:gd name="connsiteY0" fmla="*/ 0 h 1011150"/>
                <a:gd name="connsiteX1" fmla="*/ 918218 w 918218"/>
                <a:gd name="connsiteY1" fmla="*/ 0 h 1011150"/>
                <a:gd name="connsiteX2" fmla="*/ 918218 w 918218"/>
                <a:gd name="connsiteY2" fmla="*/ 1011150 h 1011150"/>
                <a:gd name="connsiteX3" fmla="*/ 0 w 918218"/>
                <a:gd name="connsiteY3" fmla="*/ 1011150 h 1011150"/>
                <a:gd name="connsiteX4" fmla="*/ 0 w 918218"/>
                <a:gd name="connsiteY4" fmla="*/ 0 h 101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18" h="1011150">
                  <a:moveTo>
                    <a:pt x="0" y="0"/>
                  </a:moveTo>
                  <a:lnTo>
                    <a:pt x="918218" y="0"/>
                  </a:lnTo>
                  <a:lnTo>
                    <a:pt x="918218" y="1011150"/>
                  </a:lnTo>
                  <a:lnTo>
                    <a:pt x="0" y="101115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5" tIns="10795" rIns="10795" bIns="142685" numCol="1" spcCol="1270" anchor="ctr" anchorCtr="0">
              <a:noAutofit/>
            </a:bodyPr>
            <a:lstStyle/>
            <a:p>
              <a:pPr lvl="0" algn="ctr" defTabSz="755650">
                <a:lnSpc>
                  <a:spcPct val="90000"/>
                </a:lnSpc>
                <a:spcBef>
                  <a:spcPct val="0"/>
                </a:spcBef>
                <a:spcAft>
                  <a:spcPct val="35000"/>
                </a:spcAft>
              </a:pPr>
              <a:r>
                <a:rPr lang="ru-RU" sz="1700" kern="1200" dirty="0"/>
                <a:t>Гибкие МД</a:t>
              </a:r>
            </a:p>
          </p:txBody>
        </p:sp>
        <p:sp>
          <p:nvSpPr>
            <p:cNvPr id="29" name="Полилиния 28"/>
            <p:cNvSpPr/>
            <p:nvPr/>
          </p:nvSpPr>
          <p:spPr>
            <a:xfrm>
              <a:off x="3949665" y="5020957"/>
              <a:ext cx="1169211" cy="1011150"/>
            </a:xfrm>
            <a:custGeom>
              <a:avLst/>
              <a:gdLst>
                <a:gd name="connsiteX0" fmla="*/ 0 w 1169211"/>
                <a:gd name="connsiteY0" fmla="*/ 0 h 1011150"/>
                <a:gd name="connsiteX1" fmla="*/ 1169211 w 1169211"/>
                <a:gd name="connsiteY1" fmla="*/ 0 h 1011150"/>
                <a:gd name="connsiteX2" fmla="*/ 1169211 w 1169211"/>
                <a:gd name="connsiteY2" fmla="*/ 1011150 h 1011150"/>
                <a:gd name="connsiteX3" fmla="*/ 0 w 1169211"/>
                <a:gd name="connsiteY3" fmla="*/ 1011150 h 1011150"/>
                <a:gd name="connsiteX4" fmla="*/ 0 w 1169211"/>
                <a:gd name="connsiteY4" fmla="*/ 0 h 101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211" h="1011150">
                  <a:moveTo>
                    <a:pt x="0" y="0"/>
                  </a:moveTo>
                  <a:lnTo>
                    <a:pt x="1169211" y="0"/>
                  </a:lnTo>
                  <a:lnTo>
                    <a:pt x="1169211" y="1011150"/>
                  </a:lnTo>
                  <a:lnTo>
                    <a:pt x="0" y="101115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5" tIns="10795" rIns="10795" bIns="142685" numCol="1" spcCol="1270" anchor="ctr" anchorCtr="0">
              <a:noAutofit/>
            </a:bodyPr>
            <a:lstStyle/>
            <a:p>
              <a:pPr lvl="0" algn="ctr" defTabSz="755650">
                <a:lnSpc>
                  <a:spcPct val="90000"/>
                </a:lnSpc>
                <a:spcBef>
                  <a:spcPct val="0"/>
                </a:spcBef>
                <a:spcAft>
                  <a:spcPct val="35000"/>
                </a:spcAft>
              </a:pPr>
              <a:r>
                <a:rPr lang="ru-RU" sz="1700" kern="1200" dirty="0"/>
                <a:t>Жесткие МД</a:t>
              </a:r>
            </a:p>
          </p:txBody>
        </p:sp>
        <p:sp>
          <p:nvSpPr>
            <p:cNvPr id="31" name="Полилиния 30"/>
            <p:cNvSpPr/>
            <p:nvPr/>
          </p:nvSpPr>
          <p:spPr>
            <a:xfrm>
              <a:off x="5072141" y="3425586"/>
              <a:ext cx="1584447" cy="1011150"/>
            </a:xfrm>
            <a:custGeom>
              <a:avLst/>
              <a:gdLst>
                <a:gd name="connsiteX0" fmla="*/ 0 w 1584447"/>
                <a:gd name="connsiteY0" fmla="*/ 0 h 1011150"/>
                <a:gd name="connsiteX1" fmla="*/ 1584447 w 1584447"/>
                <a:gd name="connsiteY1" fmla="*/ 0 h 1011150"/>
                <a:gd name="connsiteX2" fmla="*/ 1584447 w 1584447"/>
                <a:gd name="connsiteY2" fmla="*/ 1011150 h 1011150"/>
                <a:gd name="connsiteX3" fmla="*/ 0 w 1584447"/>
                <a:gd name="connsiteY3" fmla="*/ 1011150 h 1011150"/>
                <a:gd name="connsiteX4" fmla="*/ 0 w 1584447"/>
                <a:gd name="connsiteY4" fmla="*/ 0 h 101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4447" h="1011150">
                  <a:moveTo>
                    <a:pt x="0" y="0"/>
                  </a:moveTo>
                  <a:lnTo>
                    <a:pt x="1584447" y="0"/>
                  </a:lnTo>
                  <a:lnTo>
                    <a:pt x="1584447" y="1011150"/>
                  </a:lnTo>
                  <a:lnTo>
                    <a:pt x="0" y="101115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5" tIns="10795" rIns="10795" bIns="142685" numCol="1" spcCol="1270" anchor="ctr" anchorCtr="0">
              <a:noAutofit/>
            </a:bodyPr>
            <a:lstStyle/>
            <a:p>
              <a:pPr lvl="0" algn="ctr" defTabSz="755650">
                <a:lnSpc>
                  <a:spcPct val="90000"/>
                </a:lnSpc>
                <a:spcBef>
                  <a:spcPct val="0"/>
                </a:spcBef>
                <a:spcAft>
                  <a:spcPct val="35000"/>
                </a:spcAft>
              </a:pPr>
              <a:r>
                <a:rPr lang="ru-RU" sz="1700" kern="1200" dirty="0"/>
                <a:t>Магнитные ленты</a:t>
              </a:r>
            </a:p>
          </p:txBody>
        </p:sp>
        <p:sp>
          <p:nvSpPr>
            <p:cNvPr id="33" name="Полилиния 32"/>
            <p:cNvSpPr/>
            <p:nvPr/>
          </p:nvSpPr>
          <p:spPr>
            <a:xfrm>
              <a:off x="7508005" y="3425586"/>
              <a:ext cx="1559605" cy="1011150"/>
            </a:xfrm>
            <a:custGeom>
              <a:avLst/>
              <a:gdLst>
                <a:gd name="connsiteX0" fmla="*/ 0 w 1559605"/>
                <a:gd name="connsiteY0" fmla="*/ 0 h 1011150"/>
                <a:gd name="connsiteX1" fmla="*/ 1559605 w 1559605"/>
                <a:gd name="connsiteY1" fmla="*/ 0 h 1011150"/>
                <a:gd name="connsiteX2" fmla="*/ 1559605 w 1559605"/>
                <a:gd name="connsiteY2" fmla="*/ 1011150 h 1011150"/>
                <a:gd name="connsiteX3" fmla="*/ 0 w 1559605"/>
                <a:gd name="connsiteY3" fmla="*/ 1011150 h 1011150"/>
                <a:gd name="connsiteX4" fmla="*/ 0 w 1559605"/>
                <a:gd name="connsiteY4" fmla="*/ 0 h 101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9605" h="1011150">
                  <a:moveTo>
                    <a:pt x="0" y="0"/>
                  </a:moveTo>
                  <a:lnTo>
                    <a:pt x="1559605" y="0"/>
                  </a:lnTo>
                  <a:lnTo>
                    <a:pt x="1559605" y="1011150"/>
                  </a:lnTo>
                  <a:lnTo>
                    <a:pt x="0" y="101115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5" tIns="10795" rIns="10795" bIns="142685" numCol="1" spcCol="1270" anchor="ctr" anchorCtr="0">
              <a:noAutofit/>
            </a:bodyPr>
            <a:lstStyle/>
            <a:p>
              <a:pPr lvl="0" algn="ctr" defTabSz="755650">
                <a:lnSpc>
                  <a:spcPct val="90000"/>
                </a:lnSpc>
                <a:spcBef>
                  <a:spcPct val="0"/>
                </a:spcBef>
                <a:spcAft>
                  <a:spcPct val="35000"/>
                </a:spcAft>
              </a:pPr>
              <a:r>
                <a:rPr lang="ru-RU" sz="1700" kern="1200" dirty="0"/>
                <a:t>Оптические диски</a:t>
              </a:r>
            </a:p>
          </p:txBody>
        </p:sp>
        <p:sp>
          <p:nvSpPr>
            <p:cNvPr id="35" name="Полилиния 34"/>
            <p:cNvSpPr/>
            <p:nvPr/>
          </p:nvSpPr>
          <p:spPr>
            <a:xfrm>
              <a:off x="6587488" y="5020957"/>
              <a:ext cx="977197" cy="1011150"/>
            </a:xfrm>
            <a:custGeom>
              <a:avLst/>
              <a:gdLst>
                <a:gd name="connsiteX0" fmla="*/ 0 w 977197"/>
                <a:gd name="connsiteY0" fmla="*/ 0 h 1011150"/>
                <a:gd name="connsiteX1" fmla="*/ 977197 w 977197"/>
                <a:gd name="connsiteY1" fmla="*/ 0 h 1011150"/>
                <a:gd name="connsiteX2" fmla="*/ 977197 w 977197"/>
                <a:gd name="connsiteY2" fmla="*/ 1011150 h 1011150"/>
                <a:gd name="connsiteX3" fmla="*/ 0 w 977197"/>
                <a:gd name="connsiteY3" fmla="*/ 1011150 h 1011150"/>
                <a:gd name="connsiteX4" fmla="*/ 0 w 977197"/>
                <a:gd name="connsiteY4" fmla="*/ 0 h 101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197" h="1011150">
                  <a:moveTo>
                    <a:pt x="0" y="0"/>
                  </a:moveTo>
                  <a:lnTo>
                    <a:pt x="977197" y="0"/>
                  </a:lnTo>
                  <a:lnTo>
                    <a:pt x="977197" y="1011150"/>
                  </a:lnTo>
                  <a:lnTo>
                    <a:pt x="0" y="101115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5" tIns="10795" rIns="10795" bIns="142685" numCol="1" spcCol="1270" anchor="ctr" anchorCtr="0">
              <a:noAutofit/>
            </a:bodyPr>
            <a:lstStyle/>
            <a:p>
              <a:pPr lvl="0" algn="ctr" defTabSz="755650">
                <a:lnSpc>
                  <a:spcPct val="90000"/>
                </a:lnSpc>
                <a:spcBef>
                  <a:spcPct val="0"/>
                </a:spcBef>
                <a:spcAft>
                  <a:spcPct val="35000"/>
                </a:spcAft>
              </a:pPr>
              <a:r>
                <a:rPr lang="ru-RU" sz="1700" kern="1200" dirty="0"/>
                <a:t>Простые (</a:t>
              </a:r>
              <a:r>
                <a:rPr lang="en-US" sz="1700" kern="1200" dirty="0"/>
                <a:t>CD</a:t>
              </a:r>
              <a:r>
                <a:rPr lang="ru-RU" sz="1700" kern="1200" dirty="0"/>
                <a:t>)</a:t>
              </a:r>
            </a:p>
          </p:txBody>
        </p:sp>
        <p:sp>
          <p:nvSpPr>
            <p:cNvPr id="37" name="Полилиния 36"/>
            <p:cNvSpPr/>
            <p:nvPr/>
          </p:nvSpPr>
          <p:spPr>
            <a:xfrm>
              <a:off x="8776449" y="5020957"/>
              <a:ext cx="1058322" cy="1011150"/>
            </a:xfrm>
            <a:custGeom>
              <a:avLst/>
              <a:gdLst>
                <a:gd name="connsiteX0" fmla="*/ 0 w 1058322"/>
                <a:gd name="connsiteY0" fmla="*/ 0 h 1011150"/>
                <a:gd name="connsiteX1" fmla="*/ 1058322 w 1058322"/>
                <a:gd name="connsiteY1" fmla="*/ 0 h 1011150"/>
                <a:gd name="connsiteX2" fmla="*/ 1058322 w 1058322"/>
                <a:gd name="connsiteY2" fmla="*/ 1011150 h 1011150"/>
                <a:gd name="connsiteX3" fmla="*/ 0 w 1058322"/>
                <a:gd name="connsiteY3" fmla="*/ 1011150 h 1011150"/>
                <a:gd name="connsiteX4" fmla="*/ 0 w 1058322"/>
                <a:gd name="connsiteY4" fmla="*/ 0 h 101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322" h="1011150">
                  <a:moveTo>
                    <a:pt x="0" y="0"/>
                  </a:moveTo>
                  <a:lnTo>
                    <a:pt x="1058322" y="0"/>
                  </a:lnTo>
                  <a:lnTo>
                    <a:pt x="1058322" y="1011150"/>
                  </a:lnTo>
                  <a:lnTo>
                    <a:pt x="0" y="101115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5" tIns="10795" rIns="10795" bIns="142685" numCol="1" spcCol="1270" anchor="ctr" anchorCtr="0">
              <a:noAutofit/>
            </a:bodyPr>
            <a:lstStyle/>
            <a:p>
              <a:pPr lvl="0" algn="ctr" defTabSz="755650">
                <a:lnSpc>
                  <a:spcPct val="90000"/>
                </a:lnSpc>
                <a:spcBef>
                  <a:spcPct val="0"/>
                </a:spcBef>
                <a:spcAft>
                  <a:spcPct val="35000"/>
                </a:spcAft>
              </a:pPr>
              <a:r>
                <a:rPr lang="ru-RU" sz="1700" kern="1200" dirty="0"/>
                <a:t>С записью </a:t>
              </a:r>
              <a:r>
                <a:rPr lang="en-US" sz="1700" kern="1200" dirty="0"/>
                <a:t>(RW)</a:t>
              </a:r>
              <a:endParaRPr lang="ru-RU" sz="1700" kern="1200" dirty="0"/>
            </a:p>
          </p:txBody>
        </p:sp>
        <p:sp>
          <p:nvSpPr>
            <p:cNvPr id="39" name="Полилиния 38"/>
            <p:cNvSpPr/>
            <p:nvPr/>
          </p:nvSpPr>
          <p:spPr>
            <a:xfrm>
              <a:off x="9931447" y="3425586"/>
              <a:ext cx="1952949" cy="1011150"/>
            </a:xfrm>
            <a:custGeom>
              <a:avLst/>
              <a:gdLst>
                <a:gd name="connsiteX0" fmla="*/ 0 w 1952949"/>
                <a:gd name="connsiteY0" fmla="*/ 0 h 1011150"/>
                <a:gd name="connsiteX1" fmla="*/ 1952949 w 1952949"/>
                <a:gd name="connsiteY1" fmla="*/ 0 h 1011150"/>
                <a:gd name="connsiteX2" fmla="*/ 1952949 w 1952949"/>
                <a:gd name="connsiteY2" fmla="*/ 1011150 h 1011150"/>
                <a:gd name="connsiteX3" fmla="*/ 0 w 1952949"/>
                <a:gd name="connsiteY3" fmla="*/ 1011150 h 1011150"/>
                <a:gd name="connsiteX4" fmla="*/ 0 w 1952949"/>
                <a:gd name="connsiteY4" fmla="*/ 0 h 1011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949" h="1011150">
                  <a:moveTo>
                    <a:pt x="0" y="0"/>
                  </a:moveTo>
                  <a:lnTo>
                    <a:pt x="1952949" y="0"/>
                  </a:lnTo>
                  <a:lnTo>
                    <a:pt x="1952949" y="1011150"/>
                  </a:lnTo>
                  <a:lnTo>
                    <a:pt x="0" y="1011150"/>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5" tIns="10795" rIns="10795" bIns="142685" numCol="1" spcCol="1270" anchor="ctr" anchorCtr="0">
              <a:noAutofit/>
            </a:bodyPr>
            <a:lstStyle/>
            <a:p>
              <a:pPr lvl="0" algn="ctr" defTabSz="755650">
                <a:lnSpc>
                  <a:spcPct val="90000"/>
                </a:lnSpc>
                <a:spcBef>
                  <a:spcPct val="0"/>
                </a:spcBef>
                <a:spcAft>
                  <a:spcPct val="35000"/>
                </a:spcAft>
              </a:pPr>
              <a:r>
                <a:rPr lang="ru-RU" sz="1700" kern="1200" dirty="0"/>
                <a:t>Магнитооптические диски</a:t>
              </a:r>
            </a:p>
          </p:txBody>
        </p:sp>
      </p:grpSp>
    </p:spTree>
    <p:extLst>
      <p:ext uri="{BB962C8B-B14F-4D97-AF65-F5344CB8AC3E}">
        <p14:creationId xmlns:p14="http://schemas.microsoft.com/office/powerpoint/2010/main" val="2510374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Внешнее запоминающее устройство</a:t>
            </a:r>
          </a:p>
        </p:txBody>
      </p:sp>
      <p:graphicFrame>
        <p:nvGraphicFramePr>
          <p:cNvPr id="4" name="Объект 3"/>
          <p:cNvGraphicFramePr>
            <a:graphicFrameLocks noGrp="1"/>
          </p:cNvGraphicFramePr>
          <p:nvPr>
            <p:ph idx="1"/>
            <p:extLst>
              <p:ext uri="{D42A27DB-BD31-4B8C-83A1-F6EECF244321}">
                <p14:modId xmlns:p14="http://schemas.microsoft.com/office/powerpoint/2010/main" val="1690883816"/>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6146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Дополнительные устройства ВП</a:t>
            </a:r>
          </a:p>
        </p:txBody>
      </p:sp>
      <p:graphicFrame>
        <p:nvGraphicFramePr>
          <p:cNvPr id="4" name="Объект 3"/>
          <p:cNvGraphicFramePr>
            <a:graphicFrameLocks noGrp="1"/>
          </p:cNvGraphicFramePr>
          <p:nvPr>
            <p:ph idx="1"/>
            <p:extLst>
              <p:ext uri="{D42A27DB-BD31-4B8C-83A1-F6EECF244321}">
                <p14:modId xmlns:p14="http://schemas.microsoft.com/office/powerpoint/2010/main" val="4013834951"/>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7055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Энергонезависимая и энергозависимая память</a:t>
            </a:r>
          </a:p>
        </p:txBody>
      </p:sp>
      <p:sp>
        <p:nvSpPr>
          <p:cNvPr id="3" name="Объект 2"/>
          <p:cNvSpPr>
            <a:spLocks noGrp="1"/>
          </p:cNvSpPr>
          <p:nvPr>
            <p:ph idx="1"/>
          </p:nvPr>
        </p:nvSpPr>
        <p:spPr>
          <a:xfrm>
            <a:off x="1097280" y="1845734"/>
            <a:ext cx="10759360" cy="4607602"/>
          </a:xfrm>
        </p:spPr>
        <p:txBody>
          <a:bodyPr>
            <a:normAutofit/>
          </a:bodyPr>
          <a:lstStyle/>
          <a:p>
            <a:pPr algn="just">
              <a:buFont typeface="Wingdings" panose="05000000000000000000" pitchFamily="2" charset="2"/>
              <a:buChar char="Ø"/>
            </a:pPr>
            <a:r>
              <a:rPr lang="ru-RU" sz="2800" dirty="0"/>
              <a:t>Постоянное запоминающее устройство (ПЗУ). Содержит постоянные программы начального запуска компьютера</a:t>
            </a:r>
          </a:p>
          <a:p>
            <a:pPr algn="just">
              <a:buFont typeface="Wingdings" panose="05000000000000000000" pitchFamily="2" charset="2"/>
              <a:buChar char="Ø"/>
            </a:pPr>
            <a:r>
              <a:rPr lang="ru-RU" sz="2800" dirty="0"/>
              <a:t>Устройства ПЗУ хранят информацию постоянно и используются для хранения программ и данных, которые остаются неизменными</a:t>
            </a:r>
          </a:p>
          <a:p>
            <a:pPr algn="just">
              <a:buFont typeface="Wingdings" panose="05000000000000000000" pitchFamily="2" charset="2"/>
              <a:buChar char="Ø"/>
            </a:pPr>
            <a:r>
              <a:rPr lang="ru-RU" sz="2800" dirty="0"/>
              <a:t>Устройства ОЗУ хранят сохраненную в них информацию до тех пор, пока электроэнергия подводится к ИС</a:t>
            </a:r>
          </a:p>
          <a:p>
            <a:pPr algn="just">
              <a:buFont typeface="Wingdings" panose="05000000000000000000" pitchFamily="2" charset="2"/>
              <a:buChar char="Ø"/>
            </a:pPr>
            <a:r>
              <a:rPr lang="ru-RU" sz="2800" dirty="0"/>
              <a:t>Любое прерывание в подаче электроэнергии приводит к исчезновению содержимого памяти. Такую память называют </a:t>
            </a:r>
            <a:r>
              <a:rPr lang="ru-RU" sz="2800" dirty="0">
                <a:highlight>
                  <a:srgbClr val="FFFF00"/>
                </a:highlight>
              </a:rPr>
              <a:t>энергозависимой</a:t>
            </a:r>
            <a:r>
              <a:rPr lang="ru-RU" sz="2800" dirty="0"/>
              <a:t>. ПЗУ является энерго</a:t>
            </a:r>
            <a:r>
              <a:rPr lang="ru-RU" sz="2800" dirty="0">
                <a:solidFill>
                  <a:srgbClr val="FF0000"/>
                </a:solidFill>
              </a:rPr>
              <a:t>не</a:t>
            </a:r>
            <a:r>
              <a:rPr lang="ru-RU" sz="2800" dirty="0"/>
              <a:t>зависимой памятью</a:t>
            </a:r>
          </a:p>
          <a:p>
            <a:endParaRPr lang="ru-RU" dirty="0"/>
          </a:p>
        </p:txBody>
      </p:sp>
    </p:spTree>
    <p:extLst>
      <p:ext uri="{BB962C8B-B14F-4D97-AF65-F5344CB8AC3E}">
        <p14:creationId xmlns:p14="http://schemas.microsoft.com/office/powerpoint/2010/main" val="3082311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Random Access Memory (RAM)</a:t>
            </a:r>
            <a:endParaRPr lang="ru-RU" dirty="0"/>
          </a:p>
        </p:txBody>
      </p:sp>
      <p:sp>
        <p:nvSpPr>
          <p:cNvPr id="3" name="Объект 2"/>
          <p:cNvSpPr>
            <a:spLocks noGrp="1"/>
          </p:cNvSpPr>
          <p:nvPr>
            <p:ph idx="1"/>
          </p:nvPr>
        </p:nvSpPr>
        <p:spPr/>
        <p:txBody>
          <a:bodyPr>
            <a:normAutofit/>
          </a:bodyPr>
          <a:lstStyle/>
          <a:p>
            <a:pPr algn="just">
              <a:buFont typeface="Wingdings" panose="05000000000000000000" pitchFamily="2" charset="2"/>
              <a:buChar char="Ø"/>
            </a:pPr>
            <a:r>
              <a:rPr lang="ru-RU" sz="2400" dirty="0">
                <a:solidFill>
                  <a:srgbClr val="333333"/>
                </a:solidFill>
                <a:latin typeface="Helvetica Neue"/>
              </a:rPr>
              <a:t> </a:t>
            </a:r>
            <a:r>
              <a:rPr lang="ru-RU" sz="2400" dirty="0">
                <a:solidFill>
                  <a:srgbClr val="333333"/>
                </a:solidFill>
                <a:highlight>
                  <a:srgbClr val="FFFF00"/>
                </a:highlight>
                <a:latin typeface="Helvetica Neue"/>
              </a:rPr>
              <a:t>RAM</a:t>
            </a:r>
            <a:r>
              <a:rPr lang="ru-RU" sz="2400" dirty="0">
                <a:solidFill>
                  <a:srgbClr val="333333"/>
                </a:solidFill>
                <a:latin typeface="Helvetica Neue"/>
              </a:rPr>
              <a:t> работает в пределах компьютерной системы, отвечает за хранение данных на временной основе и делает их оперативно доступными для процессора.</a:t>
            </a:r>
          </a:p>
          <a:p>
            <a:pPr algn="just">
              <a:buFont typeface="Wingdings" panose="05000000000000000000" pitchFamily="2" charset="2"/>
              <a:buChar char="Ø"/>
            </a:pPr>
            <a:r>
              <a:rPr lang="ru-RU" sz="2400" dirty="0">
                <a:solidFill>
                  <a:srgbClr val="333333"/>
                </a:solidFill>
                <a:latin typeface="Helvetica Neue"/>
              </a:rPr>
              <a:t>Информация, хранящаяся в памяти, как правило, загружается с жесткого диска компьютера, и включает в себя данные, касающиеся операционной системы и некоторых приложений. </a:t>
            </a:r>
          </a:p>
          <a:p>
            <a:pPr algn="just">
              <a:buFont typeface="Wingdings" panose="05000000000000000000" pitchFamily="2" charset="2"/>
              <a:buChar char="Ø"/>
            </a:pPr>
            <a:r>
              <a:rPr lang="ru-RU" sz="2400" dirty="0">
                <a:solidFill>
                  <a:srgbClr val="333333"/>
                </a:solidFill>
                <a:latin typeface="Helvetica Neue"/>
              </a:rPr>
              <a:t>Когда система выключается, ОЗУ теряет всю хранимую информацию</a:t>
            </a:r>
          </a:p>
          <a:p>
            <a:pPr marL="0" indent="0" algn="just">
              <a:buNone/>
            </a:pPr>
            <a:endParaRPr lang="ru-RU" sz="2600" dirty="0"/>
          </a:p>
        </p:txBody>
      </p:sp>
    </p:spTree>
    <p:extLst>
      <p:ext uri="{BB962C8B-B14F-4D97-AF65-F5344CB8AC3E}">
        <p14:creationId xmlns:p14="http://schemas.microsoft.com/office/powerpoint/2010/main" val="2728791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b="1" dirty="0"/>
              <a:t>Виртуальная память</a:t>
            </a:r>
            <a:endParaRPr lang="ru-RU" dirty="0"/>
          </a:p>
        </p:txBody>
      </p:sp>
      <p:sp>
        <p:nvSpPr>
          <p:cNvPr id="3" name="Объект 2"/>
          <p:cNvSpPr>
            <a:spLocks noGrp="1"/>
          </p:cNvSpPr>
          <p:nvPr>
            <p:ph idx="1"/>
          </p:nvPr>
        </p:nvSpPr>
        <p:spPr/>
        <p:txBody>
          <a:bodyPr/>
          <a:lstStyle/>
          <a:p>
            <a:pPr algn="just">
              <a:buFont typeface="Wingdings" panose="05000000000000000000" pitchFamily="2" charset="2"/>
              <a:buChar char="Ø"/>
            </a:pPr>
            <a:r>
              <a:rPr lang="ru-RU" sz="2400" dirty="0"/>
              <a:t>Когда на компьютере запускается одновременно множество программ, которые суммарно превышают возможности оперативной памяти, то те части памяти, которые не используются определенное по длительности время, сбрасываются частями в так называемую виртуальную память. </a:t>
            </a:r>
          </a:p>
          <a:p>
            <a:pPr algn="just">
              <a:buFont typeface="Wingdings" panose="05000000000000000000" pitchFamily="2" charset="2"/>
              <a:buChar char="Ø"/>
            </a:pPr>
            <a:r>
              <a:rPr lang="ru-RU" sz="2400" b="1" dirty="0"/>
              <a:t>Виртуальная память </a:t>
            </a:r>
            <a:r>
              <a:rPr lang="ru-RU" sz="2400" dirty="0"/>
              <a:t>представляет собой специально отведенное на жестком диске пространство. </a:t>
            </a:r>
          </a:p>
          <a:p>
            <a:pPr algn="just">
              <a:buFont typeface="Wingdings" panose="05000000000000000000" pitchFamily="2" charset="2"/>
              <a:buChar char="Ø"/>
            </a:pPr>
            <a:r>
              <a:rPr lang="ru-RU" sz="2400" dirty="0"/>
              <a:t>Благодаря виртуальной памяти система может динамически освобождать часть оперативной памяти.</a:t>
            </a:r>
          </a:p>
          <a:p>
            <a:endParaRPr lang="ru-RU" dirty="0"/>
          </a:p>
        </p:txBody>
      </p:sp>
    </p:spTree>
    <p:extLst>
      <p:ext uri="{BB962C8B-B14F-4D97-AF65-F5344CB8AC3E}">
        <p14:creationId xmlns:p14="http://schemas.microsoft.com/office/powerpoint/2010/main" val="1589414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solidFill>
                  <a:srgbClr val="333333"/>
                </a:solidFill>
                <a:latin typeface="Helvetica Neue"/>
              </a:rPr>
              <a:t>Read Only Memory (</a:t>
            </a:r>
            <a:r>
              <a:rPr lang="en-US" b="1" dirty="0">
                <a:solidFill>
                  <a:srgbClr val="333333"/>
                </a:solidFill>
                <a:latin typeface="Helvetica Neue"/>
              </a:rPr>
              <a:t>ROM</a:t>
            </a:r>
            <a:r>
              <a:rPr lang="en-US" dirty="0">
                <a:solidFill>
                  <a:srgbClr val="333333"/>
                </a:solidFill>
                <a:latin typeface="Helvetica Neue"/>
              </a:rPr>
              <a:t>)</a:t>
            </a:r>
            <a:endParaRPr lang="ru-RU" dirty="0"/>
          </a:p>
        </p:txBody>
      </p:sp>
      <p:sp>
        <p:nvSpPr>
          <p:cNvPr id="3" name="Объект 2"/>
          <p:cNvSpPr>
            <a:spLocks noGrp="1"/>
          </p:cNvSpPr>
          <p:nvPr>
            <p:ph idx="1"/>
          </p:nvPr>
        </p:nvSpPr>
        <p:spPr>
          <a:xfrm>
            <a:off x="1097280" y="1845734"/>
            <a:ext cx="10058400" cy="4247562"/>
          </a:xfrm>
        </p:spPr>
        <p:txBody>
          <a:bodyPr>
            <a:normAutofit/>
          </a:bodyPr>
          <a:lstStyle/>
          <a:p>
            <a:pPr algn="just">
              <a:buFont typeface="Wingdings" panose="05000000000000000000" pitchFamily="2" charset="2"/>
              <a:buChar char="Ø"/>
            </a:pPr>
            <a:r>
              <a:rPr lang="ru-RU" sz="2400" dirty="0"/>
              <a:t>Тип памяти является активным, независимо от того, включена ли система или выключена. </a:t>
            </a:r>
          </a:p>
          <a:p>
            <a:pPr algn="just">
              <a:buFont typeface="Wingdings" panose="05000000000000000000" pitchFamily="2" charset="2"/>
              <a:buChar char="Ø"/>
            </a:pPr>
            <a:r>
              <a:rPr lang="ru-RU" sz="2400" dirty="0"/>
              <a:t>Это постоянная энергонезависимая память. </a:t>
            </a:r>
          </a:p>
          <a:p>
            <a:pPr algn="just">
              <a:buFont typeface="Wingdings" panose="05000000000000000000" pitchFamily="2" charset="2"/>
              <a:buChar char="Ø"/>
            </a:pPr>
            <a:r>
              <a:rPr lang="ru-RU" sz="2400" dirty="0"/>
              <a:t>Как следует из названия 'только для чтения', содержащиеся в ней данные не могут быть изменены. </a:t>
            </a:r>
          </a:p>
          <a:p>
            <a:pPr algn="just">
              <a:buFont typeface="Wingdings" panose="05000000000000000000" pitchFamily="2" charset="2"/>
              <a:buChar char="Ø"/>
            </a:pPr>
            <a:r>
              <a:rPr lang="ru-RU" sz="2400" dirty="0"/>
              <a:t>Это интегрированная микросхема, которая запрограммирована важными данными, которые обязательно должны присутствовать на компьютере и выполнять необходимые функции. </a:t>
            </a:r>
          </a:p>
          <a:p>
            <a:pPr algn="just">
              <a:buFont typeface="Wingdings" panose="05000000000000000000" pitchFamily="2" charset="2"/>
              <a:buChar char="Ø"/>
            </a:pPr>
            <a:r>
              <a:rPr lang="ru-RU" sz="2400" dirty="0"/>
              <a:t>В качестве примера можно привести BIOS (базовая система ввода и вывода) материнской платы.</a:t>
            </a:r>
          </a:p>
          <a:p>
            <a:pPr algn="just"/>
            <a:endParaRPr lang="ru-RU" dirty="0"/>
          </a:p>
        </p:txBody>
      </p:sp>
    </p:spTree>
    <p:extLst>
      <p:ext uri="{BB962C8B-B14F-4D97-AF65-F5344CB8AC3E}">
        <p14:creationId xmlns:p14="http://schemas.microsoft.com/office/powerpoint/2010/main" val="4198855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dirty="0"/>
              <a:t>BIOS (Basic </a:t>
            </a:r>
            <a:r>
              <a:rPr lang="en-US" dirty="0" err="1"/>
              <a:t>Input/Output</a:t>
            </a:r>
            <a:r>
              <a:rPr lang="en-US" dirty="0"/>
              <a:t> System)</a:t>
            </a:r>
            <a:r>
              <a:rPr lang="ru-RU" dirty="0"/>
              <a:t> базовая система ввода/вывода</a:t>
            </a:r>
          </a:p>
        </p:txBody>
      </p:sp>
      <p:sp>
        <p:nvSpPr>
          <p:cNvPr id="3" name="Объект 2"/>
          <p:cNvSpPr>
            <a:spLocks noGrp="1"/>
          </p:cNvSpPr>
          <p:nvPr>
            <p:ph idx="1"/>
          </p:nvPr>
        </p:nvSpPr>
        <p:spPr/>
        <p:txBody>
          <a:bodyPr>
            <a:normAutofit lnSpcReduction="10000"/>
          </a:bodyPr>
          <a:lstStyle/>
          <a:p>
            <a:pPr algn="just">
              <a:buFont typeface="Wingdings" panose="05000000000000000000" pitchFamily="2" charset="2"/>
              <a:buChar char="Ø"/>
            </a:pPr>
            <a:r>
              <a:rPr lang="ru-RU" sz="2400" dirty="0"/>
              <a:t>Это встроенное в компьютер программное обеспечение, которое доступно без обращения к диску.</a:t>
            </a:r>
          </a:p>
          <a:p>
            <a:pPr algn="just">
              <a:buFont typeface="Wingdings" panose="05000000000000000000" pitchFamily="2" charset="2"/>
              <a:buChar char="Ø"/>
            </a:pPr>
            <a:r>
              <a:rPr lang="ru-RU" sz="2400" dirty="0"/>
              <a:t>Совокупность программ для автоматического тестирования устройств после включения питания компьютера и загрузки ОС в оперативную память.</a:t>
            </a:r>
          </a:p>
          <a:p>
            <a:pPr algn="just">
              <a:buFont typeface="Wingdings" panose="05000000000000000000" pitchFamily="2" charset="2"/>
              <a:buChar char="Ø"/>
            </a:pPr>
            <a:endParaRPr lang="ru-RU" sz="2400" dirty="0"/>
          </a:p>
          <a:p>
            <a:pPr algn="just">
              <a:buFont typeface="Wingdings" panose="05000000000000000000" pitchFamily="2" charset="2"/>
              <a:buChar char="Ø"/>
            </a:pPr>
            <a:r>
              <a:rPr lang="ru-RU" sz="2400" dirty="0"/>
              <a:t>Записывается заводом изготовителем компьютера, в состав входит:</a:t>
            </a:r>
          </a:p>
          <a:p>
            <a:pPr lvl="1" algn="just">
              <a:buFont typeface="Wingdings" panose="05000000000000000000" pitchFamily="2" charset="2"/>
              <a:buChar char="Ø"/>
            </a:pPr>
            <a:r>
              <a:rPr lang="ru-RU" sz="2200" dirty="0"/>
              <a:t>программа самотестирования компьютера при его включении, </a:t>
            </a:r>
          </a:p>
          <a:p>
            <a:pPr lvl="1" algn="just">
              <a:buFont typeface="Wingdings" panose="05000000000000000000" pitchFamily="2" charset="2"/>
              <a:buChar char="Ø"/>
            </a:pPr>
            <a:r>
              <a:rPr lang="ru-RU" sz="2200" dirty="0"/>
              <a:t>драйверы некоторых устройств (монитора, дисков и др.),</a:t>
            </a:r>
          </a:p>
          <a:p>
            <a:pPr lvl="1" algn="just">
              <a:buFont typeface="Wingdings" panose="05000000000000000000" pitchFamily="2" charset="2"/>
              <a:buChar char="Ø"/>
            </a:pPr>
            <a:r>
              <a:rPr lang="ru-RU" sz="2200" dirty="0"/>
              <a:t>Программа загрузки операционной системы с дисковых устройств.</a:t>
            </a:r>
          </a:p>
        </p:txBody>
      </p:sp>
    </p:spTree>
    <p:extLst>
      <p:ext uri="{BB962C8B-B14F-4D97-AF65-F5344CB8AC3E}">
        <p14:creationId xmlns:p14="http://schemas.microsoft.com/office/powerpoint/2010/main" val="3091065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Роль </a:t>
            </a:r>
            <a:r>
              <a:rPr lang="en-US" dirty="0"/>
              <a:t>BIOS</a:t>
            </a:r>
            <a:endParaRPr lang="ru-RU" dirty="0"/>
          </a:p>
        </p:txBody>
      </p:sp>
      <p:sp>
        <p:nvSpPr>
          <p:cNvPr id="3" name="Объект 2"/>
          <p:cNvSpPr>
            <a:spLocks noGrp="1"/>
          </p:cNvSpPr>
          <p:nvPr>
            <p:ph idx="1"/>
          </p:nvPr>
        </p:nvSpPr>
        <p:spPr/>
        <p:txBody>
          <a:bodyPr/>
          <a:lstStyle/>
          <a:p>
            <a:pPr>
              <a:buFont typeface="Wingdings" panose="05000000000000000000" pitchFamily="2" charset="2"/>
              <a:buChar char="Ø"/>
            </a:pPr>
            <a:r>
              <a:rPr lang="ru-RU" sz="2400" dirty="0"/>
              <a:t>Это неотъемлемый элемент аппаратуры</a:t>
            </a:r>
            <a:r>
              <a:rPr lang="en-US" sz="2400" dirty="0"/>
              <a:t> (Hardware)</a:t>
            </a:r>
            <a:endParaRPr lang="ru-RU" sz="2400" dirty="0"/>
          </a:p>
          <a:p>
            <a:pPr>
              <a:buFont typeface="Wingdings" panose="05000000000000000000" pitchFamily="2" charset="2"/>
              <a:buChar char="Ø"/>
            </a:pPr>
            <a:r>
              <a:rPr lang="ru-RU" sz="2400" dirty="0"/>
              <a:t>Это модуль оперативной системы </a:t>
            </a:r>
            <a:r>
              <a:rPr lang="en-US" sz="2400" dirty="0"/>
              <a:t>(Software)</a:t>
            </a:r>
          </a:p>
          <a:p>
            <a:pPr>
              <a:buFont typeface="Wingdings" panose="05000000000000000000" pitchFamily="2" charset="2"/>
              <a:buChar char="Ø"/>
            </a:pPr>
            <a:endParaRPr lang="en-US" sz="2400" dirty="0"/>
          </a:p>
          <a:p>
            <a:pPr marL="0" indent="0" algn="just">
              <a:buNone/>
            </a:pPr>
            <a:r>
              <a:rPr lang="en-US" sz="2400" dirty="0"/>
              <a:t>BIOS</a:t>
            </a:r>
            <a:r>
              <a:rPr lang="ru-RU" sz="2400" dirty="0"/>
              <a:t> содержит код для управления клавиатурой, видеокартой, дисками, портами и другими устройствами.</a:t>
            </a:r>
          </a:p>
          <a:p>
            <a:pPr marL="0" indent="0" algn="just">
              <a:buNone/>
            </a:pPr>
            <a:r>
              <a:rPr lang="ru-RU" sz="2400" dirty="0"/>
              <a:t>Размещается на микросхеме ПЗУ (</a:t>
            </a:r>
            <a:r>
              <a:rPr lang="en-US" sz="2400" dirty="0"/>
              <a:t>ROM</a:t>
            </a:r>
            <a:r>
              <a:rPr lang="ru-RU" sz="2400" dirty="0"/>
              <a:t>), расположенной на материнской плате компьютера.</a:t>
            </a:r>
          </a:p>
        </p:txBody>
      </p:sp>
    </p:spTree>
    <p:extLst>
      <p:ext uri="{BB962C8B-B14F-4D97-AF65-F5344CB8AC3E}">
        <p14:creationId xmlns:p14="http://schemas.microsoft.com/office/powerpoint/2010/main" val="345349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95600" y="286605"/>
            <a:ext cx="7395160" cy="1054164"/>
          </a:xfrm>
        </p:spPr>
        <p:txBody>
          <a:bodyPr/>
          <a:lstStyle/>
          <a:p>
            <a:r>
              <a:rPr lang="ru-RU" dirty="0"/>
              <a:t>Другие виды памяти</a:t>
            </a:r>
          </a:p>
        </p:txBody>
      </p:sp>
      <p:sp>
        <p:nvSpPr>
          <p:cNvPr id="3" name="Объект 2"/>
          <p:cNvSpPr>
            <a:spLocks noGrp="1"/>
          </p:cNvSpPr>
          <p:nvPr>
            <p:ph idx="1"/>
          </p:nvPr>
        </p:nvSpPr>
        <p:spPr>
          <a:xfrm>
            <a:off x="2495600" y="1844824"/>
            <a:ext cx="8712968" cy="4464496"/>
          </a:xfrm>
        </p:spPr>
        <p:txBody>
          <a:bodyPr>
            <a:normAutofit/>
          </a:bodyPr>
          <a:lstStyle/>
          <a:p>
            <a:pPr algn="just"/>
            <a:r>
              <a:rPr lang="ru-RU" sz="2400" b="1" dirty="0"/>
              <a:t>Флэш-память </a:t>
            </a:r>
            <a:r>
              <a:rPr lang="ru-RU" sz="2400" dirty="0"/>
              <a:t>это энергонезависимый вид памяти, представляющие собой мобильные устройства для хранения и удобного переноса данных с одного компьютера на другой. </a:t>
            </a:r>
          </a:p>
          <a:p>
            <a:pPr algn="just"/>
            <a:r>
              <a:rPr lang="ru-RU" sz="2400" b="1" dirty="0"/>
              <a:t>CMOS</a:t>
            </a:r>
            <a:r>
              <a:rPr lang="ru-RU" sz="2400" dirty="0"/>
              <a:t> (название технологии, по которой производится микросхема: </a:t>
            </a:r>
            <a:r>
              <a:rPr lang="ru-RU" sz="2400" i="1" dirty="0" err="1"/>
              <a:t>Complementary</a:t>
            </a:r>
            <a:r>
              <a:rPr lang="ru-RU" sz="2400" i="1" dirty="0"/>
              <a:t> </a:t>
            </a:r>
            <a:r>
              <a:rPr lang="ru-RU" sz="2400" i="1" dirty="0" err="1"/>
              <a:t>Metal-Oxide-Semiconductor</a:t>
            </a:r>
            <a:r>
              <a:rPr lang="ru-RU" sz="2400" dirty="0"/>
              <a:t> - комплементарный </a:t>
            </a:r>
            <a:r>
              <a:rPr lang="ru-RU" sz="2400" dirty="0" err="1"/>
              <a:t>металлооксидный</a:t>
            </a:r>
            <a:r>
              <a:rPr lang="ru-RU" sz="2400" dirty="0"/>
              <a:t> полупроводник или КМОП).</a:t>
            </a:r>
          </a:p>
          <a:p>
            <a:pPr algn="just"/>
            <a:r>
              <a:rPr lang="en-US" sz="2400" b="1" dirty="0"/>
              <a:t>BIOS</a:t>
            </a:r>
            <a:r>
              <a:rPr lang="ru-RU" sz="2400" b="1" dirty="0"/>
              <a:t> (</a:t>
            </a:r>
            <a:r>
              <a:rPr lang="en-US" sz="2400" dirty="0"/>
              <a:t>Basic </a:t>
            </a:r>
            <a:r>
              <a:rPr lang="en-US" sz="2400" dirty="0" err="1"/>
              <a:t>Input/Output</a:t>
            </a:r>
            <a:r>
              <a:rPr lang="en-US" sz="2400" dirty="0"/>
              <a:t> System</a:t>
            </a:r>
            <a:r>
              <a:rPr lang="ru-RU" sz="2400" b="1" dirty="0"/>
              <a:t>)</a:t>
            </a:r>
            <a:r>
              <a:rPr lang="ru-RU" sz="2400" dirty="0"/>
              <a:t>. BIOS записывают в микросхему постоянной памяти (ROM), которую устанавливают на системную плату компьютера (отсюда название - ROM BIOS). Такая память энергонезависима, а это гарантирует, что BIOS никогда не будет </a:t>
            </a:r>
            <a:r>
              <a:rPr lang="ru-RU" sz="2400" dirty="0" err="1"/>
              <a:t>поврежден</a:t>
            </a:r>
            <a:r>
              <a:rPr lang="ru-RU" sz="2400" dirty="0"/>
              <a:t>.</a:t>
            </a:r>
            <a:endParaRPr lang="ru-RU" sz="2400" b="1" dirty="0"/>
          </a:p>
          <a:p>
            <a:endParaRPr lang="ru-RU" dirty="0"/>
          </a:p>
        </p:txBody>
      </p:sp>
      <p:pic>
        <p:nvPicPr>
          <p:cNvPr id="7170" name="Picture 2" descr="http://winworlds.narod.ru/images/bios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449487" y="4877245"/>
            <a:ext cx="1190625" cy="69056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60.radikal.ru/i169/1112/28/4359e02b0dec.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8043" t="28645" r="30979" b="13405"/>
          <a:stretch/>
        </p:blipFill>
        <p:spPr bwMode="auto">
          <a:xfrm>
            <a:off x="1640572" y="3140968"/>
            <a:ext cx="749508" cy="8763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www.comtradeshop.com/assets/img/products/large/image5028c8616052a.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102" t="19327" r="11097" b="21121"/>
          <a:stretch/>
        </p:blipFill>
        <p:spPr bwMode="auto">
          <a:xfrm rot="16200000">
            <a:off x="1535790" y="2037142"/>
            <a:ext cx="918988" cy="712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540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20223"/>
            <a:ext cx="3672408" cy="1642665"/>
          </a:xfrm>
        </p:spPr>
        <p:txBody>
          <a:bodyPr>
            <a:normAutofit fontScale="90000"/>
          </a:bodyPr>
          <a:lstStyle/>
          <a:p>
            <a:pPr algn="r"/>
            <a:r>
              <a:rPr lang="ru-RU" b="1" dirty="0"/>
              <a:t>Иерархическая организация </a:t>
            </a:r>
            <a:br>
              <a:rPr lang="ru-RU" b="1" dirty="0"/>
            </a:br>
            <a:r>
              <a:rPr lang="ru-RU" b="1" dirty="0"/>
              <a:t>памяти в ЭВМ</a:t>
            </a:r>
            <a:endParaRPr lang="ru-RU" dirty="0"/>
          </a:p>
        </p:txBody>
      </p:sp>
      <p:sp>
        <p:nvSpPr>
          <p:cNvPr id="3" name="Объект 2"/>
          <p:cNvSpPr>
            <a:spLocks noGrp="1"/>
          </p:cNvSpPr>
          <p:nvPr>
            <p:ph idx="1"/>
          </p:nvPr>
        </p:nvSpPr>
        <p:spPr>
          <a:xfrm>
            <a:off x="1415480" y="1988840"/>
            <a:ext cx="2952328" cy="4320480"/>
          </a:xfrm>
          <a:solidFill>
            <a:schemeClr val="bg1"/>
          </a:solidFill>
        </p:spPr>
        <p:txBody>
          <a:bodyPr>
            <a:noAutofit/>
          </a:bodyPr>
          <a:lstStyle/>
          <a:p>
            <a:pPr marL="0" indent="0" algn="ctr">
              <a:buNone/>
            </a:pPr>
            <a:r>
              <a:rPr lang="ru-RU" sz="2400" dirty="0"/>
              <a:t>Современные ЭВМ имеют 3-х уровневую, иерархическую организацию запоминающих устройств (ЗУ) отличающихся средним временем доступа и стоимостью хранения данных в расчете на один бит</a:t>
            </a:r>
          </a:p>
        </p:txBody>
      </p:sp>
      <p:pic>
        <p:nvPicPr>
          <p:cNvPr id="1026" name="Picture 2" descr="http://kurs.ido.tpu.ru/courses/oper_system/image/Image56.g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154298" y="260647"/>
            <a:ext cx="6635846" cy="582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443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46960" y="286605"/>
            <a:ext cx="7543800" cy="982156"/>
          </a:xfrm>
        </p:spPr>
        <p:txBody>
          <a:bodyPr/>
          <a:lstStyle/>
          <a:p>
            <a:r>
              <a:rPr lang="ru-RU" dirty="0"/>
              <a:t>Кэш-память</a:t>
            </a:r>
          </a:p>
        </p:txBody>
      </p:sp>
      <p:sp>
        <p:nvSpPr>
          <p:cNvPr id="3" name="Объект 2"/>
          <p:cNvSpPr>
            <a:spLocks noGrp="1"/>
          </p:cNvSpPr>
          <p:nvPr>
            <p:ph idx="1"/>
          </p:nvPr>
        </p:nvSpPr>
        <p:spPr>
          <a:xfrm>
            <a:off x="1199456" y="1916833"/>
            <a:ext cx="10009112" cy="4032447"/>
          </a:xfrm>
        </p:spPr>
        <p:txBody>
          <a:bodyPr>
            <a:normAutofit/>
          </a:bodyPr>
          <a:lstStyle/>
          <a:p>
            <a:pPr algn="just"/>
            <a:r>
              <a:rPr lang="ru-RU" sz="2400" dirty="0"/>
              <a:t>Регистровая кэш-память – высокоскоростная память, буфер между ОП и микропроцессором.</a:t>
            </a:r>
          </a:p>
          <a:p>
            <a:pPr algn="just"/>
            <a:r>
              <a:rPr lang="ru-RU" sz="2400" b="1" dirty="0"/>
              <a:t>Кэш</a:t>
            </a:r>
            <a:r>
              <a:rPr lang="ru-RU" sz="2400" dirty="0"/>
              <a:t> или </a:t>
            </a:r>
            <a:r>
              <a:rPr lang="ru-RU" sz="2400" b="1" dirty="0" err="1"/>
              <a:t>кеш</a:t>
            </a:r>
            <a:r>
              <a:rPr lang="ru-RU" sz="2400" dirty="0"/>
              <a:t> (англ. </a:t>
            </a:r>
            <a:r>
              <a:rPr lang="ru-RU" sz="2400" dirty="0" err="1"/>
              <a:t>cache</a:t>
            </a:r>
            <a:r>
              <a:rPr lang="ru-RU" sz="2400" dirty="0"/>
              <a:t>, от фр. </a:t>
            </a:r>
            <a:r>
              <a:rPr lang="ru-RU" sz="2400" dirty="0" err="1"/>
              <a:t>cacher</a:t>
            </a:r>
            <a:r>
              <a:rPr lang="ru-RU" sz="2400" dirty="0"/>
              <a:t> — «прятать»; произносится [</a:t>
            </a:r>
            <a:r>
              <a:rPr lang="ru-RU" sz="2400" dirty="0" err="1"/>
              <a:t>kæʃ</a:t>
            </a:r>
            <a:r>
              <a:rPr lang="ru-RU" sz="2400" dirty="0"/>
              <a:t>] — «</a:t>
            </a:r>
            <a:r>
              <a:rPr lang="ru-RU" sz="2400" b="1" dirty="0"/>
              <a:t>кэш</a:t>
            </a:r>
            <a:r>
              <a:rPr lang="ru-RU" sz="2400" dirty="0"/>
              <a:t>») — промежуточный буфер с быстрым доступом, содержащий информацию, которая может быть запрошена с наибольшей вероятностью.</a:t>
            </a:r>
          </a:p>
          <a:p>
            <a:pPr algn="just"/>
            <a:r>
              <a:rPr lang="ru-RU" sz="2400" dirty="0"/>
              <a:t>КЭШ-ПА́МЯТЬ, вид сверхбыстродействующей компьютерной памяти, применяемый для ускорения доступа к данным из оперативной памяти. Кэш-память хранит копии наиболее часто используемых участков оперативной памяти.</a:t>
            </a:r>
          </a:p>
          <a:p>
            <a:endParaRPr lang="ru-RU" dirty="0"/>
          </a:p>
          <a:p>
            <a:endParaRPr lang="ru-RU" dirty="0"/>
          </a:p>
        </p:txBody>
      </p:sp>
    </p:spTree>
    <p:extLst>
      <p:ext uri="{BB962C8B-B14F-4D97-AF65-F5344CB8AC3E}">
        <p14:creationId xmlns:p14="http://schemas.microsoft.com/office/powerpoint/2010/main" val="2668201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a:t>Кэш память</a:t>
            </a:r>
            <a:endParaRPr lang="ru-RU" dirty="0"/>
          </a:p>
        </p:txBody>
      </p:sp>
      <p:sp>
        <p:nvSpPr>
          <p:cNvPr id="3" name="Объект 2"/>
          <p:cNvSpPr>
            <a:spLocks noGrp="1"/>
          </p:cNvSpPr>
          <p:nvPr>
            <p:ph idx="1"/>
          </p:nvPr>
        </p:nvSpPr>
        <p:spPr/>
        <p:txBody>
          <a:bodyPr>
            <a:normAutofit/>
          </a:bodyPr>
          <a:lstStyle/>
          <a:p>
            <a:pPr algn="just">
              <a:buFont typeface="Wingdings" panose="05000000000000000000" pitchFamily="2" charset="2"/>
              <a:buChar char="Ø"/>
            </a:pPr>
            <a:r>
              <a:rPr lang="ru-RU" sz="2400" dirty="0"/>
              <a:t>Кэш память является своего рода оперативной памятью, которая компьютерная система использует для того, чтобы получить доступ к определенным данным более оперативно, чем это позволяет RAM.</a:t>
            </a:r>
          </a:p>
          <a:p>
            <a:pPr algn="just">
              <a:buFont typeface="Wingdings" panose="05000000000000000000" pitchFamily="2" charset="2"/>
              <a:buChar char="Ø"/>
            </a:pPr>
            <a:r>
              <a:rPr lang="ru-RU" sz="2400" dirty="0"/>
              <a:t>Кэш-память располагается на центральном процессоре. </a:t>
            </a:r>
          </a:p>
          <a:p>
            <a:pPr algn="just">
              <a:buFont typeface="Wingdings" panose="05000000000000000000" pitchFamily="2" charset="2"/>
              <a:buChar char="Ø"/>
            </a:pPr>
            <a:r>
              <a:rPr lang="ru-RU" sz="2400" dirty="0"/>
              <a:t>В нее загружаются данные, которые наиболее часто используются процессором. Это исключает необходимость в системе поиска информации в больших массивах данных, расположенных в оперативной памяти, что в свою очередь приводит к более быстрому извлечению данных.</a:t>
            </a:r>
          </a:p>
        </p:txBody>
      </p:sp>
    </p:spTree>
    <p:extLst>
      <p:ext uri="{BB962C8B-B14F-4D97-AF65-F5344CB8AC3E}">
        <p14:creationId xmlns:p14="http://schemas.microsoft.com/office/powerpoint/2010/main" val="49798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кэш-памяти</a:t>
            </a:r>
          </a:p>
        </p:txBody>
      </p:sp>
      <p:sp>
        <p:nvSpPr>
          <p:cNvPr id="3" name="Объект 2"/>
          <p:cNvSpPr>
            <a:spLocks noGrp="1"/>
          </p:cNvSpPr>
          <p:nvPr>
            <p:ph idx="1"/>
          </p:nvPr>
        </p:nvSpPr>
        <p:spPr/>
        <p:txBody>
          <a:bodyPr>
            <a:normAutofit/>
          </a:bodyPr>
          <a:lstStyle/>
          <a:p>
            <a:r>
              <a:rPr lang="ru-RU" sz="2400" dirty="0"/>
              <a:t>По принципу записи различают два типа кэш:</a:t>
            </a:r>
          </a:p>
          <a:p>
            <a:pPr lvl="1"/>
            <a:r>
              <a:rPr lang="ru-RU" sz="2200" dirty="0"/>
              <a:t>С обратной записью – результаты фиксируются в кэш, а затем в ОЗУ</a:t>
            </a:r>
          </a:p>
          <a:p>
            <a:pPr lvl="1" algn="just"/>
            <a:r>
              <a:rPr lang="ru-RU" sz="2200" dirty="0"/>
              <a:t>Со сквозной записью – результаты операций одновременно фиксируются и в кэш и в ОЗУ</a:t>
            </a:r>
          </a:p>
        </p:txBody>
      </p:sp>
    </p:spTree>
    <p:extLst>
      <p:ext uri="{BB962C8B-B14F-4D97-AF65-F5344CB8AC3E}">
        <p14:creationId xmlns:p14="http://schemas.microsoft.com/office/powerpoint/2010/main" val="756835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71464" y="325661"/>
            <a:ext cx="6048672" cy="1303139"/>
          </a:xfrm>
        </p:spPr>
        <p:txBody>
          <a:bodyPr>
            <a:normAutofit fontScale="90000"/>
          </a:bodyPr>
          <a:lstStyle/>
          <a:p>
            <a:r>
              <a:rPr lang="ru-RU" dirty="0"/>
              <a:t>Диаграмма кэш-памяти ЦПУ</a:t>
            </a:r>
          </a:p>
        </p:txBody>
      </p:sp>
      <p:sp>
        <p:nvSpPr>
          <p:cNvPr id="3" name="Объект 2"/>
          <p:cNvSpPr>
            <a:spLocks noGrp="1"/>
          </p:cNvSpPr>
          <p:nvPr>
            <p:ph idx="1"/>
          </p:nvPr>
        </p:nvSpPr>
        <p:spPr>
          <a:xfrm>
            <a:off x="1271464" y="2276872"/>
            <a:ext cx="10153128" cy="4392488"/>
          </a:xfrm>
        </p:spPr>
        <p:txBody>
          <a:bodyPr>
            <a:normAutofit/>
          </a:bodyPr>
          <a:lstStyle/>
          <a:p>
            <a:pPr algn="just"/>
            <a:r>
              <a:rPr lang="ru-RU" sz="2400" dirty="0"/>
              <a:t>Кэш состоит из набора записей</a:t>
            </a:r>
          </a:p>
          <a:p>
            <a:pPr algn="just"/>
            <a:r>
              <a:rPr lang="ru-RU" sz="2400" dirty="0"/>
              <a:t>Каждая запись ассоциирована с элементом данных или блоком данных (небольшой части данных), которая является копией элемента данных в основной памяти. </a:t>
            </a:r>
          </a:p>
          <a:p>
            <a:pPr algn="just"/>
            <a:r>
              <a:rPr lang="ru-RU" sz="2400" dirty="0"/>
              <a:t>Каждая запись имеет идентификатор, определяющий соответствие между элементами данных в кэше и их копиями в основной памяти.</a:t>
            </a:r>
          </a:p>
        </p:txBody>
      </p:sp>
      <p:pic>
        <p:nvPicPr>
          <p:cNvPr id="2050" name="Picture 2" descr="http://upload.wikimedia.org/wikipedia/commons/thumb/3/3d/Cache%2Cbasic.svg/320px-Cache%2Cbasic.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4152" y="325661"/>
            <a:ext cx="4279329"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961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Кэш-попадание</a:t>
            </a:r>
          </a:p>
        </p:txBody>
      </p:sp>
      <p:sp>
        <p:nvSpPr>
          <p:cNvPr id="3" name="Объект 2"/>
          <p:cNvSpPr>
            <a:spLocks noGrp="1"/>
          </p:cNvSpPr>
          <p:nvPr>
            <p:ph idx="1"/>
          </p:nvPr>
        </p:nvSpPr>
        <p:spPr>
          <a:xfrm>
            <a:off x="1097280" y="2132856"/>
            <a:ext cx="9956224" cy="2088232"/>
          </a:xfrm>
        </p:spPr>
        <p:txBody>
          <a:bodyPr>
            <a:normAutofit/>
          </a:bodyPr>
          <a:lstStyle/>
          <a:p>
            <a:pPr algn="just"/>
            <a:r>
              <a:rPr lang="ru-RU" sz="2400" dirty="0"/>
              <a:t>Когда клиент кэша (ЦПУ, веб-браузер, операционная система) обращается к данным, прежде всего исследуется кэш.</a:t>
            </a:r>
          </a:p>
          <a:p>
            <a:pPr algn="just"/>
            <a:r>
              <a:rPr lang="ru-RU" sz="2400" dirty="0"/>
              <a:t>Если в кэше найдена запись с идентификатором, совпадающим с идентификатором затребованного элемента данных, то используются элементы данных в кэше. Это </a:t>
            </a:r>
            <a:r>
              <a:rPr lang="ru-RU" sz="2400" b="1" dirty="0"/>
              <a:t>кэш-попадание</a:t>
            </a:r>
            <a:r>
              <a:rPr lang="ru-RU" sz="2400" dirty="0"/>
              <a:t>.</a:t>
            </a:r>
          </a:p>
        </p:txBody>
      </p:sp>
    </p:spTree>
    <p:extLst>
      <p:ext uri="{BB962C8B-B14F-4D97-AF65-F5344CB8AC3E}">
        <p14:creationId xmlns:p14="http://schemas.microsoft.com/office/powerpoint/2010/main" val="3728932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Кэш-промах</a:t>
            </a:r>
          </a:p>
        </p:txBody>
      </p:sp>
      <p:sp>
        <p:nvSpPr>
          <p:cNvPr id="3" name="Объект 2"/>
          <p:cNvSpPr>
            <a:spLocks noGrp="1"/>
          </p:cNvSpPr>
          <p:nvPr>
            <p:ph idx="1"/>
          </p:nvPr>
        </p:nvSpPr>
        <p:spPr/>
        <p:txBody>
          <a:bodyPr>
            <a:normAutofit/>
          </a:bodyPr>
          <a:lstStyle/>
          <a:p>
            <a:pPr algn="just"/>
            <a:r>
              <a:rPr lang="ru-RU" sz="2400" dirty="0"/>
              <a:t>Если в кэше не найдена запись, содержащая затребованный элемент данных, то он читается из основной памяти в кэш, и становится доступным для последующих обращений. </a:t>
            </a:r>
          </a:p>
          <a:p>
            <a:pPr algn="just"/>
            <a:r>
              <a:rPr lang="ru-RU" sz="2400" dirty="0"/>
              <a:t>Такой случай называется </a:t>
            </a:r>
            <a:r>
              <a:rPr lang="ru-RU" sz="2400" b="1" i="1" dirty="0"/>
              <a:t>промахом кэша</a:t>
            </a:r>
            <a:r>
              <a:rPr lang="ru-RU" sz="2400" dirty="0"/>
              <a:t>.</a:t>
            </a:r>
          </a:p>
        </p:txBody>
      </p:sp>
    </p:spTree>
    <p:extLst>
      <p:ext uri="{BB962C8B-B14F-4D97-AF65-F5344CB8AC3E}">
        <p14:creationId xmlns:p14="http://schemas.microsoft.com/office/powerpoint/2010/main" val="333829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i="1" dirty="0"/>
              <a:t>Коэффициент попаданий</a:t>
            </a:r>
            <a:r>
              <a:rPr lang="ru-RU" dirty="0"/>
              <a:t> в кэш (</a:t>
            </a:r>
            <a:r>
              <a:rPr lang="ru-RU" i="1" dirty="0"/>
              <a:t>уровнем попаданий</a:t>
            </a:r>
            <a:r>
              <a:rPr lang="ru-RU" dirty="0"/>
              <a:t>)</a:t>
            </a:r>
          </a:p>
        </p:txBody>
      </p:sp>
      <p:sp>
        <p:nvSpPr>
          <p:cNvPr id="3" name="Объект 2"/>
          <p:cNvSpPr>
            <a:spLocks noGrp="1"/>
          </p:cNvSpPr>
          <p:nvPr>
            <p:ph idx="1"/>
          </p:nvPr>
        </p:nvSpPr>
        <p:spPr/>
        <p:txBody>
          <a:bodyPr>
            <a:normAutofit/>
          </a:bodyPr>
          <a:lstStyle/>
          <a:p>
            <a:r>
              <a:rPr lang="ru-RU" sz="2400" dirty="0"/>
              <a:t>Процент обращений к кэшу, когда в нём найден результат.</a:t>
            </a:r>
          </a:p>
        </p:txBody>
      </p:sp>
    </p:spTree>
    <p:extLst>
      <p:ext uri="{BB962C8B-B14F-4D97-AF65-F5344CB8AC3E}">
        <p14:creationId xmlns:p14="http://schemas.microsoft.com/office/powerpoint/2010/main" val="372030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Пример</a:t>
            </a:r>
          </a:p>
        </p:txBody>
      </p:sp>
      <p:sp>
        <p:nvSpPr>
          <p:cNvPr id="3" name="Объект 2"/>
          <p:cNvSpPr>
            <a:spLocks noGrp="1"/>
          </p:cNvSpPr>
          <p:nvPr>
            <p:ph idx="1"/>
          </p:nvPr>
        </p:nvSpPr>
        <p:spPr/>
        <p:txBody>
          <a:bodyPr>
            <a:normAutofit/>
          </a:bodyPr>
          <a:lstStyle/>
          <a:p>
            <a:pPr algn="just"/>
            <a:r>
              <a:rPr lang="ru-RU" sz="2400" dirty="0"/>
              <a:t>Веб-браузер проверяет локальный кэш на диске на наличие локальной копии веб-страницы, соответствующей запрошенному URL. </a:t>
            </a:r>
          </a:p>
          <a:p>
            <a:pPr algn="just"/>
            <a:r>
              <a:rPr lang="ru-RU" sz="2400" dirty="0"/>
              <a:t>В этом примере URL — это идентификатор, а содержимое веб-страницы — это элементы данных.</a:t>
            </a:r>
          </a:p>
          <a:p>
            <a:pPr algn="just"/>
            <a:r>
              <a:rPr lang="ru-RU" sz="2400" dirty="0"/>
              <a:t>Если кэш ограничен в объёме, то при промахе может быть принято решение отбросить некоторую запись для освобождения пространства. Для выбора отбрасываемой записи используются разные алгоритмы вытеснения.</a:t>
            </a:r>
          </a:p>
        </p:txBody>
      </p:sp>
    </p:spTree>
    <p:extLst>
      <p:ext uri="{BB962C8B-B14F-4D97-AF65-F5344CB8AC3E}">
        <p14:creationId xmlns:p14="http://schemas.microsoft.com/office/powerpoint/2010/main" val="814858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90936" y="692696"/>
            <a:ext cx="7543800" cy="766132"/>
          </a:xfrm>
        </p:spPr>
        <p:txBody>
          <a:bodyPr/>
          <a:lstStyle/>
          <a:p>
            <a:r>
              <a:rPr lang="ru-RU" dirty="0"/>
              <a:t>Уровни кэш-памяти</a:t>
            </a:r>
          </a:p>
        </p:txBody>
      </p:sp>
      <p:sp>
        <p:nvSpPr>
          <p:cNvPr id="3" name="Объект 2"/>
          <p:cNvSpPr>
            <a:spLocks noGrp="1"/>
          </p:cNvSpPr>
          <p:nvPr>
            <p:ph idx="1"/>
          </p:nvPr>
        </p:nvSpPr>
        <p:spPr>
          <a:xfrm>
            <a:off x="1199456" y="2060848"/>
            <a:ext cx="10009112" cy="3744416"/>
          </a:xfrm>
        </p:spPr>
        <p:txBody>
          <a:bodyPr>
            <a:noAutofit/>
          </a:bodyPr>
          <a:lstStyle/>
          <a:p>
            <a:pPr algn="just"/>
            <a:r>
              <a:rPr lang="ru-RU" sz="2400" dirty="0"/>
              <a:t>Современные микропроцессоры обладают собственным встроенным запоминающим устройством, которое также используется как кэш-память. В технической литературе называют </a:t>
            </a:r>
            <a:r>
              <a:rPr lang="ru-RU" sz="2400" b="1" dirty="0"/>
              <a:t>кэш-памятью первого уровня</a:t>
            </a:r>
            <a:r>
              <a:rPr lang="ru-RU" sz="2400" dirty="0"/>
              <a:t>. </a:t>
            </a:r>
          </a:p>
          <a:p>
            <a:pPr algn="just"/>
            <a:r>
              <a:rPr lang="ru-RU" sz="2400" dirty="0"/>
              <a:t>Для ускорения операций с основной памятью используется регистровая кэш-память состоит из </a:t>
            </a:r>
            <a:r>
              <a:rPr lang="ru-RU" sz="2400" b="1" dirty="0"/>
              <a:t>внутренних регистров центрального процессора</a:t>
            </a:r>
            <a:r>
              <a:rPr lang="ru-RU" sz="2400" dirty="0"/>
              <a:t>. </a:t>
            </a:r>
          </a:p>
          <a:p>
            <a:pPr algn="just"/>
            <a:r>
              <a:rPr lang="ru-RU" sz="2400" dirty="0"/>
              <a:t>Внутренние регист­ры предоставляют возможность для хранения 32 х 32 бит на 32-разрядном процес­соре и 64 х 64 бит на 64-разрядном процессоре.</a:t>
            </a:r>
          </a:p>
          <a:p>
            <a:pPr algn="just"/>
            <a:endParaRPr lang="ru-RU" sz="2400" dirty="0"/>
          </a:p>
        </p:txBody>
      </p:sp>
    </p:spTree>
    <p:extLst>
      <p:ext uri="{BB962C8B-B14F-4D97-AF65-F5344CB8AC3E}">
        <p14:creationId xmlns:p14="http://schemas.microsoft.com/office/powerpoint/2010/main" val="2023026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buFont typeface="Wingdings" panose="05000000000000000000" pitchFamily="2" charset="2"/>
              <a:buChar char="Ø"/>
            </a:pPr>
            <a:r>
              <a:rPr lang="ru-RU" sz="2400" dirty="0"/>
              <a:t>Вторым по быстродействию является кэш второго уровня — L2 </a:t>
            </a:r>
            <a:r>
              <a:rPr lang="ru-RU" sz="2400" dirty="0" err="1"/>
              <a:t>cache</a:t>
            </a:r>
            <a:r>
              <a:rPr lang="ru-RU" sz="2400" dirty="0"/>
              <a:t>, который обычно, как и L1, расположен на одном кристалле с процессором. </a:t>
            </a:r>
          </a:p>
          <a:p>
            <a:pPr algn="just">
              <a:buFont typeface="Wingdings" panose="05000000000000000000" pitchFamily="2" charset="2"/>
              <a:buChar char="Ø"/>
            </a:pPr>
            <a:r>
              <a:rPr lang="ru-RU" sz="2400" dirty="0"/>
              <a:t>В ранних версиях процессоров L2 реализован в виде отдельного набора микросхем памяти на материнской плате.</a:t>
            </a:r>
          </a:p>
          <a:p>
            <a:pPr algn="just">
              <a:buFont typeface="Wingdings" panose="05000000000000000000" pitchFamily="2" charset="2"/>
              <a:buChar char="Ø"/>
            </a:pPr>
            <a:endParaRPr lang="ru-RU" sz="2400" dirty="0"/>
          </a:p>
          <a:p>
            <a:pPr algn="just">
              <a:buFont typeface="Wingdings" panose="05000000000000000000" pitchFamily="2" charset="2"/>
              <a:buChar char="Ø"/>
            </a:pPr>
            <a:r>
              <a:rPr lang="ru-RU" sz="2400" dirty="0"/>
              <a:t>Для ускорения операций с дисковой памятью используется кэш-память на ячейках электронной памяти.</a:t>
            </a:r>
          </a:p>
          <a:p>
            <a:endParaRPr lang="ru-RU" dirty="0"/>
          </a:p>
        </p:txBody>
      </p:sp>
    </p:spTree>
    <p:extLst>
      <p:ext uri="{BB962C8B-B14F-4D97-AF65-F5344CB8AC3E}">
        <p14:creationId xmlns:p14="http://schemas.microsoft.com/office/powerpoint/2010/main" val="3595972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71464" y="817563"/>
            <a:ext cx="6556375" cy="542925"/>
          </a:xfrm>
        </p:spPr>
        <p:txBody>
          <a:bodyPr>
            <a:normAutofit fontScale="90000"/>
          </a:bodyPr>
          <a:lstStyle/>
          <a:p>
            <a:r>
              <a:rPr lang="ru-RU" b="1" dirty="0"/>
              <a:t>Оперативная память</a:t>
            </a:r>
            <a:endParaRPr lang="ru-RU" dirty="0"/>
          </a:p>
        </p:txBody>
      </p:sp>
      <p:sp>
        <p:nvSpPr>
          <p:cNvPr id="3" name="Объект 2"/>
          <p:cNvSpPr>
            <a:spLocks noGrp="1"/>
          </p:cNvSpPr>
          <p:nvPr>
            <p:ph idx="1"/>
          </p:nvPr>
        </p:nvSpPr>
        <p:spPr>
          <a:xfrm>
            <a:off x="1127448" y="1846264"/>
            <a:ext cx="10009112" cy="4391047"/>
          </a:xfrm>
        </p:spPr>
        <p:txBody>
          <a:bodyPr>
            <a:noAutofit/>
          </a:bodyPr>
          <a:lstStyle/>
          <a:p>
            <a:pPr algn="just"/>
            <a:r>
              <a:rPr lang="ru-RU" sz="2400" b="1" dirty="0"/>
              <a:t>Оперативную память часто называют ОЗУ</a:t>
            </a:r>
            <a:r>
              <a:rPr lang="ru-RU" sz="2400" dirty="0"/>
              <a:t> (оператив­ное запоминающее устройство, в англоязычной литературе </a:t>
            </a:r>
            <a:r>
              <a:rPr lang="en-US" sz="2400" b="1" dirty="0"/>
              <a:t>RAM</a:t>
            </a:r>
            <a:r>
              <a:rPr lang="ru-RU" sz="2400" dirty="0"/>
              <a:t>, </a:t>
            </a:r>
            <a:r>
              <a:rPr lang="en-US" sz="2400" dirty="0"/>
              <a:t>Random Access Memory</a:t>
            </a:r>
            <a:r>
              <a:rPr lang="ru-RU" sz="2400" dirty="0"/>
              <a:t> — </a:t>
            </a:r>
            <a:r>
              <a:rPr lang="ru-RU" sz="2400" b="1" dirty="0"/>
              <a:t>память с произвольным доступом</a:t>
            </a:r>
            <a:r>
              <a:rPr lang="ru-RU" sz="2400" dirty="0"/>
              <a:t>). </a:t>
            </a:r>
          </a:p>
          <a:p>
            <a:pPr algn="just"/>
            <a:r>
              <a:rPr lang="ru-RU" sz="2400" dirty="0"/>
              <a:t>Все запросы центрального процессора, которые не могут быть выполнены кэш-памятью, поступают для об­работки в основную память.</a:t>
            </a:r>
          </a:p>
          <a:p>
            <a:pPr algn="just"/>
            <a:r>
              <a:rPr lang="ru-RU" sz="2400" b="1" dirty="0"/>
              <a:t>Энергозависимая часть системы компьютерной памяти, в которой временно хранятся данные и команды, необходимые процессору для выполнения им операции.</a:t>
            </a:r>
          </a:p>
        </p:txBody>
      </p:sp>
      <p:pic>
        <p:nvPicPr>
          <p:cNvPr id="3074" name="Picture 2" descr="http://upload.wikimedia.org/wikipedia/commons/thumb/c/ca/Memory_module_DDRAM_20-03-2006.jpg/220px-Memory_module_DDRAM_20-03-20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575" y="31750"/>
            <a:ext cx="2095500" cy="15716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237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Объект 3"/>
          <p:cNvGraphicFramePr>
            <a:graphicFrameLocks noGrp="1"/>
          </p:cNvGraphicFramePr>
          <p:nvPr>
            <p:ph idx="1"/>
            <p:extLst>
              <p:ext uri="{D42A27DB-BD31-4B8C-83A1-F6EECF244321}">
                <p14:modId xmlns:p14="http://schemas.microsoft.com/office/powerpoint/2010/main" val="2279554653"/>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79808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831368" cy="1450757"/>
          </a:xfrm>
        </p:spPr>
        <p:txBody>
          <a:bodyPr>
            <a:noAutofit/>
          </a:bodyPr>
          <a:lstStyle/>
          <a:p>
            <a:r>
              <a:rPr lang="ru-RU" sz="3200" b="1" dirty="0"/>
              <a:t>Обмен данными между процессором и оперативной памятью</a:t>
            </a:r>
          </a:p>
        </p:txBody>
      </p:sp>
      <p:pic>
        <p:nvPicPr>
          <p:cNvPr id="4098" name="Picture 2" descr="http://upload.wikimedia.org/wikipedia/ru/7/79/Ram_123.gif"/>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95400" y="2348880"/>
            <a:ext cx="6424808" cy="345638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6A7AD8F-BAA2-2974-1CA1-B7A74832B60C}"/>
              </a:ext>
            </a:extLst>
          </p:cNvPr>
          <p:cNvSpPr txBox="1"/>
          <p:nvPr/>
        </p:nvSpPr>
        <p:spPr>
          <a:xfrm>
            <a:off x="7320136" y="2634442"/>
            <a:ext cx="4392488" cy="1754326"/>
          </a:xfrm>
          <a:prstGeom prst="rect">
            <a:avLst/>
          </a:prstGeom>
          <a:noFill/>
        </p:spPr>
        <p:txBody>
          <a:bodyPr wrap="square">
            <a:spAutoFit/>
          </a:bodyPr>
          <a:lstStyle/>
          <a:p>
            <a:r>
              <a:rPr lang="ru-RU" dirty="0"/>
              <a:t>Обмен данными между процессором и оперативной памятью производится:</a:t>
            </a:r>
          </a:p>
          <a:p>
            <a:r>
              <a:rPr lang="ru-RU" dirty="0"/>
              <a:t>непосредственно,</a:t>
            </a:r>
          </a:p>
          <a:p>
            <a:r>
              <a:rPr lang="ru-RU" dirty="0"/>
              <a:t>либо через сверхбыструю память, 0-го уровня — регистры в АЛУ, либо при наличии кэша — через него.</a:t>
            </a:r>
          </a:p>
        </p:txBody>
      </p:sp>
    </p:spTree>
    <p:extLst>
      <p:ext uri="{BB962C8B-B14F-4D97-AF65-F5344CB8AC3E}">
        <p14:creationId xmlns:p14="http://schemas.microsoft.com/office/powerpoint/2010/main" val="3970765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050" name="Picture 2" descr="http://glashkoff.com/wp-content/uploads/2012/05/skorost-ram-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360" y="286603"/>
            <a:ext cx="11614008" cy="5690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9133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rgbClr val="252525"/>
                </a:solidFill>
                <a:latin typeface="Arial" panose="020B0604020202020204" pitchFamily="34" charset="0"/>
              </a:rPr>
              <a:t>Виды ОЗУ</a:t>
            </a:r>
            <a:endParaRPr lang="ru-RU" dirty="0"/>
          </a:p>
        </p:txBody>
      </p:sp>
      <p:sp>
        <p:nvSpPr>
          <p:cNvPr id="3" name="Объект 2"/>
          <p:cNvSpPr>
            <a:spLocks noGrp="1"/>
          </p:cNvSpPr>
          <p:nvPr>
            <p:ph idx="1"/>
          </p:nvPr>
        </p:nvSpPr>
        <p:spPr/>
        <p:txBody>
          <a:bodyPr/>
          <a:lstStyle/>
          <a:p>
            <a:pPr>
              <a:buFont typeface="Arial" panose="020B0604020202020204" pitchFamily="34" charset="0"/>
              <a:buChar char="•"/>
            </a:pPr>
            <a:r>
              <a:rPr lang="ru-RU" sz="2400" dirty="0">
                <a:solidFill>
                  <a:srgbClr val="252525"/>
                </a:solidFill>
                <a:latin typeface="Arial" panose="020B0604020202020204" pitchFamily="34" charset="0"/>
              </a:rPr>
              <a:t>статическое (</a:t>
            </a:r>
            <a:r>
              <a:rPr lang="ru-RU" sz="2400" i="1" dirty="0">
                <a:solidFill>
                  <a:srgbClr val="252525"/>
                </a:solidFill>
                <a:latin typeface="Arial" panose="020B0604020202020204" pitchFamily="34" charset="0"/>
              </a:rPr>
              <a:t>SRAM</a:t>
            </a:r>
            <a:r>
              <a:rPr lang="ru-RU" sz="2400" dirty="0">
                <a:solidFill>
                  <a:srgbClr val="252525"/>
                </a:solidFill>
                <a:latin typeface="Arial" panose="020B0604020202020204" pitchFamily="34" charset="0"/>
              </a:rPr>
              <a:t>) память в виде массивов триггеров;</a:t>
            </a:r>
          </a:p>
          <a:p>
            <a:pPr>
              <a:buFont typeface="Arial" panose="020B0604020202020204" pitchFamily="34" charset="0"/>
              <a:buChar char="•"/>
            </a:pPr>
            <a:r>
              <a:rPr lang="ru-RU" sz="2400" dirty="0">
                <a:solidFill>
                  <a:srgbClr val="252525"/>
                </a:solidFill>
                <a:latin typeface="Arial" panose="020B0604020202020204" pitchFamily="34" charset="0"/>
              </a:rPr>
              <a:t>динамическое (</a:t>
            </a:r>
            <a:r>
              <a:rPr lang="ru-RU" sz="2400" i="1" dirty="0">
                <a:solidFill>
                  <a:srgbClr val="252525"/>
                </a:solidFill>
                <a:latin typeface="Arial" panose="020B0604020202020204" pitchFamily="34" charset="0"/>
              </a:rPr>
              <a:t>DRAM</a:t>
            </a:r>
            <a:r>
              <a:rPr lang="ru-RU" sz="2400" dirty="0">
                <a:solidFill>
                  <a:srgbClr val="252525"/>
                </a:solidFill>
                <a:latin typeface="Arial" panose="020B0604020202020204" pitchFamily="34" charset="0"/>
              </a:rPr>
              <a:t>) память в виде массивов конденсаторов;</a:t>
            </a:r>
          </a:p>
          <a:p>
            <a:pPr marL="0" indent="0">
              <a:buNone/>
            </a:pPr>
            <a:endParaRPr lang="ru-RU" dirty="0"/>
          </a:p>
        </p:txBody>
      </p:sp>
    </p:spTree>
    <p:extLst>
      <p:ext uri="{BB962C8B-B14F-4D97-AF65-F5344CB8AC3E}">
        <p14:creationId xmlns:p14="http://schemas.microsoft.com/office/powerpoint/2010/main" val="1000709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SRAMM</a:t>
            </a:r>
            <a:endParaRPr lang="ru-RU" dirty="0"/>
          </a:p>
        </p:txBody>
      </p:sp>
      <p:sp>
        <p:nvSpPr>
          <p:cNvPr id="3" name="Объект 2"/>
          <p:cNvSpPr>
            <a:spLocks noGrp="1"/>
          </p:cNvSpPr>
          <p:nvPr>
            <p:ph idx="1"/>
          </p:nvPr>
        </p:nvSpPr>
        <p:spPr/>
        <p:txBody>
          <a:bodyPr/>
          <a:lstStyle/>
          <a:p>
            <a:pPr algn="just">
              <a:buFont typeface="Wingdings" panose="05000000000000000000" pitchFamily="2" charset="2"/>
              <a:buChar char="Ø"/>
            </a:pPr>
            <a:r>
              <a:rPr lang="ru-RU" sz="2400" dirty="0">
                <a:solidFill>
                  <a:srgbClr val="252525"/>
                </a:solidFill>
                <a:latin typeface="Arial" panose="020B0604020202020204" pitchFamily="34" charset="0"/>
              </a:rPr>
              <a:t>В </a:t>
            </a:r>
            <a:r>
              <a:rPr lang="ru-RU" sz="2400" i="1" dirty="0">
                <a:solidFill>
                  <a:srgbClr val="252525"/>
                </a:solidFill>
                <a:latin typeface="Arial" panose="020B0604020202020204" pitchFamily="34" charset="0"/>
              </a:rPr>
              <a:t>SRAM</a:t>
            </a:r>
            <a:r>
              <a:rPr lang="ru-RU" sz="2400" dirty="0">
                <a:solidFill>
                  <a:srgbClr val="252525"/>
                </a:solidFill>
                <a:latin typeface="Arial" panose="020B0604020202020204" pitchFamily="34" charset="0"/>
              </a:rPr>
              <a:t> бит данных хранится в виде состояния триггера. </a:t>
            </a:r>
            <a:endParaRPr lang="en-US" sz="2400" dirty="0">
              <a:solidFill>
                <a:srgbClr val="252525"/>
              </a:solidFill>
              <a:latin typeface="Arial" panose="020B0604020202020204" pitchFamily="34" charset="0"/>
            </a:endParaRPr>
          </a:p>
          <a:p>
            <a:pPr algn="just">
              <a:buFont typeface="Wingdings" panose="05000000000000000000" pitchFamily="2" charset="2"/>
              <a:buChar char="Ø"/>
            </a:pPr>
            <a:r>
              <a:rPr lang="ru-RU" sz="2400" dirty="0">
                <a:solidFill>
                  <a:srgbClr val="252525"/>
                </a:solidFill>
                <a:latin typeface="Arial" panose="020B0604020202020204" pitchFamily="34" charset="0"/>
              </a:rPr>
              <a:t>Этот вид памяти является более дорогим в расчёте на хранение 1 бита, но, как правило, имеет наименьшее время доступа и меньшее энергопотребление чем </a:t>
            </a:r>
            <a:r>
              <a:rPr lang="ru-RU" sz="2400" i="1" dirty="0">
                <a:solidFill>
                  <a:srgbClr val="252525"/>
                </a:solidFill>
                <a:latin typeface="Arial" panose="020B0604020202020204" pitchFamily="34" charset="0"/>
              </a:rPr>
              <a:t>DRAM</a:t>
            </a:r>
            <a:r>
              <a:rPr lang="ru-RU" sz="2400" dirty="0">
                <a:solidFill>
                  <a:srgbClr val="252525"/>
                </a:solidFill>
                <a:latin typeface="Arial" panose="020B0604020202020204" pitchFamily="34" charset="0"/>
              </a:rPr>
              <a:t>. </a:t>
            </a:r>
            <a:endParaRPr lang="en-US" sz="2400" dirty="0">
              <a:solidFill>
                <a:srgbClr val="252525"/>
              </a:solidFill>
              <a:latin typeface="Arial" panose="020B0604020202020204" pitchFamily="34" charset="0"/>
            </a:endParaRPr>
          </a:p>
          <a:p>
            <a:pPr algn="just">
              <a:buFont typeface="Wingdings" panose="05000000000000000000" pitchFamily="2" charset="2"/>
              <a:buChar char="Ø"/>
            </a:pPr>
            <a:r>
              <a:rPr lang="ru-RU" sz="2400" dirty="0">
                <a:solidFill>
                  <a:srgbClr val="252525"/>
                </a:solidFill>
                <a:latin typeface="Arial" panose="020B0604020202020204" pitchFamily="34" charset="0"/>
              </a:rPr>
              <a:t>В современных компьютерах часто используется в качестве кэш-памяти процессора.</a:t>
            </a:r>
            <a:endParaRPr lang="ru-RU" dirty="0"/>
          </a:p>
        </p:txBody>
      </p:sp>
    </p:spTree>
    <p:extLst>
      <p:ext uri="{BB962C8B-B14F-4D97-AF65-F5344CB8AC3E}">
        <p14:creationId xmlns:p14="http://schemas.microsoft.com/office/powerpoint/2010/main" val="2955462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i="1" dirty="0">
                <a:solidFill>
                  <a:srgbClr val="252525"/>
                </a:solidFill>
                <a:latin typeface="Arial" panose="020B0604020202020204" pitchFamily="34" charset="0"/>
              </a:rPr>
              <a:t>DRAM</a:t>
            </a:r>
            <a:endParaRPr lang="ru-RU" dirty="0"/>
          </a:p>
        </p:txBody>
      </p:sp>
      <p:sp>
        <p:nvSpPr>
          <p:cNvPr id="3" name="Объект 2"/>
          <p:cNvSpPr>
            <a:spLocks noGrp="1"/>
          </p:cNvSpPr>
          <p:nvPr>
            <p:ph idx="1"/>
          </p:nvPr>
        </p:nvSpPr>
        <p:spPr/>
        <p:txBody>
          <a:bodyPr/>
          <a:lstStyle/>
          <a:p>
            <a:pPr algn="just">
              <a:buFont typeface="Wingdings" panose="05000000000000000000" pitchFamily="2" charset="2"/>
              <a:buChar char="Ø"/>
            </a:pPr>
            <a:r>
              <a:rPr lang="ru-RU" sz="2400" dirty="0">
                <a:solidFill>
                  <a:srgbClr val="000000"/>
                </a:solidFill>
                <a:latin typeface="Arial" panose="020B0604020202020204" pitchFamily="34" charset="0"/>
              </a:rPr>
              <a:t>Память динамического типа</a:t>
            </a:r>
            <a:endParaRPr lang="en-US" sz="2400" dirty="0">
              <a:solidFill>
                <a:srgbClr val="000000"/>
              </a:solidFill>
              <a:latin typeface="Arial" panose="020B0604020202020204" pitchFamily="34" charset="0"/>
            </a:endParaRPr>
          </a:p>
          <a:p>
            <a:pPr algn="just">
              <a:buFont typeface="Wingdings" panose="05000000000000000000" pitchFamily="2" charset="2"/>
              <a:buChar char="Ø"/>
            </a:pPr>
            <a:r>
              <a:rPr lang="ru-RU" sz="2400" dirty="0"/>
              <a:t>Для хранения разряда (бита или </a:t>
            </a:r>
            <a:r>
              <a:rPr lang="ru-RU" sz="2400" dirty="0" err="1"/>
              <a:t>трита</a:t>
            </a:r>
            <a:r>
              <a:rPr lang="ru-RU" sz="2400" dirty="0"/>
              <a:t>) используется схема, состоящая из одного конденсатора и одного транзистора (в некоторых вариантах два конденсатора).</a:t>
            </a:r>
          </a:p>
          <a:p>
            <a:pPr algn="just">
              <a:buFont typeface="Wingdings" panose="05000000000000000000" pitchFamily="2" charset="2"/>
              <a:buChar char="Ø"/>
            </a:pPr>
            <a:endParaRPr lang="ru-RU" sz="2400" dirty="0"/>
          </a:p>
        </p:txBody>
      </p:sp>
    </p:spTree>
    <p:extLst>
      <p:ext uri="{BB962C8B-B14F-4D97-AF65-F5344CB8AC3E}">
        <p14:creationId xmlns:p14="http://schemas.microsoft.com/office/powerpoint/2010/main" val="3456889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cap="all" dirty="0">
                <a:solidFill>
                  <a:srgbClr val="2A2A2A"/>
                </a:solidFill>
                <a:latin typeface="Droid Sans"/>
              </a:rPr>
              <a:t>ДОСТУПНОСТЬ БОЛЕЕ 4 ГБ ОПЕРАТИВНОЙ ПАМЯТИ В WINDOWS</a:t>
            </a:r>
            <a:endParaRPr lang="ru-RU" sz="4000" dirty="0"/>
          </a:p>
        </p:txBody>
      </p:sp>
      <p:sp>
        <p:nvSpPr>
          <p:cNvPr id="3" name="Объект 2"/>
          <p:cNvSpPr>
            <a:spLocks noGrp="1"/>
          </p:cNvSpPr>
          <p:nvPr>
            <p:ph idx="1"/>
          </p:nvPr>
        </p:nvSpPr>
        <p:spPr/>
        <p:txBody>
          <a:bodyPr/>
          <a:lstStyle/>
          <a:p>
            <a:pPr algn="just">
              <a:buFont typeface="Wingdings" panose="05000000000000000000" pitchFamily="2" charset="2"/>
              <a:buChar char="Ø"/>
            </a:pPr>
            <a:r>
              <a:rPr lang="ru-RU" sz="2400" dirty="0">
                <a:solidFill>
                  <a:srgbClr val="444444"/>
                </a:solidFill>
                <a:latin typeface="Droid Sans"/>
              </a:rPr>
              <a:t>В 32-битной </a:t>
            </a:r>
            <a:r>
              <a:rPr lang="ru-RU" sz="2400" dirty="0" err="1">
                <a:solidFill>
                  <a:srgbClr val="444444"/>
                </a:solidFill>
                <a:latin typeface="Droid Sans"/>
              </a:rPr>
              <a:t>Windows</a:t>
            </a:r>
            <a:r>
              <a:rPr lang="ru-RU" sz="2400" dirty="0">
                <a:solidFill>
                  <a:srgbClr val="444444"/>
                </a:solidFill>
                <a:latin typeface="Droid Sans"/>
              </a:rPr>
              <a:t> доступно только 4 Гб оперативной памяти, в 64-битной такого ограничения нет и доступно гораздо больше оперативной памяти — до 192 Гб.</a:t>
            </a:r>
            <a:endParaRPr lang="ru-RU" dirty="0"/>
          </a:p>
        </p:txBody>
      </p:sp>
    </p:spTree>
    <p:extLst>
      <p:ext uri="{BB962C8B-B14F-4D97-AF65-F5344CB8AC3E}">
        <p14:creationId xmlns:p14="http://schemas.microsoft.com/office/powerpoint/2010/main" val="13388385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grpSp>
        <p:nvGrpSpPr>
          <p:cNvPr id="4" name="Группа 3"/>
          <p:cNvGrpSpPr/>
          <p:nvPr/>
        </p:nvGrpSpPr>
        <p:grpSpPr>
          <a:xfrm>
            <a:off x="3929360" y="2420888"/>
            <a:ext cx="4394240" cy="2459340"/>
            <a:chOff x="7408657" y="590297"/>
            <a:chExt cx="2643841" cy="1321920"/>
          </a:xfrm>
        </p:grpSpPr>
        <p:sp>
          <p:nvSpPr>
            <p:cNvPr id="5" name="Скругленный прямоугольник 4"/>
            <p:cNvSpPr/>
            <p:nvPr/>
          </p:nvSpPr>
          <p:spPr>
            <a:xfrm>
              <a:off x="7408657" y="590297"/>
              <a:ext cx="2643841" cy="132192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ru-RU"/>
            </a:p>
          </p:txBody>
        </p:sp>
        <p:sp>
          <p:nvSpPr>
            <p:cNvPr id="6" name="Скругленный прямоугольник 4"/>
            <p:cNvSpPr/>
            <p:nvPr/>
          </p:nvSpPr>
          <p:spPr>
            <a:xfrm>
              <a:off x="7447375" y="629015"/>
              <a:ext cx="2566405" cy="12444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ru-RU" sz="2800" kern="1200" dirty="0"/>
                <a:t>Видеопамять </a:t>
              </a:r>
              <a:r>
                <a:rPr lang="en-US" sz="2800" kern="1200" dirty="0"/>
                <a:t>(VRAM</a:t>
              </a:r>
              <a:r>
                <a:rPr lang="ru-RU" sz="2800" kern="1200" dirty="0"/>
                <a:t>) – разновидность ОЗУ, в ней хранятся закодированные изображения</a:t>
              </a:r>
            </a:p>
          </p:txBody>
        </p:sp>
      </p:grpSp>
    </p:spTree>
    <p:extLst>
      <p:ext uri="{BB962C8B-B14F-4D97-AF65-F5344CB8AC3E}">
        <p14:creationId xmlns:p14="http://schemas.microsoft.com/office/powerpoint/2010/main" val="2822318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71464" y="274638"/>
            <a:ext cx="7920880" cy="1498178"/>
          </a:xfrm>
        </p:spPr>
        <p:txBody>
          <a:bodyPr>
            <a:normAutofit fontScale="90000"/>
          </a:bodyPr>
          <a:lstStyle/>
          <a:p>
            <a:r>
              <a:rPr lang="ru-RU" b="1" dirty="0" err="1"/>
              <a:t>Жесткий</a:t>
            </a:r>
            <a:r>
              <a:rPr lang="ru-RU" b="1" dirty="0"/>
              <a:t> магнитный диск</a:t>
            </a:r>
            <a:br>
              <a:rPr lang="ru-RU" b="1" dirty="0"/>
            </a:br>
            <a:r>
              <a:rPr lang="ru-RU" dirty="0"/>
              <a:t>(</a:t>
            </a:r>
            <a:r>
              <a:rPr lang="ru-RU" sz="3600" b="1" dirty="0"/>
              <a:t>англ. hard (</a:t>
            </a:r>
            <a:r>
              <a:rPr lang="ru-RU" sz="3600" b="1" dirty="0" err="1"/>
              <a:t>magnetic</a:t>
            </a:r>
            <a:r>
              <a:rPr lang="ru-RU" sz="3600" b="1" dirty="0"/>
              <a:t>) </a:t>
            </a:r>
            <a:r>
              <a:rPr lang="ru-RU" sz="3600" b="1" dirty="0" err="1"/>
              <a:t>disk</a:t>
            </a:r>
            <a:r>
              <a:rPr lang="ru-RU" sz="3600" b="1" dirty="0"/>
              <a:t> </a:t>
            </a:r>
            <a:r>
              <a:rPr lang="ru-RU" sz="3600" b="1" dirty="0" err="1"/>
              <a:t>drive</a:t>
            </a:r>
            <a:r>
              <a:rPr lang="ru-RU" sz="3600" b="1" dirty="0"/>
              <a:t>, HDD, HMDD</a:t>
            </a:r>
            <a:r>
              <a:rPr lang="ru-RU" dirty="0"/>
              <a:t>)</a:t>
            </a:r>
          </a:p>
        </p:txBody>
      </p:sp>
      <p:sp>
        <p:nvSpPr>
          <p:cNvPr id="3" name="Объект 2"/>
          <p:cNvSpPr>
            <a:spLocks noGrp="1"/>
          </p:cNvSpPr>
          <p:nvPr>
            <p:ph idx="1"/>
          </p:nvPr>
        </p:nvSpPr>
        <p:spPr>
          <a:xfrm>
            <a:off x="1271464" y="2132857"/>
            <a:ext cx="9865096" cy="2808311"/>
          </a:xfrm>
        </p:spPr>
        <p:txBody>
          <a:bodyPr>
            <a:normAutofit/>
          </a:bodyPr>
          <a:lstStyle/>
          <a:p>
            <a:pPr algn="just"/>
            <a:r>
              <a:rPr lang="ru-RU" sz="2400" dirty="0" err="1">
                <a:latin typeface="Times New Roman" panose="02020603050405020304" pitchFamily="18" charset="0"/>
                <a:cs typeface="Times New Roman" panose="02020603050405020304" pitchFamily="18" charset="0"/>
              </a:rPr>
              <a:t>Накопи́тель</a:t>
            </a:r>
            <a:r>
              <a:rPr lang="ru-RU" sz="2400" dirty="0">
                <a:latin typeface="Times New Roman" panose="02020603050405020304" pitchFamily="18" charset="0"/>
                <a:cs typeface="Times New Roman" panose="02020603050405020304" pitchFamily="18" charset="0"/>
              </a:rPr>
              <a:t> на жёстких </a:t>
            </a:r>
            <a:r>
              <a:rPr lang="ru-RU" sz="2400" dirty="0" err="1">
                <a:latin typeface="Times New Roman" panose="02020603050405020304" pitchFamily="18" charset="0"/>
                <a:cs typeface="Times New Roman" panose="02020603050405020304" pitchFamily="18" charset="0"/>
              </a:rPr>
              <a:t>магни́тных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ди́сках</a:t>
            </a:r>
            <a:r>
              <a:rPr lang="ru-RU" sz="2400" dirty="0">
                <a:latin typeface="Times New Roman" panose="02020603050405020304" pitchFamily="18" charset="0"/>
                <a:cs typeface="Times New Roman" panose="02020603050405020304" pitchFamily="18" charset="0"/>
              </a:rPr>
              <a:t> или НЖМД, жёсткий диск, «</a:t>
            </a:r>
            <a:r>
              <a:rPr lang="ru-RU" sz="2400" dirty="0" err="1">
                <a:latin typeface="Times New Roman" panose="02020603050405020304" pitchFamily="18" charset="0"/>
                <a:cs typeface="Times New Roman" panose="02020603050405020304" pitchFamily="18" charset="0"/>
              </a:rPr>
              <a:t>винче́стер</a:t>
            </a:r>
            <a:r>
              <a:rPr lang="ru-RU" sz="2400" dirty="0">
                <a:latin typeface="Times New Roman" panose="02020603050405020304" pitchFamily="18" charset="0"/>
                <a:cs typeface="Times New Roman" panose="02020603050405020304" pitchFamily="18" charset="0"/>
              </a:rPr>
              <a:t>» — запоминающее устройство (устройство хранения информации) произвольного доступа, основанное на принципе магнитной записи. </a:t>
            </a:r>
          </a:p>
          <a:p>
            <a:pPr algn="just"/>
            <a:r>
              <a:rPr lang="ru-RU" sz="2400" dirty="0">
                <a:latin typeface="Times New Roman" panose="02020603050405020304" pitchFamily="18" charset="0"/>
                <a:cs typeface="Times New Roman" panose="02020603050405020304" pitchFamily="18" charset="0"/>
              </a:rPr>
              <a:t>Является основным накопителем данных в большинстве компьютеров.</a:t>
            </a:r>
          </a:p>
          <a:p>
            <a:endParaRPr lang="ru-RU" sz="2400" dirty="0"/>
          </a:p>
        </p:txBody>
      </p:sp>
      <p:pic>
        <p:nvPicPr>
          <p:cNvPr id="5122" name="Picture 2" descr="http://im0-tub-ru.yandex.net/i?id=13672019-09-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0296" y="4604"/>
            <a:ext cx="1809750" cy="14287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2906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404664"/>
            <a:ext cx="6336704" cy="1143000"/>
          </a:xfrm>
        </p:spPr>
        <p:txBody>
          <a:bodyPr>
            <a:noAutofit/>
          </a:bodyPr>
          <a:lstStyle/>
          <a:p>
            <a:pPr algn="ctr"/>
            <a:r>
              <a:rPr lang="ru-RU" sz="3200" b="1" dirty="0"/>
              <a:t>Магнитная лента </a:t>
            </a:r>
            <a:br>
              <a:rPr lang="ru-RU" sz="3200" b="1" dirty="0"/>
            </a:br>
            <a:r>
              <a:rPr lang="ru-RU" sz="3200" b="1" dirty="0"/>
              <a:t>(</a:t>
            </a:r>
            <a:r>
              <a:rPr lang="ru-RU" sz="3200" b="1" dirty="0" err="1"/>
              <a:t>стриммер</a:t>
            </a:r>
            <a:r>
              <a:rPr lang="ru-RU" sz="3200" b="1" dirty="0"/>
              <a:t>)</a:t>
            </a:r>
            <a:br>
              <a:rPr lang="ru-RU" sz="3200" b="1" dirty="0"/>
            </a:br>
            <a:r>
              <a:rPr lang="ru-RU" sz="3200" b="1" dirty="0"/>
              <a:t>(от англ. </a:t>
            </a:r>
            <a:r>
              <a:rPr lang="ru-RU" sz="3200" b="1" dirty="0" err="1"/>
              <a:t>streamer</a:t>
            </a:r>
            <a:r>
              <a:rPr lang="ru-RU" sz="3200" b="1" dirty="0"/>
              <a:t>)</a:t>
            </a:r>
          </a:p>
        </p:txBody>
      </p:sp>
      <p:sp>
        <p:nvSpPr>
          <p:cNvPr id="3" name="Объект 2"/>
          <p:cNvSpPr>
            <a:spLocks noGrp="1"/>
          </p:cNvSpPr>
          <p:nvPr>
            <p:ph idx="1"/>
          </p:nvPr>
        </p:nvSpPr>
        <p:spPr>
          <a:xfrm>
            <a:off x="1199456" y="2060848"/>
            <a:ext cx="10009112" cy="3888432"/>
          </a:xfrm>
        </p:spPr>
        <p:txBody>
          <a:bodyPr>
            <a:normAutofit/>
          </a:bodyPr>
          <a:lstStyle/>
          <a:p>
            <a:pPr algn="just"/>
            <a:r>
              <a:rPr lang="ru-RU" sz="2400" dirty="0"/>
              <a:t>Этот носитель часто используется для создания резервных копий пространства </a:t>
            </a:r>
            <a:r>
              <a:rPr lang="ru-RU" sz="2400" dirty="0" err="1"/>
              <a:t>жесткого</a:t>
            </a:r>
            <a:r>
              <a:rPr lang="ru-RU" sz="2400" dirty="0"/>
              <a:t> диска или для хранения очень больших наборов данных.</a:t>
            </a:r>
          </a:p>
          <a:p>
            <a:pPr algn="just"/>
            <a:r>
              <a:rPr lang="ru-RU" sz="2400" dirty="0" err="1"/>
              <a:t>Стри́мер</a:t>
            </a:r>
            <a:r>
              <a:rPr lang="ru-RU" sz="2400" dirty="0"/>
              <a:t> (</a:t>
            </a:r>
            <a:r>
              <a:rPr lang="ru-RU" sz="2400" dirty="0" err="1"/>
              <a:t>ле́нточный</a:t>
            </a:r>
            <a:r>
              <a:rPr lang="ru-RU" sz="2400" dirty="0"/>
              <a:t> </a:t>
            </a:r>
            <a:r>
              <a:rPr lang="ru-RU" sz="2400" dirty="0" err="1"/>
              <a:t>накопи́тель</a:t>
            </a:r>
            <a:r>
              <a:rPr lang="ru-RU" sz="2400" dirty="0"/>
              <a:t>) — запоминающее устройство на принципе магнитной записи на ленточном носителе, с последовательным доступом к данным, по принципу действия аналогичен бытовому магнитофону.</a:t>
            </a:r>
          </a:p>
          <a:p>
            <a:pPr algn="just"/>
            <a:endParaRPr lang="ru-RU" dirty="0"/>
          </a:p>
        </p:txBody>
      </p:sp>
      <p:pic>
        <p:nvPicPr>
          <p:cNvPr id="6146" name="Picture 2" descr="http://upload.wikimedia.org/wikipedia/commons/thumb/0/0b/LTODriveWithTape.jpg/300px-LTODriveWithTape.jpg"/>
          <p:cNvPicPr>
            <a:picLocks noChangeAspect="1" noChangeArrowheads="1"/>
          </p:cNvPicPr>
          <p:nvPr/>
        </p:nvPicPr>
        <p:blipFill rotWithShape="1">
          <a:blip r:embed="rId3">
            <a:extLst>
              <a:ext uri="{28A0092B-C50C-407E-A947-70E740481C1C}">
                <a14:useLocalDpi xmlns:a14="http://schemas.microsoft.com/office/drawing/2010/main" val="0"/>
              </a:ext>
            </a:extLst>
          </a:blip>
          <a:srcRect t="23028"/>
          <a:stretch/>
        </p:blipFill>
        <p:spPr bwMode="auto">
          <a:xfrm>
            <a:off x="8472263" y="72107"/>
            <a:ext cx="2751675" cy="1475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584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и -</a:t>
            </a:r>
          </a:p>
        </p:txBody>
      </p:sp>
      <p:sp>
        <p:nvSpPr>
          <p:cNvPr id="3" name="Объект 2"/>
          <p:cNvSpPr>
            <a:spLocks noGrp="1"/>
          </p:cNvSpPr>
          <p:nvPr>
            <p:ph idx="1"/>
          </p:nvPr>
        </p:nvSpPr>
        <p:spPr/>
        <p:txBody>
          <a:bodyPr>
            <a:normAutofit/>
          </a:bodyPr>
          <a:lstStyle/>
          <a:p>
            <a:pPr algn="just"/>
            <a:r>
              <a:rPr lang="ru-RU" sz="2400" dirty="0"/>
              <a:t>Технология хранения данных на магнитной ленте в ходе развития вычислительной техники претерпела значительные изменения, и в разные периоды характеризовалась различными потребительскими свойствами</a:t>
            </a:r>
          </a:p>
        </p:txBody>
      </p:sp>
    </p:spTree>
    <p:extLst>
      <p:ext uri="{BB962C8B-B14F-4D97-AF65-F5344CB8AC3E}">
        <p14:creationId xmlns:p14="http://schemas.microsoft.com/office/powerpoint/2010/main" val="39370635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Распределение ОП в ОС</a:t>
            </a:r>
            <a:endParaRPr lang="ru-RU" dirty="0"/>
          </a:p>
        </p:txBody>
      </p:sp>
      <p:sp>
        <p:nvSpPr>
          <p:cNvPr id="3" name="Объект 2"/>
          <p:cNvSpPr>
            <a:spLocks noGrp="1"/>
          </p:cNvSpPr>
          <p:nvPr>
            <p:ph idx="1"/>
          </p:nvPr>
        </p:nvSpPr>
        <p:spPr>
          <a:xfrm>
            <a:off x="1097280" y="1845734"/>
            <a:ext cx="10058400" cy="3815514"/>
          </a:xfrm>
        </p:spPr>
        <p:txBody>
          <a:bodyPr>
            <a:normAutofit/>
          </a:bodyPr>
          <a:lstStyle/>
          <a:p>
            <a:pPr algn="just"/>
            <a:r>
              <a:rPr lang="ru-RU" sz="2800" dirty="0"/>
              <a:t>Память является важнейшим ресурсом, требующим тщательного управления со стороны мультипрограммной операционной системы. </a:t>
            </a:r>
          </a:p>
          <a:p>
            <a:pPr algn="just"/>
            <a:r>
              <a:rPr lang="ru-RU" sz="2800" b="1" dirty="0"/>
              <a:t>Распределению подлежит вся оперативная память, незанятая операционной системой</a:t>
            </a:r>
            <a:endParaRPr lang="ru-RU" sz="2800" dirty="0"/>
          </a:p>
          <a:p>
            <a:pPr algn="just"/>
            <a:endParaRPr lang="ru-RU" sz="2800" dirty="0"/>
          </a:p>
        </p:txBody>
      </p:sp>
    </p:spTree>
    <p:extLst>
      <p:ext uri="{BB962C8B-B14F-4D97-AF65-F5344CB8AC3E}">
        <p14:creationId xmlns:p14="http://schemas.microsoft.com/office/powerpoint/2010/main" val="36019238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Функции ОС по управлению памятью</a:t>
            </a:r>
          </a:p>
        </p:txBody>
      </p:sp>
      <p:sp>
        <p:nvSpPr>
          <p:cNvPr id="3" name="Объект 2"/>
          <p:cNvSpPr>
            <a:spLocks noGrp="1"/>
          </p:cNvSpPr>
          <p:nvPr>
            <p:ph idx="1"/>
          </p:nvPr>
        </p:nvSpPr>
        <p:spPr>
          <a:xfrm>
            <a:off x="1199456" y="1845734"/>
            <a:ext cx="9956224" cy="4391578"/>
          </a:xfrm>
        </p:spPr>
        <p:txBody>
          <a:bodyPr>
            <a:normAutofit/>
          </a:bodyPr>
          <a:lstStyle/>
          <a:p>
            <a:pPr marL="457200" indent="-457200" algn="just">
              <a:buFont typeface="+mj-lt"/>
              <a:buAutoNum type="arabicPeriod"/>
            </a:pPr>
            <a:r>
              <a:rPr lang="ru-RU" sz="2400" dirty="0"/>
              <a:t>Отслеживание свободной и занятой памяти</a:t>
            </a:r>
          </a:p>
          <a:p>
            <a:pPr marL="457200" indent="-457200" algn="just">
              <a:buFont typeface="+mj-lt"/>
              <a:buAutoNum type="arabicPeriod"/>
            </a:pPr>
            <a:r>
              <a:rPr lang="ru-RU" sz="2400" dirty="0"/>
              <a:t>Выделение памяти процессам и освобождение памяти при завершении процессов</a:t>
            </a:r>
          </a:p>
          <a:p>
            <a:pPr marL="457200" indent="-457200" algn="just">
              <a:buFont typeface="+mj-lt"/>
              <a:buAutoNum type="arabicPeriod"/>
            </a:pPr>
            <a:r>
              <a:rPr lang="ru-RU" sz="2400" dirty="0"/>
              <a:t>Вытеснение процессов из оперативной памяти на диск, когда размеры основной памяти не достаточны для размещения в ней всех процессов, и возвращение их в оперативную память, когда в ней освобождается место</a:t>
            </a:r>
          </a:p>
          <a:p>
            <a:pPr marL="457200" indent="-457200" algn="just">
              <a:buFont typeface="+mj-lt"/>
              <a:buAutoNum type="arabicPeriod"/>
            </a:pPr>
            <a:r>
              <a:rPr lang="ru-RU" sz="2400" dirty="0"/>
              <a:t>Настройка адресов программы на конкретную область физической памяти</a:t>
            </a:r>
          </a:p>
          <a:p>
            <a:pPr marL="457200" indent="-457200" algn="just">
              <a:buFont typeface="+mj-lt"/>
              <a:buAutoNum type="arabicPeriod"/>
            </a:pPr>
            <a:r>
              <a:rPr lang="ru-RU" sz="2400" dirty="0"/>
              <a:t>Защита памяти</a:t>
            </a:r>
          </a:p>
        </p:txBody>
      </p:sp>
    </p:spTree>
    <p:extLst>
      <p:ext uri="{BB962C8B-B14F-4D97-AF65-F5344CB8AC3E}">
        <p14:creationId xmlns:p14="http://schemas.microsoft.com/office/powerpoint/2010/main" val="37294032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Защита памяти</a:t>
            </a:r>
            <a:endParaRPr lang="ru-RU" dirty="0"/>
          </a:p>
        </p:txBody>
      </p:sp>
      <p:sp>
        <p:nvSpPr>
          <p:cNvPr id="3" name="Объект 2"/>
          <p:cNvSpPr>
            <a:spLocks noGrp="1"/>
          </p:cNvSpPr>
          <p:nvPr>
            <p:ph idx="1"/>
          </p:nvPr>
        </p:nvSpPr>
        <p:spPr/>
        <p:txBody>
          <a:bodyPr>
            <a:normAutofit/>
          </a:bodyPr>
          <a:lstStyle/>
          <a:p>
            <a:pPr algn="just"/>
            <a:r>
              <a:rPr lang="ru-RU" sz="2400" dirty="0"/>
              <a:t>Важная задача операционной системы, которая  состоит в том, чтобы не позволить выполняемому процессу записывать или читать данные из памяти, назначенной другому процессу. </a:t>
            </a:r>
          </a:p>
          <a:p>
            <a:pPr algn="just"/>
            <a:r>
              <a:rPr lang="ru-RU" sz="2400" dirty="0"/>
              <a:t>Эта функция, как правило, реализуется программными модулями ОС в тесном взаимодействии с аппаратными средствами</a:t>
            </a:r>
          </a:p>
        </p:txBody>
      </p:sp>
    </p:spTree>
    <p:extLst>
      <p:ext uri="{BB962C8B-B14F-4D97-AF65-F5344CB8AC3E}">
        <p14:creationId xmlns:p14="http://schemas.microsoft.com/office/powerpoint/2010/main" val="7774730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Организация оперативной памяти</a:t>
            </a:r>
            <a:endParaRPr lang="ru-RU" dirty="0"/>
          </a:p>
        </p:txBody>
      </p:sp>
      <p:sp>
        <p:nvSpPr>
          <p:cNvPr id="3" name="Объект 2"/>
          <p:cNvSpPr>
            <a:spLocks noGrp="1"/>
          </p:cNvSpPr>
          <p:nvPr>
            <p:ph idx="1"/>
          </p:nvPr>
        </p:nvSpPr>
        <p:spPr/>
        <p:txBody>
          <a:bodyPr>
            <a:normAutofit/>
          </a:bodyPr>
          <a:lstStyle/>
          <a:p>
            <a:pPr algn="just"/>
            <a:r>
              <a:rPr lang="ru-RU" sz="2400" dirty="0"/>
              <a:t>Физически ОП имеет линейную организацию и представляет собой последовательность адресуемых ячеек (байт, 1 байт = 8 бит) от 0 до N, которая делится на </a:t>
            </a:r>
            <a:r>
              <a:rPr lang="ru-RU" sz="2400" b="1" dirty="0"/>
              <a:t>слова</a:t>
            </a:r>
            <a:r>
              <a:rPr lang="ru-RU" sz="2400" dirty="0"/>
              <a:t>, </a:t>
            </a:r>
            <a:r>
              <a:rPr lang="ru-RU" sz="2400" b="1" dirty="0"/>
              <a:t>блоки</a:t>
            </a:r>
            <a:r>
              <a:rPr lang="ru-RU" sz="2400" dirty="0"/>
              <a:t>, </a:t>
            </a:r>
            <a:r>
              <a:rPr lang="ru-RU" sz="2400" b="1" dirty="0"/>
              <a:t>сегменты</a:t>
            </a:r>
            <a:r>
              <a:rPr lang="ru-RU" sz="2400" dirty="0"/>
              <a:t>. </a:t>
            </a:r>
          </a:p>
          <a:p>
            <a:pPr algn="just"/>
            <a:r>
              <a:rPr lang="ru-RU" sz="2400" b="1" dirty="0"/>
              <a:t>Номер</a:t>
            </a:r>
            <a:r>
              <a:rPr lang="ru-RU" sz="2400" dirty="0"/>
              <a:t> является адресом ячейки памяти. Размер ОП определяется в килобайтах (1Кб=1024б), мегабайтах (1Мб=1024Кб), гигабайтах (1Гб=1024Мб), терабайтах (1Тб=1024 Гб) и т.д.</a:t>
            </a:r>
          </a:p>
        </p:txBody>
      </p:sp>
    </p:spTree>
    <p:extLst>
      <p:ext uri="{BB962C8B-B14F-4D97-AF65-F5344CB8AC3E}">
        <p14:creationId xmlns:p14="http://schemas.microsoft.com/office/powerpoint/2010/main" val="3427527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800" b="1" dirty="0"/>
              <a:t>Слово</a:t>
            </a:r>
            <a:r>
              <a:rPr lang="ru-RU" sz="2800" dirty="0"/>
              <a:t> –  это единица обмена ОП с ЦП, определяемое разрядностью с ЦП</a:t>
            </a:r>
          </a:p>
          <a:p>
            <a:pPr algn="just"/>
            <a:r>
              <a:rPr lang="ru-RU" sz="2800" b="1" dirty="0"/>
              <a:t>Блок</a:t>
            </a:r>
            <a:r>
              <a:rPr lang="ru-RU" sz="2800" dirty="0"/>
              <a:t> – это непрерывная область памяти с общим ключом защиты. Размер блока 2К, поэтому процессом выдается память, кратная 2К</a:t>
            </a:r>
          </a:p>
          <a:p>
            <a:pPr algn="just"/>
            <a:r>
              <a:rPr lang="ru-RU" sz="2800" b="1" dirty="0"/>
              <a:t>Сегмент</a:t>
            </a:r>
            <a:r>
              <a:rPr lang="ru-RU" sz="2800" dirty="0"/>
              <a:t> – это некоторый участок памяти. Сегмент может содержать несколько блоков</a:t>
            </a:r>
          </a:p>
        </p:txBody>
      </p:sp>
    </p:spTree>
    <p:extLst>
      <p:ext uri="{BB962C8B-B14F-4D97-AF65-F5344CB8AC3E}">
        <p14:creationId xmlns:p14="http://schemas.microsoft.com/office/powerpoint/2010/main" val="30427710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Стратегии управления памятью</a:t>
            </a:r>
            <a:endParaRPr lang="ru-RU" dirty="0"/>
          </a:p>
        </p:txBody>
      </p:sp>
      <p:sp>
        <p:nvSpPr>
          <p:cNvPr id="3" name="Объект 2"/>
          <p:cNvSpPr>
            <a:spLocks noGrp="1"/>
          </p:cNvSpPr>
          <p:nvPr>
            <p:ph idx="1"/>
          </p:nvPr>
        </p:nvSpPr>
        <p:spPr/>
        <p:txBody>
          <a:bodyPr>
            <a:normAutofit/>
          </a:bodyPr>
          <a:lstStyle/>
          <a:p>
            <a:pPr algn="just"/>
            <a:r>
              <a:rPr lang="ru-RU" sz="2800" dirty="0"/>
              <a:t>Для эффективного использования ОП необходимо определить стратегию управления памятью</a:t>
            </a:r>
          </a:p>
          <a:p>
            <a:pPr algn="just"/>
            <a:r>
              <a:rPr lang="ru-RU" sz="2800" dirty="0"/>
              <a:t>ОС постоянно приходится решать задачу: когда, куда и за счет кого ввести в ОП процесс и данные</a:t>
            </a:r>
          </a:p>
          <a:p>
            <a:pPr algn="just"/>
            <a:endParaRPr lang="ru-RU" sz="2800" dirty="0"/>
          </a:p>
        </p:txBody>
      </p:sp>
    </p:spTree>
    <p:extLst>
      <p:ext uri="{BB962C8B-B14F-4D97-AF65-F5344CB8AC3E}">
        <p14:creationId xmlns:p14="http://schemas.microsoft.com/office/powerpoint/2010/main" val="499298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800" b="1" dirty="0">
                <a:latin typeface="Times New Roman" panose="02020603050405020304" pitchFamily="18" charset="0"/>
                <a:ea typeface="Times New Roman" panose="02020603050405020304" pitchFamily="18" charset="0"/>
              </a:rPr>
              <a:t>Стратегии управления памятью определяют, каким образом будет работать память различной организации при различных подходах к решению следующих вопросов</a:t>
            </a:r>
            <a:r>
              <a:rPr lang="ru-RU" sz="2800" b="1" dirty="0"/>
              <a:t>:</a:t>
            </a:r>
            <a:endParaRPr lang="ru-RU" sz="2800" dirty="0"/>
          </a:p>
        </p:txBody>
      </p:sp>
      <p:sp>
        <p:nvSpPr>
          <p:cNvPr id="3" name="Объект 2"/>
          <p:cNvSpPr>
            <a:spLocks noGrp="1"/>
          </p:cNvSpPr>
          <p:nvPr>
            <p:ph idx="1"/>
          </p:nvPr>
        </p:nvSpPr>
        <p:spPr>
          <a:xfrm>
            <a:off x="0" y="1737360"/>
            <a:ext cx="12192000" cy="4499952"/>
          </a:xfrm>
        </p:spPr>
        <p:txBody>
          <a:bodyPr>
            <a:noAutofit/>
          </a:bodyPr>
          <a:lstStyle/>
          <a:p>
            <a:pPr marL="342900" lvl="0" indent="-342900" algn="just">
              <a:spcAft>
                <a:spcPts val="0"/>
              </a:spcAft>
              <a:buFont typeface="Symbol" panose="05050102010706020507" pitchFamily="18" charset="2"/>
              <a:buChar char="-"/>
              <a:tabLst>
                <a:tab pos="228600" algn="l"/>
              </a:tabLst>
            </a:pPr>
            <a:r>
              <a:rPr lang="ru-RU" sz="2800" b="1" dirty="0">
                <a:latin typeface="Times New Roman" panose="02020603050405020304" pitchFamily="18" charset="0"/>
                <a:ea typeface="Times New Roman" panose="02020603050405020304" pitchFamily="18" charset="0"/>
              </a:rPr>
              <a:t>когда</a:t>
            </a:r>
            <a:r>
              <a:rPr lang="ru-RU" sz="2800" dirty="0">
                <a:latin typeface="Times New Roman" panose="02020603050405020304" pitchFamily="18" charset="0"/>
                <a:ea typeface="Times New Roman" panose="02020603050405020304" pitchFamily="18" charset="0"/>
              </a:rPr>
              <a:t> осуществляется выборка новой программы в памяти: по запросам системы или с предупреждением их;</a:t>
            </a:r>
          </a:p>
          <a:p>
            <a:pPr marL="342900" lvl="0" indent="-342900" algn="just">
              <a:spcAft>
                <a:spcPts val="0"/>
              </a:spcAft>
              <a:buFont typeface="Symbol" panose="05050102010706020507" pitchFamily="18" charset="2"/>
              <a:buChar char="-"/>
              <a:tabLst>
                <a:tab pos="228600" algn="l"/>
              </a:tabLst>
            </a:pPr>
            <a:r>
              <a:rPr lang="ru-RU" sz="2800" b="1" dirty="0">
                <a:latin typeface="Times New Roman" panose="02020603050405020304" pitchFamily="18" charset="0"/>
                <a:ea typeface="Times New Roman" panose="02020603050405020304" pitchFamily="18" charset="0"/>
              </a:rPr>
              <a:t>в какое место </a:t>
            </a:r>
            <a:r>
              <a:rPr lang="ru-RU" sz="2800" dirty="0">
                <a:latin typeface="Times New Roman" panose="02020603050405020304" pitchFamily="18" charset="0"/>
                <a:ea typeface="Times New Roman" panose="02020603050405020304" pitchFamily="18" charset="0"/>
              </a:rPr>
              <a:t>оперативной памяти будет помещаться программа: как можно более плотно с занятием свободных “дыр”, чтобы свести к минимуму потери памяти; или необходимо стремиться к возможно более быстрому размещению программы, чтобы свести к минимуму потери машинного времени;</a:t>
            </a:r>
          </a:p>
          <a:p>
            <a:pPr marL="342900" lvl="0" indent="-342900" algn="just">
              <a:spcAft>
                <a:spcPts val="0"/>
              </a:spcAft>
              <a:buFont typeface="Symbol" panose="05050102010706020507" pitchFamily="18" charset="2"/>
              <a:buChar char="-"/>
              <a:tabLst>
                <a:tab pos="228600" algn="l"/>
              </a:tabLst>
            </a:pPr>
            <a:r>
              <a:rPr lang="ru-RU" sz="2800" dirty="0">
                <a:latin typeface="Times New Roman" panose="02020603050405020304" pitchFamily="18" charset="0"/>
                <a:ea typeface="Times New Roman" panose="02020603050405020304" pitchFamily="18" charset="0"/>
              </a:rPr>
              <a:t>если при размещении новой программы, оперативная память уже заполнена, то </a:t>
            </a:r>
            <a:r>
              <a:rPr lang="ru-RU" sz="2800" b="1" dirty="0">
                <a:latin typeface="Times New Roman" panose="02020603050405020304" pitchFamily="18" charset="0"/>
                <a:ea typeface="Times New Roman" panose="02020603050405020304" pitchFamily="18" charset="0"/>
              </a:rPr>
              <a:t>по какому критерию</a:t>
            </a:r>
            <a:r>
              <a:rPr lang="ru-RU" sz="2800" dirty="0">
                <a:latin typeface="Times New Roman" panose="02020603050405020304" pitchFamily="18" charset="0"/>
                <a:ea typeface="Times New Roman" panose="02020603050405020304" pitchFamily="18" charset="0"/>
              </a:rPr>
              <a:t> выводить из памяти находящиеся в ней программы: замещать в памяти программы, которые находились в ней дольше других или те, которые использовались наименее часто.</a:t>
            </a:r>
          </a:p>
          <a:p>
            <a:pPr marL="342900" lvl="0" indent="-342900" algn="just">
              <a:spcAft>
                <a:spcPts val="0"/>
              </a:spcAft>
              <a:buFont typeface="Symbol" panose="05050102010706020507" pitchFamily="18" charset="2"/>
              <a:buChar char="-"/>
              <a:tabLst>
                <a:tab pos="228600" algn="l"/>
              </a:tabLst>
            </a:pPr>
            <a:endParaRPr lang="ru-RU" sz="28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393660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Существует три стратегии управления ОП:</a:t>
            </a:r>
          </a:p>
        </p:txBody>
      </p:sp>
      <p:sp>
        <p:nvSpPr>
          <p:cNvPr id="3" name="Объект 2"/>
          <p:cNvSpPr>
            <a:spLocks noGrp="1"/>
          </p:cNvSpPr>
          <p:nvPr>
            <p:ph idx="1"/>
          </p:nvPr>
        </p:nvSpPr>
        <p:spPr/>
        <p:txBody>
          <a:bodyPr>
            <a:normAutofit/>
          </a:bodyPr>
          <a:lstStyle/>
          <a:p>
            <a:pPr algn="just"/>
            <a:r>
              <a:rPr lang="ru-RU" sz="2400" b="1" dirty="0"/>
              <a:t>Стратегия выборки (вталкивания) - </a:t>
            </a:r>
            <a:r>
              <a:rPr lang="ru-RU" sz="2400" dirty="0"/>
              <a:t>определяет, когда разместить в ОП очередной блок программы или данных.</a:t>
            </a:r>
          </a:p>
          <a:p>
            <a:pPr algn="just"/>
            <a:r>
              <a:rPr lang="ru-RU" sz="2400" b="1" dirty="0"/>
              <a:t>Стратегия размещения</a:t>
            </a:r>
            <a:r>
              <a:rPr lang="ru-RU" sz="2400" dirty="0"/>
              <a:t>, определяющая, куда помещать поступающую программу.</a:t>
            </a:r>
          </a:p>
          <a:p>
            <a:pPr algn="just"/>
            <a:r>
              <a:rPr lang="ru-RU" sz="2400" b="1" dirty="0"/>
              <a:t>Стратегия замещения (выталкивания)</a:t>
            </a:r>
            <a:r>
              <a:rPr lang="ru-RU" sz="2400" dirty="0"/>
              <a:t>, определяющая какой блок/сегмент программы или данных следует вытолкнуть из ОП для освобождения места для более приоритетных программ (в системах со свопингом).</a:t>
            </a:r>
          </a:p>
          <a:p>
            <a:pPr algn="just"/>
            <a:endParaRPr lang="ru-RU" dirty="0"/>
          </a:p>
        </p:txBody>
      </p:sp>
    </p:spTree>
    <p:extLst>
      <p:ext uri="{BB962C8B-B14F-4D97-AF65-F5344CB8AC3E}">
        <p14:creationId xmlns:p14="http://schemas.microsoft.com/office/powerpoint/2010/main" val="18014294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Стратегия выборки (вталкивания)</a:t>
            </a:r>
            <a:endParaRPr lang="ru-RU" dirty="0"/>
          </a:p>
        </p:txBody>
      </p:sp>
      <p:sp>
        <p:nvSpPr>
          <p:cNvPr id="3" name="Объект 2"/>
          <p:cNvSpPr>
            <a:spLocks noGrp="1"/>
          </p:cNvSpPr>
          <p:nvPr>
            <p:ph idx="1"/>
          </p:nvPr>
        </p:nvSpPr>
        <p:spPr/>
        <p:txBody>
          <a:bodyPr>
            <a:normAutofit/>
          </a:bodyPr>
          <a:lstStyle/>
          <a:p>
            <a:pPr algn="just"/>
            <a:r>
              <a:rPr lang="ru-RU" sz="2400" dirty="0"/>
              <a:t>цель – определить в какой момент следует переписать страницу или сегмент из внешней памяти в оперативную. </a:t>
            </a:r>
            <a:endParaRPr lang="ru-RU" sz="2400" b="1" dirty="0"/>
          </a:p>
          <a:p>
            <a:pPr algn="just"/>
            <a:r>
              <a:rPr lang="x-none" sz="2400" b="1" dirty="0"/>
              <a:t>выборка по запросу </a:t>
            </a:r>
            <a:r>
              <a:rPr lang="x-none" sz="2400" dirty="0"/>
              <a:t>(требованию), когда очередной блок загружается по требованию процесса. При такой реализации невозможно в общем случае определить передачу управления в программе (настройка адресов должна быть выполнена после загрузки);</a:t>
            </a:r>
            <a:endParaRPr lang="ru-RU" sz="2400" dirty="0"/>
          </a:p>
          <a:p>
            <a:pPr algn="just"/>
            <a:r>
              <a:rPr lang="x-none" sz="2400" b="1" dirty="0"/>
              <a:t>упреждающая выборка</a:t>
            </a:r>
            <a:r>
              <a:rPr lang="x-none" sz="2400" dirty="0"/>
              <a:t>, основанная на свойствах последовательного выполнения программы и локальности циклов. В настоящее время наиболее употребляемая стратегия</a:t>
            </a:r>
            <a:r>
              <a:rPr lang="x-none" dirty="0"/>
              <a:t>.</a:t>
            </a:r>
            <a:endParaRPr lang="ru-RU" dirty="0"/>
          </a:p>
          <a:p>
            <a:endParaRPr lang="ru-RU" dirty="0"/>
          </a:p>
        </p:txBody>
      </p:sp>
    </p:spTree>
    <p:extLst>
      <p:ext uri="{BB962C8B-B14F-4D97-AF65-F5344CB8AC3E}">
        <p14:creationId xmlns:p14="http://schemas.microsoft.com/office/powerpoint/2010/main" val="28626364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Стратегия размещения</a:t>
            </a:r>
            <a:endParaRPr lang="ru-RU" dirty="0"/>
          </a:p>
        </p:txBody>
      </p:sp>
      <p:sp>
        <p:nvSpPr>
          <p:cNvPr id="3" name="Объект 2"/>
          <p:cNvSpPr>
            <a:spLocks noGrp="1"/>
          </p:cNvSpPr>
          <p:nvPr>
            <p:ph idx="1"/>
          </p:nvPr>
        </p:nvSpPr>
        <p:spPr/>
        <p:txBody>
          <a:bodyPr>
            <a:normAutofit/>
          </a:bodyPr>
          <a:lstStyle/>
          <a:p>
            <a:pPr algn="just"/>
            <a:r>
              <a:rPr lang="ru-RU" sz="2400" dirty="0"/>
              <a:t>Цель – определить, в какое место первичной памяти помещать поступающую страницу или сегмент. </a:t>
            </a:r>
          </a:p>
          <a:p>
            <a:pPr algn="just"/>
            <a:r>
              <a:rPr lang="x-none" sz="2400" dirty="0"/>
              <a:t>"первый подходящий" участок (эффективность по времени размещения);</a:t>
            </a:r>
            <a:endParaRPr lang="ru-RU" sz="2400" dirty="0"/>
          </a:p>
          <a:p>
            <a:pPr algn="just"/>
            <a:r>
              <a:rPr lang="x-none" sz="2400" dirty="0"/>
              <a:t>"наиболее подходящий" участок (эффективность по объему);</a:t>
            </a:r>
            <a:endParaRPr lang="ru-RU" sz="2400" dirty="0"/>
          </a:p>
          <a:p>
            <a:pPr algn="just"/>
            <a:r>
              <a:rPr lang="ru-RU" sz="2400" dirty="0"/>
              <a:t>"наименее подходящий" - стратегия со следующей аргументацией: после размещения процесса в больший свободный участок, оставшееся место также велико и может быть достаточно для размещения </a:t>
            </a:r>
            <a:r>
              <a:rPr lang="ru-RU" sz="2400" dirty="0" err="1"/>
              <a:t>еще</a:t>
            </a:r>
            <a:r>
              <a:rPr lang="ru-RU" sz="2400" dirty="0"/>
              <a:t> одной программы.</a:t>
            </a:r>
          </a:p>
        </p:txBody>
      </p:sp>
    </p:spTree>
    <p:extLst>
      <p:ext uri="{BB962C8B-B14F-4D97-AF65-F5344CB8AC3E}">
        <p14:creationId xmlns:p14="http://schemas.microsoft.com/office/powerpoint/2010/main" val="42407647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a:latin typeface="Times New Roman" panose="02020603050405020304" pitchFamily="18" charset="0"/>
                <a:ea typeface="Times New Roman" panose="02020603050405020304" pitchFamily="18" charset="0"/>
              </a:rPr>
              <a:t>Стратегии выталкивания</a:t>
            </a:r>
            <a:endParaRPr lang="ru-RU" dirty="0"/>
          </a:p>
        </p:txBody>
      </p:sp>
      <p:sp>
        <p:nvSpPr>
          <p:cNvPr id="3" name="Объект 2"/>
          <p:cNvSpPr>
            <a:spLocks noGrp="1"/>
          </p:cNvSpPr>
          <p:nvPr>
            <p:ph idx="1"/>
          </p:nvPr>
        </p:nvSpPr>
        <p:spPr/>
        <p:txBody>
          <a:bodyPr>
            <a:normAutofit/>
          </a:bodyPr>
          <a:lstStyle/>
          <a:p>
            <a:pPr algn="just"/>
            <a:r>
              <a:rPr lang="ru-RU" sz="2400" dirty="0">
                <a:latin typeface="Times New Roman" panose="02020603050405020304" pitchFamily="18" charset="0"/>
                <a:ea typeface="Times New Roman" panose="02020603050405020304" pitchFamily="18" charset="0"/>
              </a:rPr>
              <a:t>цель - решить какую страницу или сегмент следует удалить из оперативной памяти, чтобы освободить место для помещения поступающей страницы или сегмента, если оперативная память полностью занята.</a:t>
            </a:r>
          </a:p>
          <a:p>
            <a:pPr algn="jus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rPr>
              <a:t>Выталкивание случайной страницы</a:t>
            </a:r>
          </a:p>
          <a:p>
            <a:pPr algn="jus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rPr>
              <a:t>Выталкивание первой пришедшей страницы (</a:t>
            </a:r>
            <a:r>
              <a:rPr lang="en-US" sz="2400" dirty="0">
                <a:latin typeface="Times New Roman" panose="02020603050405020304" pitchFamily="18" charset="0"/>
                <a:ea typeface="Times New Roman" panose="02020603050405020304" pitchFamily="18" charset="0"/>
              </a:rPr>
              <a:t>FIFO</a:t>
            </a:r>
            <a:r>
              <a:rPr lang="ru-RU" sz="2400" dirty="0">
                <a:latin typeface="Times New Roman" panose="02020603050405020304" pitchFamily="18" charset="0"/>
                <a:ea typeface="Times New Roman" panose="02020603050405020304" pitchFamily="18" charset="0"/>
              </a:rPr>
              <a:t>)</a:t>
            </a:r>
          </a:p>
          <a:p>
            <a:pPr algn="jus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rPr>
              <a:t>Выталкивание дольше всего не использовавшейся страницы (</a:t>
            </a:r>
            <a:r>
              <a:rPr lang="en-US" sz="2400" dirty="0">
                <a:latin typeface="Times New Roman" panose="02020603050405020304" pitchFamily="18" charset="0"/>
                <a:ea typeface="Times New Roman" panose="02020603050405020304" pitchFamily="18" charset="0"/>
              </a:rPr>
              <a:t>LRU</a:t>
            </a:r>
            <a:r>
              <a:rPr lang="ru-RU" sz="2400" dirty="0">
                <a:latin typeface="Times New Roman" panose="02020603050405020304" pitchFamily="18" charset="0"/>
                <a:ea typeface="Times New Roman" panose="02020603050405020304" pitchFamily="18" charset="0"/>
              </a:rPr>
              <a:t>)</a:t>
            </a:r>
            <a:r>
              <a:rPr lang="en-US" sz="2400" dirty="0">
                <a:latin typeface="Times New Roman" panose="02020603050405020304" pitchFamily="18" charset="0"/>
                <a:ea typeface="Times New Roman" panose="02020603050405020304" pitchFamily="18" charset="0"/>
              </a:rPr>
              <a:t> Least</a:t>
            </a:r>
            <a:r>
              <a:rPr lang="ru-RU" sz="2400" dirty="0">
                <a:latin typeface="Times New Roman" panose="02020603050405020304" pitchFamily="18" charset="0"/>
                <a:ea typeface="Times New Roman" panose="02020603050405020304" pitchFamily="18" charset="0"/>
              </a:rPr>
              <a:t>-</a:t>
            </a:r>
            <a:r>
              <a:rPr lang="en-US" sz="2400" dirty="0">
                <a:latin typeface="Times New Roman" panose="02020603050405020304" pitchFamily="18" charset="0"/>
                <a:ea typeface="Times New Roman" panose="02020603050405020304" pitchFamily="18" charset="0"/>
              </a:rPr>
              <a:t>recently</a:t>
            </a:r>
            <a:r>
              <a:rPr lang="ru-RU" sz="2400" dirty="0">
                <a:latin typeface="Times New Roman" panose="02020603050405020304" pitchFamily="18" charset="0"/>
                <a:ea typeface="Times New Roman" panose="02020603050405020304" pitchFamily="18" charset="0"/>
              </a:rPr>
              <a:t>-</a:t>
            </a:r>
            <a:r>
              <a:rPr lang="en-US" sz="2400" dirty="0">
                <a:latin typeface="Times New Roman" panose="02020603050405020304" pitchFamily="18" charset="0"/>
                <a:ea typeface="Times New Roman" panose="02020603050405020304" pitchFamily="18" charset="0"/>
              </a:rPr>
              <a:t>used</a:t>
            </a:r>
            <a:r>
              <a:rPr lang="ru-RU" sz="2400" dirty="0">
                <a:latin typeface="Times New Roman" panose="02020603050405020304" pitchFamily="18" charset="0"/>
                <a:ea typeface="Times New Roman" panose="02020603050405020304" pitchFamily="18" charset="0"/>
              </a:rPr>
              <a:t>.</a:t>
            </a:r>
          </a:p>
          <a:p>
            <a:pPr algn="jus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rPr>
              <a:t>Выталкивание реже всего используемой страницы (</a:t>
            </a:r>
            <a:r>
              <a:rPr lang="en-US" sz="2400" dirty="0">
                <a:latin typeface="Times New Roman" panose="02020603050405020304" pitchFamily="18" charset="0"/>
                <a:ea typeface="Times New Roman" panose="02020603050405020304" pitchFamily="18" charset="0"/>
              </a:rPr>
              <a:t>LFU</a:t>
            </a:r>
            <a:r>
              <a:rPr lang="ru-RU" sz="2400" dirty="0">
                <a:latin typeface="Times New Roman" panose="02020603050405020304" pitchFamily="18" charset="0"/>
                <a:ea typeface="Times New Roman" panose="02020603050405020304" pitchFamily="18" charset="0"/>
              </a:rPr>
              <a:t>)</a:t>
            </a:r>
          </a:p>
          <a:p>
            <a:pPr algn="jus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rPr>
              <a:t>Выталкивание не использовавшейся в последнее время страницы (</a:t>
            </a:r>
            <a:r>
              <a:rPr lang="en-US" sz="2400" dirty="0">
                <a:latin typeface="Times New Roman" panose="02020603050405020304" pitchFamily="18" charset="0"/>
                <a:ea typeface="Times New Roman" panose="02020603050405020304" pitchFamily="18" charset="0"/>
              </a:rPr>
              <a:t>NUR</a:t>
            </a:r>
            <a:r>
              <a:rPr lang="ru-RU" sz="2400" dirty="0">
                <a:latin typeface="Times New Roman" panose="02020603050405020304" pitchFamily="18" charset="0"/>
                <a:ea typeface="Times New Roman" panose="02020603050405020304" pitchFamily="18" charset="0"/>
              </a:rPr>
              <a:t>)</a:t>
            </a:r>
          </a:p>
          <a:p>
            <a:pPr algn="just"/>
            <a:endParaRPr lang="ru-RU" dirty="0"/>
          </a:p>
        </p:txBody>
      </p:sp>
    </p:spTree>
    <p:extLst>
      <p:ext uri="{BB962C8B-B14F-4D97-AF65-F5344CB8AC3E}">
        <p14:creationId xmlns:p14="http://schemas.microsoft.com/office/powerpoint/2010/main" val="3209873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endParaRPr lang="ru-RU" dirty="0"/>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3"/>
          <a:stretch>
            <a:fillRect/>
          </a:stretch>
        </p:blipFill>
        <p:spPr>
          <a:xfrm>
            <a:off x="1487488" y="0"/>
            <a:ext cx="8856984" cy="6344776"/>
          </a:xfrm>
          <a:prstGeom prst="rect">
            <a:avLst/>
          </a:prstGeom>
        </p:spPr>
      </p:pic>
    </p:spTree>
    <p:extLst>
      <p:ext uri="{BB962C8B-B14F-4D97-AF65-F5344CB8AC3E}">
        <p14:creationId xmlns:p14="http://schemas.microsoft.com/office/powerpoint/2010/main" val="25294091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Виды организации </a:t>
            </a:r>
            <a:br>
              <a:rPr lang="ru-RU" b="1" dirty="0"/>
            </a:br>
            <a:r>
              <a:rPr lang="ru-RU" b="1" dirty="0"/>
              <a:t>реальной памяти</a:t>
            </a:r>
            <a:endParaRPr lang="ru-RU" dirty="0"/>
          </a:p>
        </p:txBody>
      </p:sp>
      <p:sp>
        <p:nvSpPr>
          <p:cNvPr id="3" name="Объект 2"/>
          <p:cNvSpPr>
            <a:spLocks noGrp="1"/>
          </p:cNvSpPr>
          <p:nvPr>
            <p:ph idx="1"/>
          </p:nvPr>
        </p:nvSpPr>
        <p:spPr/>
        <p:txBody>
          <a:bodyPr>
            <a:normAutofit/>
          </a:bodyPr>
          <a:lstStyle/>
          <a:p>
            <a:pPr algn="just">
              <a:lnSpc>
                <a:spcPct val="150000"/>
              </a:lnSpc>
            </a:pPr>
            <a:r>
              <a:rPr lang="ru-RU" sz="2400" dirty="0"/>
              <a:t>Существуют 4 вида организации реальной памяти:</a:t>
            </a:r>
          </a:p>
          <a:p>
            <a:pPr lvl="1" algn="just">
              <a:lnSpc>
                <a:spcPct val="150000"/>
              </a:lnSpc>
            </a:pPr>
            <a:r>
              <a:rPr lang="ru-RU" sz="2400" b="1" dirty="0"/>
              <a:t>Однопрограммная</a:t>
            </a:r>
            <a:r>
              <a:rPr lang="ru-RU" sz="2400" dirty="0"/>
              <a:t> </a:t>
            </a:r>
            <a:r>
              <a:rPr lang="ru-RU" sz="2400" b="1" dirty="0"/>
              <a:t>организация памяти с выделением непрерывной области одному пользователю</a:t>
            </a:r>
          </a:p>
          <a:p>
            <a:pPr lvl="1" algn="just">
              <a:lnSpc>
                <a:spcPct val="150000"/>
              </a:lnSpc>
            </a:pPr>
            <a:r>
              <a:rPr lang="ru-RU" sz="2400" b="1" dirty="0"/>
              <a:t>Мультипрограммная</a:t>
            </a:r>
            <a:r>
              <a:rPr lang="ru-RU" sz="2400" dirty="0"/>
              <a:t> </a:t>
            </a:r>
            <a:r>
              <a:rPr lang="ru-RU" sz="2400" b="1" dirty="0"/>
              <a:t>организация с фиксированными разделами</a:t>
            </a:r>
          </a:p>
          <a:p>
            <a:pPr lvl="1" algn="just">
              <a:lnSpc>
                <a:spcPct val="150000"/>
              </a:lnSpc>
            </a:pPr>
            <a:r>
              <a:rPr lang="ru-RU" sz="2400" b="1" dirty="0" err="1"/>
              <a:t>Мультипрограммированная</a:t>
            </a:r>
            <a:r>
              <a:rPr lang="ru-RU" sz="2400" b="1" dirty="0"/>
              <a:t> организация с динамическими разделами</a:t>
            </a:r>
          </a:p>
          <a:p>
            <a:pPr lvl="1" algn="just">
              <a:lnSpc>
                <a:spcPct val="150000"/>
              </a:lnSpc>
            </a:pPr>
            <a:r>
              <a:rPr lang="ru-RU" sz="2400" b="1" dirty="0"/>
              <a:t>Перемещаемые разделы</a:t>
            </a:r>
            <a:endParaRPr lang="ru-RU" sz="2400" dirty="0"/>
          </a:p>
        </p:txBody>
      </p:sp>
    </p:spTree>
    <p:extLst>
      <p:ext uri="{BB962C8B-B14F-4D97-AF65-F5344CB8AC3E}">
        <p14:creationId xmlns:p14="http://schemas.microsoft.com/office/powerpoint/2010/main" val="2726047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5440" y="404664"/>
            <a:ext cx="10297144" cy="1224136"/>
          </a:xfrm>
        </p:spPr>
        <p:txBody>
          <a:bodyPr>
            <a:noAutofit/>
          </a:bodyPr>
          <a:lstStyle/>
          <a:p>
            <a:pPr algn="ctr"/>
            <a:r>
              <a:rPr lang="ru-RU" sz="3200" b="1" dirty="0"/>
              <a:t>Однопрограммная</a:t>
            </a:r>
            <a:r>
              <a:rPr lang="ru-RU" sz="3200" dirty="0"/>
              <a:t> </a:t>
            </a:r>
            <a:r>
              <a:rPr lang="ru-RU" sz="3200" b="1" dirty="0"/>
              <a:t>организация памяти с выделением непрерывной области одному процессу</a:t>
            </a:r>
            <a:endParaRPr lang="ru-RU" sz="3200" dirty="0"/>
          </a:p>
        </p:txBody>
      </p:sp>
      <p:pic>
        <p:nvPicPr>
          <p:cNvPr id="8194" name="Picture 2" descr="http://kurs.ido.tpu.ru/courses/oper_system/image/Image57.gif"/>
          <p:cNvPicPr>
            <a:picLocks noGrp="1" noChangeAspect="1" noChangeArrowheads="1"/>
          </p:cNvPicPr>
          <p:nvPr>
            <p:ph idx="1"/>
          </p:nvPr>
        </p:nvPicPr>
        <p:blipFill>
          <a:blip r:embed="rId3" r:link="rId4">
            <a:extLst>
              <a:ext uri="{28A0092B-C50C-407E-A947-70E740481C1C}">
                <a14:useLocalDpi xmlns:a14="http://schemas.microsoft.com/office/drawing/2010/main" val="0"/>
              </a:ext>
            </a:extLst>
          </a:blip>
          <a:stretch>
            <a:fillRect/>
          </a:stretch>
        </p:blipFill>
        <p:spPr bwMode="auto">
          <a:xfrm>
            <a:off x="5478810" y="1941982"/>
            <a:ext cx="6334982" cy="4223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767408" y="1941982"/>
            <a:ext cx="4896544" cy="4154984"/>
          </a:xfrm>
          <a:prstGeom prst="rect">
            <a:avLst/>
          </a:prstGeom>
        </p:spPr>
        <p:txBody>
          <a:bodyPr wrap="square">
            <a:spAutoFit/>
          </a:bodyPr>
          <a:lstStyle/>
          <a:p>
            <a:pPr algn="just"/>
            <a:r>
              <a:rPr lang="ru-RU" sz="2200" b="1" u="sng" dirty="0"/>
              <a:t>Достоинства</a:t>
            </a:r>
            <a:r>
              <a:rPr lang="ru-RU" sz="2200" dirty="0"/>
              <a:t>: простота защиты оперативной памяти. Для защиты требуется пара регистров, определяющих границы доступа ОП.</a:t>
            </a:r>
          </a:p>
          <a:p>
            <a:pPr algn="just"/>
            <a:endParaRPr lang="ru-RU" sz="2200" dirty="0"/>
          </a:p>
          <a:p>
            <a:pPr algn="just"/>
            <a:r>
              <a:rPr lang="ru-RU" sz="2200" b="1" u="sng" dirty="0"/>
              <a:t>Недостатки</a:t>
            </a:r>
            <a:r>
              <a:rPr lang="ru-RU" sz="2200" dirty="0"/>
              <a:t>: Простаивает ЦП, а, следовательно, и ОП, и устройства ввода/вывода. Неэффективное использование ЭВМ даже при наличии потока заданий, когда задания формируются в пакеты (режим PCP для ЕС ЭВМ).</a:t>
            </a:r>
          </a:p>
        </p:txBody>
      </p:sp>
    </p:spTree>
    <p:extLst>
      <p:ext uri="{BB962C8B-B14F-4D97-AF65-F5344CB8AC3E}">
        <p14:creationId xmlns:p14="http://schemas.microsoft.com/office/powerpoint/2010/main" val="31016815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5248" y="476672"/>
            <a:ext cx="11377264" cy="858872"/>
          </a:xfrm>
        </p:spPr>
        <p:txBody>
          <a:bodyPr>
            <a:noAutofit/>
          </a:bodyPr>
          <a:lstStyle/>
          <a:p>
            <a:pPr algn="ctr"/>
            <a:r>
              <a:rPr lang="ru-RU" sz="3200" b="1" dirty="0"/>
              <a:t>Мультипрограммная организация с фиксированными разделами</a:t>
            </a:r>
          </a:p>
        </p:txBody>
      </p:sp>
      <p:pic>
        <p:nvPicPr>
          <p:cNvPr id="9218" name="Picture 2" descr="http://kurs.ido.tpu.ru/courses/oper_system/image/Image58.gif"/>
          <p:cNvPicPr>
            <a:picLocks noGrp="1" noChangeAspect="1" noChangeArrowheads="1"/>
          </p:cNvPicPr>
          <p:nvPr>
            <p:ph idx="1"/>
          </p:nvPr>
        </p:nvPicPr>
        <p:blipFill>
          <a:blip r:embed="rId3" r:link="rId4">
            <a:extLst>
              <a:ext uri="{28A0092B-C50C-407E-A947-70E740481C1C}">
                <a14:useLocalDpi xmlns:a14="http://schemas.microsoft.com/office/drawing/2010/main" val="0"/>
              </a:ext>
            </a:extLst>
          </a:blip>
          <a:stretch>
            <a:fillRect/>
          </a:stretch>
        </p:blipFill>
        <p:spPr bwMode="auto">
          <a:xfrm>
            <a:off x="7608168" y="3934128"/>
            <a:ext cx="4583832" cy="294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119336" y="1684864"/>
            <a:ext cx="7272808" cy="4524315"/>
          </a:xfrm>
          <a:prstGeom prst="rect">
            <a:avLst/>
          </a:prstGeom>
        </p:spPr>
        <p:txBody>
          <a:bodyPr wrap="square">
            <a:spAutoFit/>
          </a:bodyPr>
          <a:lstStyle/>
          <a:p>
            <a:pPr algn="just"/>
            <a:r>
              <a:rPr lang="ru-RU" sz="2400" b="1" u="sng" dirty="0"/>
              <a:t>Достоинства</a:t>
            </a:r>
            <a:r>
              <a:rPr lang="ru-RU" sz="2400" dirty="0"/>
              <a:t>: большая загрузка ЦП и повышение пропускной способности.</a:t>
            </a:r>
          </a:p>
          <a:p>
            <a:pPr algn="just"/>
            <a:r>
              <a:rPr lang="ru-RU" sz="2400" b="1" u="sng" dirty="0"/>
              <a:t>Недостатки</a:t>
            </a:r>
            <a:r>
              <a:rPr lang="ru-RU" sz="2400" dirty="0"/>
              <a:t>: </a:t>
            </a:r>
          </a:p>
          <a:p>
            <a:pPr algn="just"/>
            <a:r>
              <a:rPr lang="ru-RU" sz="2400" dirty="0"/>
              <a:t>1) Внешняя фрагментация, которая выражается в недостаточности разделов для больших программ, что требует перезагрузки ОС для назначения больших разделов.</a:t>
            </a:r>
          </a:p>
          <a:p>
            <a:pPr algn="just"/>
            <a:r>
              <a:rPr lang="ru-RU" sz="2400" dirty="0"/>
              <a:t>2) Внутренняя фрагментация, при которой совокупная неиспользованная память может быть достаточной для выполнения программы, но разделена на несвязные участки и не может быть задействована для размещения процессов и данных.</a:t>
            </a:r>
          </a:p>
        </p:txBody>
      </p:sp>
      <p:sp>
        <p:nvSpPr>
          <p:cNvPr id="3" name="Rectangle 1"/>
          <p:cNvSpPr>
            <a:spLocks noChangeArrowheads="1"/>
          </p:cNvSpPr>
          <p:nvPr/>
        </p:nvSpPr>
        <p:spPr bwMode="auto">
          <a:xfrm>
            <a:off x="7860952" y="1625804"/>
            <a:ext cx="4176464"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ОП при загрузке ОС статически разбивается на ряд разделов фиксированного размера, в каждом из которых может выполняться одно задание.</a:t>
            </a:r>
            <a:endParaRPr kumimoji="0" lang="ru-RU" altLang="ru-RU"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79710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59895" y="177746"/>
            <a:ext cx="6847815" cy="1307038"/>
          </a:xfrm>
        </p:spPr>
        <p:txBody>
          <a:bodyPr>
            <a:noAutofit/>
          </a:bodyPr>
          <a:lstStyle/>
          <a:p>
            <a:pPr algn="r"/>
            <a:r>
              <a:rPr lang="ru-RU" sz="3200" b="1" dirty="0" err="1"/>
              <a:t>Мультипрограммированная</a:t>
            </a:r>
            <a:r>
              <a:rPr lang="ru-RU" sz="3200" b="1" dirty="0"/>
              <a:t> организация </a:t>
            </a:r>
            <a:br>
              <a:rPr lang="ru-RU" sz="3200" b="1" dirty="0"/>
            </a:br>
            <a:r>
              <a:rPr lang="ru-RU" sz="3200" b="1" dirty="0"/>
              <a:t>с переменными разделами</a:t>
            </a:r>
            <a:endParaRPr lang="ru-RU" sz="3200" dirty="0"/>
          </a:p>
        </p:txBody>
      </p:sp>
      <p:sp>
        <p:nvSpPr>
          <p:cNvPr id="3" name="Объект 2"/>
          <p:cNvSpPr>
            <a:spLocks noGrp="1"/>
          </p:cNvSpPr>
          <p:nvPr>
            <p:ph idx="1"/>
          </p:nvPr>
        </p:nvSpPr>
        <p:spPr>
          <a:xfrm>
            <a:off x="6960096" y="1700808"/>
            <a:ext cx="5047615" cy="4536504"/>
          </a:xfrm>
        </p:spPr>
        <p:txBody>
          <a:bodyPr>
            <a:normAutofit/>
          </a:bodyPr>
          <a:lstStyle/>
          <a:p>
            <a:r>
              <a:rPr lang="ru-RU" sz="2400" dirty="0"/>
              <a:t>Достоинства: </a:t>
            </a:r>
          </a:p>
          <a:p>
            <a:pPr lvl="1" algn="just"/>
            <a:r>
              <a:rPr lang="ru-RU" sz="2400" dirty="0"/>
              <a:t>повышается уровень мультипрограммирования, исчезает внешняя фрагментация (выделяется памяти столько, сколько требуется).</a:t>
            </a:r>
          </a:p>
          <a:p>
            <a:pPr algn="just"/>
            <a:r>
              <a:rPr lang="ru-RU" sz="2400" dirty="0"/>
              <a:t>Недостатки: </a:t>
            </a:r>
          </a:p>
          <a:p>
            <a:pPr lvl="1" algn="just"/>
            <a:r>
              <a:rPr lang="ru-RU" sz="2400" dirty="0"/>
              <a:t>внутренняя фрагментация памяти - образование неиспользованных участков в целом может давать большие потери объема и мультипрограммирования.</a:t>
            </a:r>
          </a:p>
          <a:p>
            <a:endParaRPr lang="ru-RU" dirty="0"/>
          </a:p>
        </p:txBody>
      </p:sp>
      <p:pic>
        <p:nvPicPr>
          <p:cNvPr id="10242" name="Picture 2" descr="http://kurs.ido.tpu.ru/courses/oper_system/image/Image59.gif"/>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4669649" y="332656"/>
            <a:ext cx="2290447"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434715" y="238391"/>
            <a:ext cx="4223792" cy="6001643"/>
          </a:xfrm>
          <a:prstGeom prst="rect">
            <a:avLst/>
          </a:prstGeom>
          <a:solidFill>
            <a:schemeClr val="bg1"/>
          </a:solidFill>
        </p:spPr>
        <p:txBody>
          <a:bodyPr wrap="square">
            <a:spAutoFit/>
          </a:bodyPr>
          <a:lstStyle/>
          <a:p>
            <a:pPr marL="342900" indent="-342900">
              <a:buFont typeface="Wingdings" panose="05000000000000000000" pitchFamily="2" charset="2"/>
              <a:buChar char="Ø"/>
            </a:pPr>
            <a:r>
              <a:rPr lang="ru-RU" sz="2400" dirty="0"/>
              <a:t>Память машины не делится заранее на разделы. </a:t>
            </a:r>
          </a:p>
          <a:p>
            <a:pPr marL="342900" indent="-342900">
              <a:buFont typeface="Wingdings" panose="05000000000000000000" pitchFamily="2" charset="2"/>
              <a:buChar char="Ø"/>
            </a:pPr>
            <a:r>
              <a:rPr lang="ru-RU" sz="2400" dirty="0"/>
              <a:t>Сначала вся память свободна. Каждой вновь поступающей задаче выделяется необходимая ей память. </a:t>
            </a:r>
          </a:p>
          <a:p>
            <a:pPr marL="342900" indent="-342900">
              <a:buFont typeface="Wingdings" panose="05000000000000000000" pitchFamily="2" charset="2"/>
              <a:buChar char="Ø"/>
            </a:pPr>
            <a:r>
              <a:rPr lang="ru-RU" sz="2400" dirty="0"/>
              <a:t>Если достаточный объем памяти отсутствует, то задача не принимается на выполнение и стоит в очереди. </a:t>
            </a:r>
          </a:p>
          <a:p>
            <a:pPr marL="342900" indent="-342900">
              <a:buFont typeface="Wingdings" panose="05000000000000000000" pitchFamily="2" charset="2"/>
              <a:buChar char="Ø"/>
            </a:pPr>
            <a:r>
              <a:rPr lang="ru-RU" sz="2400" dirty="0"/>
              <a:t>После завершения задачи память освобождается, и на это место может быть загружена другая задача. </a:t>
            </a:r>
          </a:p>
        </p:txBody>
      </p:sp>
    </p:spTree>
    <p:extLst>
      <p:ext uri="{BB962C8B-B14F-4D97-AF65-F5344CB8AC3E}">
        <p14:creationId xmlns:p14="http://schemas.microsoft.com/office/powerpoint/2010/main" val="42719983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7489" y="188641"/>
            <a:ext cx="8970288" cy="1412328"/>
          </a:xfrm>
        </p:spPr>
        <p:txBody>
          <a:bodyPr>
            <a:noAutofit/>
          </a:bodyPr>
          <a:lstStyle/>
          <a:p>
            <a:pPr algn="r"/>
            <a:r>
              <a:rPr lang="ru-RU" sz="3600" b="1" dirty="0" err="1"/>
              <a:t>Мультипрограммированная</a:t>
            </a:r>
            <a:r>
              <a:rPr lang="ru-RU" sz="3600" b="1" dirty="0"/>
              <a:t> организация </a:t>
            </a:r>
            <a:br>
              <a:rPr lang="ru-RU" sz="3600" b="1" dirty="0"/>
            </a:br>
            <a:r>
              <a:rPr lang="ru-RU" sz="3600" b="1" dirty="0"/>
              <a:t>с перемещаемыми разделами</a:t>
            </a:r>
            <a:endParaRPr lang="ru-RU" sz="3600" dirty="0"/>
          </a:p>
        </p:txBody>
      </p:sp>
      <p:sp>
        <p:nvSpPr>
          <p:cNvPr id="3" name="Объект 2"/>
          <p:cNvSpPr>
            <a:spLocks noGrp="1"/>
          </p:cNvSpPr>
          <p:nvPr>
            <p:ph idx="1"/>
          </p:nvPr>
        </p:nvSpPr>
        <p:spPr>
          <a:xfrm>
            <a:off x="4943872" y="2102803"/>
            <a:ext cx="7010470" cy="4104456"/>
          </a:xfrm>
        </p:spPr>
        <p:txBody>
          <a:bodyPr>
            <a:normAutofit/>
          </a:bodyPr>
          <a:lstStyle/>
          <a:p>
            <a:pPr marL="0" indent="0" algn="just">
              <a:buNone/>
            </a:pPr>
            <a:r>
              <a:rPr lang="ru-RU" sz="2100" dirty="0"/>
              <a:t>Одним из способов борьбы с фрагментацией является </a:t>
            </a:r>
            <a:r>
              <a:rPr lang="ru-RU" sz="2100" b="1" dirty="0"/>
              <a:t>перемещение всех занятых участков </a:t>
            </a:r>
            <a:r>
              <a:rPr lang="ru-RU" sz="2100" dirty="0"/>
              <a:t>в сторону младших или старших адресов.</a:t>
            </a:r>
          </a:p>
          <a:p>
            <a:pPr marL="257175" indent="-257175" algn="just">
              <a:buFont typeface="Wingdings" panose="05000000000000000000" pitchFamily="2" charset="2"/>
              <a:buChar char="Ø"/>
            </a:pPr>
            <a:r>
              <a:rPr lang="ru-RU" sz="2100" dirty="0"/>
              <a:t>ОП разделяется динамически между процессами по запросам заданий (программ) пользователей.</a:t>
            </a:r>
          </a:p>
          <a:p>
            <a:pPr marL="257175" indent="-257175" algn="just">
              <a:buFont typeface="Wingdings" panose="05000000000000000000" pitchFamily="2" charset="2"/>
              <a:buChar char="Ø"/>
            </a:pPr>
            <a:r>
              <a:rPr lang="ru-RU" sz="2100" dirty="0"/>
              <a:t>Области памяти выделяются непрерывные из участков свободной памяти в соответствии с реализованными стратегиями размещения. </a:t>
            </a:r>
            <a:endParaRPr lang="en-US" sz="2100" dirty="0"/>
          </a:p>
          <a:p>
            <a:pPr marL="257175" indent="-257175" algn="just">
              <a:buFont typeface="Wingdings" panose="05000000000000000000" pitchFamily="2" charset="2"/>
              <a:buChar char="Ø"/>
            </a:pPr>
            <a:r>
              <a:rPr lang="ru-RU" sz="2100" b="1" dirty="0">
                <a:highlight>
                  <a:srgbClr val="FFFF00"/>
                </a:highlight>
              </a:rPr>
              <a:t>При окончании заданий соседние свободные участки ОП объединяются</a:t>
            </a:r>
            <a:r>
              <a:rPr lang="en-US" sz="2100" dirty="0"/>
              <a:t>.</a:t>
            </a:r>
            <a:endParaRPr lang="ru-RU" sz="2100" dirty="0"/>
          </a:p>
          <a:p>
            <a:pPr algn="just"/>
            <a:endParaRPr lang="ru-RU" sz="2100" dirty="0"/>
          </a:p>
        </p:txBody>
      </p:sp>
      <p:pic>
        <p:nvPicPr>
          <p:cNvPr id="5" name="Picture 2" descr="img00016">
            <a:extLst>
              <a:ext uri="{FF2B5EF4-FFF2-40B4-BE49-F238E27FC236}">
                <a16:creationId xmlns:a16="http://schemas.microsoft.com/office/drawing/2014/main" id="{A496998A-6EFA-49DF-9F43-193AF737E8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84" y="2348880"/>
            <a:ext cx="4294786" cy="337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4379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Функции операционной системы</a:t>
            </a:r>
          </a:p>
        </p:txBody>
      </p:sp>
      <p:sp>
        <p:nvSpPr>
          <p:cNvPr id="3" name="Объект 2"/>
          <p:cNvSpPr>
            <a:spLocks noGrp="1"/>
          </p:cNvSpPr>
          <p:nvPr>
            <p:ph idx="1"/>
          </p:nvPr>
        </p:nvSpPr>
        <p:spPr/>
        <p:txBody>
          <a:bodyPr>
            <a:normAutofit/>
          </a:bodyPr>
          <a:lstStyle/>
          <a:p>
            <a:pPr algn="just">
              <a:buFont typeface="Wingdings" panose="05000000000000000000" pitchFamily="2" charset="2"/>
              <a:buChar char="Ø"/>
            </a:pPr>
            <a:r>
              <a:rPr lang="ru-RU" sz="2100" dirty="0"/>
              <a:t>+ Функции ОС при распределении памяти с перемещаемыми разделами</a:t>
            </a:r>
          </a:p>
          <a:p>
            <a:pPr algn="just">
              <a:buFont typeface="Wingdings" panose="05000000000000000000" pitchFamily="2" charset="2"/>
              <a:buChar char="Ø"/>
            </a:pPr>
            <a:r>
              <a:rPr lang="ru-RU" sz="2100" b="1" dirty="0"/>
              <a:t>Сжатие</a:t>
            </a:r>
            <a:r>
              <a:rPr lang="ru-RU" sz="2100" dirty="0"/>
              <a:t> – копирование содержимого разделов из одного места памяти в другое, корректируя таблицы свободных и занятых областей.</a:t>
            </a:r>
          </a:p>
          <a:p>
            <a:pPr marL="0" indent="0" algn="just">
              <a:buNone/>
            </a:pPr>
            <a:r>
              <a:rPr lang="ru-RU" sz="2100" dirty="0"/>
              <a:t>Сжатие может выполняться либо при каждом завершении задачи, либо только тогда, когда для вновь поступившей задачи нет свободного раздела достаточного размера. </a:t>
            </a:r>
          </a:p>
        </p:txBody>
      </p:sp>
    </p:spTree>
    <p:extLst>
      <p:ext uri="{BB962C8B-B14F-4D97-AF65-F5344CB8AC3E}">
        <p14:creationId xmlns:p14="http://schemas.microsoft.com/office/powerpoint/2010/main" val="39538300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346960" y="1426464"/>
            <a:ext cx="7543800" cy="2272566"/>
          </a:xfrm>
        </p:spPr>
        <p:txBody>
          <a:bodyPr>
            <a:noAutofit/>
          </a:bodyPr>
          <a:lstStyle/>
          <a:p>
            <a:pPr algn="ctr"/>
            <a:r>
              <a:rPr lang="ru-RU" sz="5400" dirty="0">
                <a:latin typeface="Times New Roman" panose="02020603050405020304" pitchFamily="18" charset="0"/>
                <a:ea typeface="Times New Roman" panose="02020603050405020304" pitchFamily="18" charset="0"/>
              </a:rPr>
              <a:t>Методы распределения памяти с использованием дискового пространства</a:t>
            </a:r>
            <a:endParaRPr lang="ru-RU" sz="5400" dirty="0"/>
          </a:p>
        </p:txBody>
      </p:sp>
      <p:sp>
        <p:nvSpPr>
          <p:cNvPr id="3" name="Объект 2"/>
          <p:cNvSpPr>
            <a:spLocks noGrp="1"/>
          </p:cNvSpPr>
          <p:nvPr>
            <p:ph type="subTitle" idx="1"/>
          </p:nvPr>
        </p:nvSpPr>
        <p:spPr/>
        <p:txBody>
          <a:bodyPr>
            <a:normAutofit lnSpcReduction="10000"/>
          </a:bodyPr>
          <a:lstStyle/>
          <a:p>
            <a:pPr algn="just"/>
            <a:r>
              <a:rPr lang="ru-RU" sz="2100" dirty="0"/>
              <a:t>Необходимым условием, для того, чтобы программа выполнялась является ее нахождение в оперативной памяти. В этом случае процессор может извлекать команды из памяти, интерпретировать их и выполнять.</a:t>
            </a:r>
          </a:p>
        </p:txBody>
      </p:sp>
    </p:spTree>
    <p:extLst>
      <p:ext uri="{BB962C8B-B14F-4D97-AF65-F5344CB8AC3E}">
        <p14:creationId xmlns:p14="http://schemas.microsoft.com/office/powerpoint/2010/main" val="11287241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800" dirty="0"/>
              <a:t>Приостановленные процессы</a:t>
            </a:r>
            <a:endParaRPr lang="ru-RU" dirty="0"/>
          </a:p>
        </p:txBody>
      </p:sp>
      <p:sp>
        <p:nvSpPr>
          <p:cNvPr id="3" name="Объект 2"/>
          <p:cNvSpPr>
            <a:spLocks noGrp="1"/>
          </p:cNvSpPr>
          <p:nvPr>
            <p:ph idx="1"/>
          </p:nvPr>
        </p:nvSpPr>
        <p:spPr/>
        <p:txBody>
          <a:bodyPr>
            <a:normAutofit/>
          </a:bodyPr>
          <a:lstStyle/>
          <a:p>
            <a:pPr algn="just"/>
            <a:r>
              <a:rPr lang="ru-RU" sz="2400" dirty="0"/>
              <a:t>В мультипрограммных ОС помимо активного процесса, коды которого в текущий момент времени интерпретируются процессором, имеются приостановленные процессы, находящиеся в ожидании ввода-вывода или освобождения ресурса</a:t>
            </a:r>
          </a:p>
          <a:p>
            <a:pPr algn="just"/>
            <a:r>
              <a:rPr lang="ru-RU" sz="2400" dirty="0"/>
              <a:t>Образы неактивных процессов могут быть временно выгружены на диск (до следующего цикла активности)</a:t>
            </a:r>
          </a:p>
          <a:p>
            <a:pPr algn="just"/>
            <a:r>
              <a:rPr lang="ru-RU" sz="2400" i="1" dirty="0"/>
              <a:t>ОС «знает» о его существовании </a:t>
            </a:r>
            <a:r>
              <a:rPr lang="ru-RU" sz="2400" dirty="0"/>
              <a:t>и учитывает это при распределении процессорного времени и др. ресурсов</a:t>
            </a:r>
          </a:p>
        </p:txBody>
      </p:sp>
    </p:spTree>
    <p:extLst>
      <p:ext uri="{BB962C8B-B14F-4D97-AF65-F5344CB8AC3E}">
        <p14:creationId xmlns:p14="http://schemas.microsoft.com/office/powerpoint/2010/main" val="35334953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188640"/>
            <a:ext cx="8363272" cy="864096"/>
          </a:xfrm>
        </p:spPr>
        <p:txBody>
          <a:bodyPr/>
          <a:lstStyle/>
          <a:p>
            <a:r>
              <a:rPr lang="ru-RU" b="1" dirty="0"/>
              <a:t>Понятие виртуальной памяти</a:t>
            </a:r>
            <a:endParaRPr lang="ru-RU" dirty="0"/>
          </a:p>
        </p:txBody>
      </p:sp>
      <p:sp>
        <p:nvSpPr>
          <p:cNvPr id="3" name="Объект 2"/>
          <p:cNvSpPr>
            <a:spLocks noGrp="1"/>
          </p:cNvSpPr>
          <p:nvPr>
            <p:ph idx="1"/>
          </p:nvPr>
        </p:nvSpPr>
        <p:spPr>
          <a:xfrm>
            <a:off x="983432" y="1916833"/>
            <a:ext cx="10225136" cy="3888432"/>
          </a:xfrm>
        </p:spPr>
        <p:txBody>
          <a:bodyPr>
            <a:normAutofit/>
          </a:bodyPr>
          <a:lstStyle/>
          <a:p>
            <a:pPr algn="just"/>
            <a:r>
              <a:rPr lang="ru-RU" sz="2400" dirty="0"/>
              <a:t>В основе этой идеи лежит необходимость обеспечения (при поддержке операционной системы) </a:t>
            </a:r>
            <a:r>
              <a:rPr lang="ru-RU" sz="2400" b="1" i="1" dirty="0"/>
              <a:t>видимости практически неограниченной адресуемой пользовательской памяти </a:t>
            </a:r>
            <a:r>
              <a:rPr lang="ru-RU" sz="2400" dirty="0"/>
              <a:t>при наличии основной памяти существенно меньших размеров</a:t>
            </a:r>
          </a:p>
          <a:p>
            <a:pPr algn="just"/>
            <a:r>
              <a:rPr lang="ru-RU" sz="2400" dirty="0"/>
              <a:t>Идея аппаратной части механизма виртуальной памяти состоит в том, что </a:t>
            </a:r>
            <a:r>
              <a:rPr lang="ru-RU" sz="2400" b="1" dirty="0"/>
              <a:t>адрес памяти, вырабатываемый командой, интерпретируется аппаратурой не как реальный адрес некоторого элемента основной памяти, а как некоторая структура, разные поля которой обрабатываются разным образом</a:t>
            </a:r>
            <a:endParaRPr lang="ru-RU" sz="2400" dirty="0"/>
          </a:p>
        </p:txBody>
      </p:sp>
    </p:spTree>
    <p:extLst>
      <p:ext uri="{BB962C8B-B14F-4D97-AF65-F5344CB8AC3E}">
        <p14:creationId xmlns:p14="http://schemas.microsoft.com/office/powerpoint/2010/main" val="26721618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Из истории</a:t>
            </a:r>
          </a:p>
        </p:txBody>
      </p:sp>
      <p:sp>
        <p:nvSpPr>
          <p:cNvPr id="3" name="Объект 2"/>
          <p:cNvSpPr>
            <a:spLocks noGrp="1"/>
          </p:cNvSpPr>
          <p:nvPr>
            <p:ph idx="1"/>
          </p:nvPr>
        </p:nvSpPr>
        <p:spPr>
          <a:xfrm>
            <a:off x="1097280" y="2060848"/>
            <a:ext cx="10058400" cy="3024336"/>
          </a:xfrm>
        </p:spPr>
        <p:txBody>
          <a:bodyPr>
            <a:normAutofit/>
          </a:bodyPr>
          <a:lstStyle/>
          <a:p>
            <a:pPr algn="just"/>
            <a:r>
              <a:rPr lang="ru-RU" sz="2800" dirty="0"/>
              <a:t>Уже достаточно давно пользователи столкнулись с проблемой размещения в памяти программ, размер которых превышал имеющуюся в наличии свободную память. </a:t>
            </a:r>
          </a:p>
          <a:p>
            <a:pPr algn="just"/>
            <a:r>
              <a:rPr lang="ru-RU" sz="2800" dirty="0"/>
              <a:t>Решением было разбиение программы на части, называемые </a:t>
            </a:r>
            <a:r>
              <a:rPr lang="ru-RU" sz="2800" b="1" dirty="0">
                <a:highlight>
                  <a:srgbClr val="FFFF00"/>
                </a:highlight>
              </a:rPr>
              <a:t>оверлеями</a:t>
            </a:r>
            <a:endParaRPr lang="ru-RU" sz="2800" dirty="0"/>
          </a:p>
        </p:txBody>
      </p:sp>
    </p:spTree>
    <p:extLst>
      <p:ext uri="{BB962C8B-B14F-4D97-AF65-F5344CB8AC3E}">
        <p14:creationId xmlns:p14="http://schemas.microsoft.com/office/powerpoint/2010/main" val="32669334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Из истории: </a:t>
            </a:r>
            <a:br>
              <a:rPr lang="ru-RU" dirty="0"/>
            </a:br>
            <a:r>
              <a:rPr lang="ru-RU" dirty="0"/>
              <a:t>1. </a:t>
            </a:r>
            <a:r>
              <a:rPr lang="ru-RU" b="1" dirty="0"/>
              <a:t>Оверлейная структура</a:t>
            </a:r>
            <a:endParaRPr lang="ru-RU" dirty="0"/>
          </a:p>
        </p:txBody>
      </p:sp>
      <p:sp>
        <p:nvSpPr>
          <p:cNvPr id="3" name="Объект 2"/>
          <p:cNvSpPr>
            <a:spLocks noGrp="1"/>
          </p:cNvSpPr>
          <p:nvPr>
            <p:ph idx="1"/>
          </p:nvPr>
        </p:nvSpPr>
        <p:spPr>
          <a:xfrm>
            <a:off x="1271464" y="1988840"/>
            <a:ext cx="10058400" cy="3384376"/>
          </a:xfrm>
        </p:spPr>
        <p:txBody>
          <a:bodyPr>
            <a:normAutofit/>
          </a:bodyPr>
          <a:lstStyle/>
          <a:p>
            <a:pPr algn="just"/>
            <a:r>
              <a:rPr lang="ru-RU" sz="2400" dirty="0"/>
              <a:t>Уже достаточно давно пользователи столкнулись с проблемой размещения в памяти программ, размер которых превышал имеющуюся в наличии свободную память</a:t>
            </a:r>
          </a:p>
          <a:p>
            <a:pPr algn="just"/>
            <a:r>
              <a:rPr lang="ru-RU" sz="2400" dirty="0"/>
              <a:t>Решением было разбиение программы на части, называемые </a:t>
            </a:r>
            <a:r>
              <a:rPr lang="ru-RU" sz="2400" b="1" dirty="0"/>
              <a:t>оверлеями</a:t>
            </a:r>
            <a:endParaRPr lang="ru-RU" sz="2400" dirty="0"/>
          </a:p>
          <a:p>
            <a:pPr algn="just"/>
            <a:r>
              <a:rPr lang="ru-RU" sz="2400" b="1" dirty="0"/>
              <a:t>Оверлеи</a:t>
            </a:r>
            <a:r>
              <a:rPr lang="ru-RU" sz="2400" dirty="0"/>
              <a:t> представляют собой части программы, которые совместно используют общую область памяти</a:t>
            </a:r>
          </a:p>
        </p:txBody>
      </p:sp>
    </p:spTree>
    <p:extLst>
      <p:ext uri="{BB962C8B-B14F-4D97-AF65-F5344CB8AC3E}">
        <p14:creationId xmlns:p14="http://schemas.microsoft.com/office/powerpoint/2010/main" val="27636562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325570"/>
            <a:ext cx="3675195" cy="1219604"/>
          </a:xfrm>
        </p:spPr>
        <p:txBody>
          <a:bodyPr>
            <a:normAutofit fontScale="90000"/>
          </a:bodyPr>
          <a:lstStyle/>
          <a:p>
            <a:r>
              <a:rPr lang="ru-RU" b="1" dirty="0"/>
              <a:t>Оверлейная структура</a:t>
            </a:r>
            <a:endParaRPr lang="ru-RU" dirty="0"/>
          </a:p>
        </p:txBody>
      </p:sp>
      <p:sp>
        <p:nvSpPr>
          <p:cNvPr id="3" name="Объект 2"/>
          <p:cNvSpPr>
            <a:spLocks noGrp="1"/>
          </p:cNvSpPr>
          <p:nvPr>
            <p:ph idx="1"/>
          </p:nvPr>
        </p:nvSpPr>
        <p:spPr>
          <a:xfrm>
            <a:off x="1199456" y="2132856"/>
            <a:ext cx="10297144" cy="3960440"/>
          </a:xfrm>
        </p:spPr>
        <p:txBody>
          <a:bodyPr>
            <a:normAutofit/>
          </a:bodyPr>
          <a:lstStyle/>
          <a:p>
            <a:pPr algn="just"/>
            <a:r>
              <a:rPr lang="ru-RU" sz="3200" b="1" dirty="0"/>
              <a:t>Оверлей</a:t>
            </a:r>
            <a:r>
              <a:rPr lang="ru-RU" sz="3200" dirty="0"/>
              <a:t> (</a:t>
            </a:r>
            <a:r>
              <a:rPr lang="ru-RU" sz="3200" dirty="0" err="1"/>
              <a:t>overlay</a:t>
            </a:r>
            <a:r>
              <a:rPr lang="ru-RU" sz="3200" dirty="0"/>
              <a:t>) или организация структуры с перекрытием. </a:t>
            </a:r>
          </a:p>
          <a:p>
            <a:pPr algn="just"/>
            <a:r>
              <a:rPr lang="ru-RU" sz="3200" dirty="0"/>
              <a:t>Основная идея – держать в памяти только те инструкции программы, которые нужны в данный момент.</a:t>
            </a:r>
          </a:p>
          <a:p>
            <a:pPr algn="just"/>
            <a:r>
              <a:rPr lang="ru-RU" sz="3200" dirty="0"/>
              <a:t>Оверлеи использовались в программах ОС </a:t>
            </a:r>
            <a:r>
              <a:rPr lang="en-US" sz="3200" dirty="0"/>
              <a:t>MS</a:t>
            </a:r>
            <a:r>
              <a:rPr lang="ru-RU" sz="3200" dirty="0"/>
              <a:t> DOS.</a:t>
            </a:r>
          </a:p>
        </p:txBody>
      </p:sp>
      <p:pic>
        <p:nvPicPr>
          <p:cNvPr id="5122" name="Picture 2" descr="Организация структуры с перекрытием.  Можно поочередно загружать в память ветви A-B, A-C-D и A-C-E программ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1129" y="0"/>
            <a:ext cx="5415308" cy="1870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3982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buFont typeface="Wingdings" panose="05000000000000000000" pitchFamily="2" charset="2"/>
              <a:buChar char="Ø"/>
            </a:pPr>
            <a:r>
              <a:rPr lang="ru-RU" sz="2800" dirty="0"/>
              <a:t>0-ой оверлей начинал выполняться первым. </a:t>
            </a:r>
          </a:p>
          <a:p>
            <a:pPr algn="just">
              <a:buFont typeface="Wingdings" panose="05000000000000000000" pitchFamily="2" charset="2"/>
              <a:buChar char="Ø"/>
            </a:pPr>
            <a:r>
              <a:rPr lang="ru-RU" sz="2800" dirty="0"/>
              <a:t>Когда он заканчивал свое выполнение, он вызывал другой оверлей. </a:t>
            </a:r>
          </a:p>
          <a:p>
            <a:pPr algn="just">
              <a:buFont typeface="Wingdings" panose="05000000000000000000" pitchFamily="2" charset="2"/>
              <a:buChar char="Ø"/>
            </a:pPr>
            <a:r>
              <a:rPr lang="ru-RU" sz="2800" dirty="0"/>
              <a:t>Все оверлеи хранились на диске и перемещались между памятью и диском средствами операционной системы. </a:t>
            </a:r>
          </a:p>
          <a:p>
            <a:pPr algn="just">
              <a:buFont typeface="Wingdings" panose="05000000000000000000" pitchFamily="2" charset="2"/>
              <a:buChar char="Ø"/>
            </a:pPr>
            <a:r>
              <a:rPr lang="ru-RU" sz="2800" dirty="0"/>
              <a:t>Разбиение программы на части и планирование их загрузки в оперативную память осуществлял программист.</a:t>
            </a:r>
          </a:p>
        </p:txBody>
      </p:sp>
    </p:spTree>
    <p:extLst>
      <p:ext uri="{BB962C8B-B14F-4D97-AF65-F5344CB8AC3E}">
        <p14:creationId xmlns:p14="http://schemas.microsoft.com/office/powerpoint/2010/main" val="17129620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2. Свопинг</a:t>
            </a:r>
            <a:endParaRPr lang="ru-RU" dirty="0"/>
          </a:p>
        </p:txBody>
      </p:sp>
      <p:sp>
        <p:nvSpPr>
          <p:cNvPr id="3" name="Объект 2"/>
          <p:cNvSpPr>
            <a:spLocks noGrp="1"/>
          </p:cNvSpPr>
          <p:nvPr>
            <p:ph idx="1"/>
          </p:nvPr>
        </p:nvSpPr>
        <p:spPr>
          <a:xfrm>
            <a:off x="1097280" y="2204865"/>
            <a:ext cx="10255304" cy="3054208"/>
          </a:xfrm>
        </p:spPr>
        <p:txBody>
          <a:bodyPr>
            <a:normAutofit/>
          </a:bodyPr>
          <a:lstStyle/>
          <a:p>
            <a:pPr algn="just"/>
            <a:r>
              <a:rPr lang="ru-RU" sz="2800" b="1" dirty="0"/>
              <a:t>Свопинг (</a:t>
            </a:r>
            <a:r>
              <a:rPr lang="en-US" sz="2800" b="1" dirty="0"/>
              <a:t>swapping</a:t>
            </a:r>
            <a:r>
              <a:rPr lang="ru-RU" sz="2800" b="1" dirty="0"/>
              <a:t>) </a:t>
            </a:r>
            <a:r>
              <a:rPr lang="ru-RU" sz="2700" dirty="0"/>
              <a:t>— образы процессов выгружаются на диск и возвращаются в оперативную память целиком;</a:t>
            </a:r>
            <a:endParaRPr lang="en-US" sz="2700" dirty="0"/>
          </a:p>
          <a:p>
            <a:pPr algn="just"/>
            <a:r>
              <a:rPr lang="ru-RU" sz="2700" dirty="0"/>
              <a:t>Выгруженный процесс может быть возвращен  в то же самое адресное пространство или  в другое. </a:t>
            </a:r>
            <a:endParaRPr lang="en-US" sz="2700" dirty="0"/>
          </a:p>
          <a:p>
            <a:pPr algn="just"/>
            <a:r>
              <a:rPr lang="ru-RU" sz="2700" dirty="0"/>
              <a:t>Система свопинга может базироваться на фиксированных разделах.</a:t>
            </a:r>
          </a:p>
          <a:p>
            <a:pPr algn="just"/>
            <a:endParaRPr lang="ru-RU" sz="2700" dirty="0"/>
          </a:p>
          <a:p>
            <a:pPr algn="just"/>
            <a:endParaRPr lang="ru-RU" sz="2700" dirty="0"/>
          </a:p>
        </p:txBody>
      </p:sp>
    </p:spTree>
    <p:extLst>
      <p:ext uri="{BB962C8B-B14F-4D97-AF65-F5344CB8AC3E}">
        <p14:creationId xmlns:p14="http://schemas.microsoft.com/office/powerpoint/2010/main" val="8974283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400" dirty="0">
                <a:latin typeface="Times New Roman" panose="02020603050405020304" pitchFamily="18" charset="0"/>
                <a:ea typeface="Times New Roman" panose="02020603050405020304" pitchFamily="18" charset="0"/>
              </a:rPr>
              <a:t>При свопинге процесс перемещается между памятью и диском </a:t>
            </a:r>
            <a:r>
              <a:rPr lang="ru-RU" sz="2400" b="1" dirty="0">
                <a:latin typeface="Times New Roman" panose="02020603050405020304" pitchFamily="18" charset="0"/>
                <a:ea typeface="Times New Roman" panose="02020603050405020304" pitchFamily="18" charset="0"/>
              </a:rPr>
              <a:t>целиком</a:t>
            </a:r>
            <a:r>
              <a:rPr lang="ru-RU" sz="2400" dirty="0">
                <a:latin typeface="Times New Roman" panose="02020603050405020304" pitchFamily="18" charset="0"/>
                <a:ea typeface="Times New Roman" panose="02020603050405020304" pitchFamily="18" charset="0"/>
              </a:rPr>
              <a:t>, то есть в течение некоторого времени процесс может полностью отсутствовать в оперативной памяти. </a:t>
            </a:r>
          </a:p>
          <a:p>
            <a:pPr algn="just"/>
            <a:r>
              <a:rPr lang="ru-RU" sz="2400" dirty="0">
                <a:latin typeface="Times New Roman" panose="02020603050405020304" pitchFamily="18" charset="0"/>
                <a:ea typeface="Times New Roman" panose="02020603050405020304" pitchFamily="18" charset="0"/>
              </a:rPr>
              <a:t>Существуют различные </a:t>
            </a:r>
            <a:r>
              <a:rPr lang="ru-RU" sz="2400" b="1" i="1" dirty="0">
                <a:latin typeface="Times New Roman" panose="02020603050405020304" pitchFamily="18" charset="0"/>
                <a:ea typeface="Times New Roman" panose="02020603050405020304" pitchFamily="18" charset="0"/>
              </a:rPr>
              <a:t>алгоритмы выбора процессов на загрузку и выгрузку</a:t>
            </a:r>
            <a:r>
              <a:rPr lang="ru-RU" sz="2400" dirty="0">
                <a:latin typeface="Times New Roman" panose="02020603050405020304" pitchFamily="18" charset="0"/>
                <a:ea typeface="Times New Roman" panose="02020603050405020304" pitchFamily="18" charset="0"/>
              </a:rPr>
              <a:t>, а также различные способы выделения оперативной и дисковой памяти загружаемому процессу.</a:t>
            </a:r>
            <a:endParaRPr lang="ru-RU" sz="2400" dirty="0"/>
          </a:p>
        </p:txBody>
      </p:sp>
    </p:spTree>
    <p:extLst>
      <p:ext uri="{BB962C8B-B14F-4D97-AF65-F5344CB8AC3E}">
        <p14:creationId xmlns:p14="http://schemas.microsoft.com/office/powerpoint/2010/main" val="6671809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800" dirty="0"/>
              <a:t>В соответствии с этим методом некоторые процессы (обычно находящиеся в состоянии ожидания) временно выгружаются на диск. </a:t>
            </a:r>
          </a:p>
          <a:p>
            <a:pPr algn="just"/>
            <a:r>
              <a:rPr lang="ru-RU" sz="2800" dirty="0"/>
              <a:t>Планировщик операционной системы не исключает их из своего рассмотрения, и при наступлении условий активизации некоторого процесса, находящегося в области свопинга на диске, этот процесс перемещается в оперативную память. </a:t>
            </a:r>
          </a:p>
          <a:p>
            <a:pPr algn="just"/>
            <a:r>
              <a:rPr lang="ru-RU" sz="2800" dirty="0"/>
              <a:t>Если свободного места в оперативной памяти не хватает, то выгружается другой процесс. </a:t>
            </a:r>
          </a:p>
        </p:txBody>
      </p:sp>
    </p:spTree>
    <p:extLst>
      <p:ext uri="{BB962C8B-B14F-4D97-AF65-F5344CB8AC3E}">
        <p14:creationId xmlns:p14="http://schemas.microsoft.com/office/powerpoint/2010/main" val="1471224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3. Виртуальная память</a:t>
            </a:r>
            <a:endParaRPr lang="ru-RU" dirty="0"/>
          </a:p>
        </p:txBody>
      </p:sp>
      <p:sp>
        <p:nvSpPr>
          <p:cNvPr id="3" name="Объект 2"/>
          <p:cNvSpPr>
            <a:spLocks noGrp="1"/>
          </p:cNvSpPr>
          <p:nvPr>
            <p:ph idx="1"/>
          </p:nvPr>
        </p:nvSpPr>
        <p:spPr/>
        <p:txBody>
          <a:bodyPr>
            <a:normAutofit lnSpcReduction="10000"/>
          </a:bodyPr>
          <a:lstStyle/>
          <a:p>
            <a:pPr algn="just"/>
            <a:endParaRPr lang="ru-RU" sz="1800" dirty="0"/>
          </a:p>
          <a:p>
            <a:pPr algn="just"/>
            <a:r>
              <a:rPr lang="ru-RU" sz="2400" dirty="0"/>
              <a:t>Виртуальная память (</a:t>
            </a:r>
            <a:r>
              <a:rPr lang="en-US" sz="2400" b="1" dirty="0"/>
              <a:t>virtual memory</a:t>
            </a:r>
            <a:r>
              <a:rPr lang="ru-RU" sz="2400" dirty="0"/>
              <a:t>) — между оперативной памятью и диском перемещаются части (сегменты, страницы и т. п.) образов процессов.</a:t>
            </a:r>
            <a:endParaRPr lang="en-US" sz="2400" dirty="0"/>
          </a:p>
          <a:p>
            <a:pPr algn="just"/>
            <a:r>
              <a:rPr lang="ru-RU" sz="2400" dirty="0"/>
              <a:t>Виртуальным называется ресурс, который пользователю или пользовательской программе представляется обладающим свойствами, которыми он в действительности не обладает.</a:t>
            </a:r>
          </a:p>
          <a:p>
            <a:pPr algn="just"/>
            <a:r>
              <a:rPr lang="ru-RU" sz="2400" b="1" dirty="0"/>
              <a:t>Виртуальной памятью </a:t>
            </a:r>
            <a:r>
              <a:rPr lang="ru-RU" sz="2400" dirty="0"/>
              <a:t>называется основная память процесса, адресное пространство которого соответствует диапазону непосредственной адресации системы команд ЭВМ и которая обычно не совпадает с объемом реальной памяти ЭВМ.</a:t>
            </a:r>
          </a:p>
          <a:p>
            <a:pPr algn="just"/>
            <a:endParaRPr lang="ru-RU" sz="2100" dirty="0"/>
          </a:p>
        </p:txBody>
      </p:sp>
    </p:spTree>
    <p:extLst>
      <p:ext uri="{BB962C8B-B14F-4D97-AF65-F5344CB8AC3E}">
        <p14:creationId xmlns:p14="http://schemas.microsoft.com/office/powerpoint/2010/main" val="27549154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Управление виртуальной памятью имеет своей целью</a:t>
            </a:r>
          </a:p>
        </p:txBody>
      </p:sp>
      <p:sp>
        <p:nvSpPr>
          <p:cNvPr id="3" name="Объект 2"/>
          <p:cNvSpPr>
            <a:spLocks noGrp="1"/>
          </p:cNvSpPr>
          <p:nvPr>
            <p:ph idx="1"/>
          </p:nvPr>
        </p:nvSpPr>
        <p:spPr/>
        <p:txBody>
          <a:bodyPr>
            <a:normAutofit/>
          </a:bodyPr>
          <a:lstStyle/>
          <a:p>
            <a:pPr marL="0" indent="0" algn="just">
              <a:buNone/>
            </a:pPr>
            <a:r>
              <a:rPr lang="ru-RU" sz="2400" dirty="0"/>
              <a:t>1.Обеспечить возможность создания и выполнения на ЭВМ программ максимально допустимого размера.</a:t>
            </a:r>
          </a:p>
          <a:p>
            <a:pPr marL="0" indent="0" algn="just">
              <a:buNone/>
            </a:pPr>
            <a:r>
              <a:rPr lang="ru-RU" sz="2400" dirty="0"/>
              <a:t>2.Облегчить жизнь программиста, сняв с него проблемы, связанные с ограниченным объемом РОП.</a:t>
            </a:r>
          </a:p>
          <a:p>
            <a:pPr marL="0" indent="0" algn="just">
              <a:buNone/>
            </a:pPr>
            <a:r>
              <a:rPr lang="ru-RU" sz="2400" dirty="0"/>
              <a:t>3.Устранить временную фрагментацию, максимально эффективно используя ОП ЭВМ, которая образуется при отсутствии необходимого участка программы/данных в РОП и определяется временем, необходимым для размещения необходимых данных в РОП.</a:t>
            </a:r>
          </a:p>
          <a:p>
            <a:endParaRPr lang="ru-RU" dirty="0"/>
          </a:p>
        </p:txBody>
      </p:sp>
    </p:spTree>
    <p:extLst>
      <p:ext uri="{BB962C8B-B14F-4D97-AF65-F5344CB8AC3E}">
        <p14:creationId xmlns:p14="http://schemas.microsoft.com/office/powerpoint/2010/main" val="4375260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Суть концепции виртуальной памяти</a:t>
            </a:r>
          </a:p>
        </p:txBody>
      </p:sp>
      <p:sp>
        <p:nvSpPr>
          <p:cNvPr id="3" name="Объект 2"/>
          <p:cNvSpPr>
            <a:spLocks noGrp="1"/>
          </p:cNvSpPr>
          <p:nvPr>
            <p:ph idx="1"/>
          </p:nvPr>
        </p:nvSpPr>
        <p:spPr/>
        <p:txBody>
          <a:bodyPr>
            <a:normAutofit/>
          </a:bodyPr>
          <a:lstStyle/>
          <a:p>
            <a:pPr algn="just"/>
            <a:r>
              <a:rPr lang="ru-RU" sz="2800" dirty="0"/>
              <a:t>Адресное пространство (АП) процесса </a:t>
            </a:r>
            <a:r>
              <a:rPr lang="ru-RU" sz="2800" b="1" dirty="0">
                <a:highlight>
                  <a:srgbClr val="FFFF00"/>
                </a:highlight>
              </a:rPr>
              <a:t>отделяется</a:t>
            </a:r>
            <a:r>
              <a:rPr lang="ru-RU" sz="2800" dirty="0"/>
              <a:t> от адресов реальной оперативной памяти (РОП) и по необходимости динамически и по частям отображается в реальную память.</a:t>
            </a:r>
          </a:p>
          <a:p>
            <a:pPr algn="just"/>
            <a:r>
              <a:rPr lang="ru-RU" sz="2800" dirty="0"/>
              <a:t>В ОС с реальной ОП привязка адресного пространства к реальным адресам осуществляется </a:t>
            </a:r>
            <a:r>
              <a:rPr lang="ru-RU" sz="2800" b="1" dirty="0">
                <a:highlight>
                  <a:srgbClr val="FFFF00"/>
                </a:highlight>
              </a:rPr>
              <a:t>статически</a:t>
            </a:r>
            <a:r>
              <a:rPr lang="ru-RU" sz="2800" dirty="0"/>
              <a:t> до выполнения программы на все время выполнения</a:t>
            </a:r>
          </a:p>
        </p:txBody>
      </p:sp>
    </p:spTree>
    <p:extLst>
      <p:ext uri="{BB962C8B-B14F-4D97-AF65-F5344CB8AC3E}">
        <p14:creationId xmlns:p14="http://schemas.microsoft.com/office/powerpoint/2010/main" val="24542865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Концепция виртуальной памяти</a:t>
            </a:r>
            <a:endParaRPr lang="ru-RU" dirty="0"/>
          </a:p>
        </p:txBody>
      </p:sp>
      <p:sp>
        <p:nvSpPr>
          <p:cNvPr id="3" name="Объект 2"/>
          <p:cNvSpPr>
            <a:spLocks noGrp="1"/>
          </p:cNvSpPr>
          <p:nvPr>
            <p:ph idx="1"/>
          </p:nvPr>
        </p:nvSpPr>
        <p:spPr/>
        <p:txBody>
          <a:bodyPr>
            <a:normAutofit/>
          </a:bodyPr>
          <a:lstStyle/>
          <a:p>
            <a:pPr algn="just"/>
            <a:r>
              <a:rPr lang="ru-RU" sz="2400" dirty="0"/>
              <a:t>В ВС с виртуальной памятью адресное пространство (АП) процесса (образ процесса) во время выполнения хранится во внешней памяти ЭВМ и загружается в реальную память по частям динамически по необходимости в любое свободное место РОП.</a:t>
            </a:r>
          </a:p>
          <a:p>
            <a:pPr algn="just"/>
            <a:r>
              <a:rPr lang="ru-RU" sz="2400" i="1" dirty="0"/>
              <a:t>Программа ничего не знает об этом, написана и выполняется так, как будто полностью находится в РОП</a:t>
            </a:r>
            <a:r>
              <a:rPr lang="ru-RU" sz="2400" dirty="0"/>
              <a:t>.</a:t>
            </a:r>
          </a:p>
        </p:txBody>
      </p:sp>
    </p:spTree>
    <p:extLst>
      <p:ext uri="{BB962C8B-B14F-4D97-AF65-F5344CB8AC3E}">
        <p14:creationId xmlns:p14="http://schemas.microsoft.com/office/powerpoint/2010/main" val="33075021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Свопинг и виртуальная память</a:t>
            </a:r>
            <a:endParaRPr lang="ru-RU" dirty="0"/>
          </a:p>
        </p:txBody>
      </p:sp>
      <p:sp>
        <p:nvSpPr>
          <p:cNvPr id="3" name="Объект 2"/>
          <p:cNvSpPr>
            <a:spLocks noGrp="1"/>
          </p:cNvSpPr>
          <p:nvPr>
            <p:ph idx="1"/>
          </p:nvPr>
        </p:nvSpPr>
        <p:spPr/>
        <p:txBody>
          <a:bodyPr>
            <a:normAutofit/>
          </a:bodyPr>
          <a:lstStyle/>
          <a:p>
            <a:pPr algn="just"/>
            <a:r>
              <a:rPr lang="ru-RU" sz="2400" i="1" dirty="0"/>
              <a:t>Свопинг (</a:t>
            </a:r>
            <a:r>
              <a:rPr lang="en-US" sz="2400" i="1" dirty="0"/>
              <a:t>swapping</a:t>
            </a:r>
            <a:r>
              <a:rPr lang="ru-RU" sz="2400" i="1" dirty="0"/>
              <a:t>) — </a:t>
            </a:r>
            <a:r>
              <a:rPr lang="ru-RU" sz="2400" dirty="0"/>
              <a:t>образы процессов выгружаются на диск и возвращаются в оперативную память </a:t>
            </a:r>
            <a:r>
              <a:rPr lang="ru-RU" sz="2400" i="1" dirty="0"/>
              <a:t>целиком;</a:t>
            </a:r>
            <a:endParaRPr lang="ru-RU" sz="2400" dirty="0"/>
          </a:p>
          <a:p>
            <a:pPr algn="just"/>
            <a:r>
              <a:rPr lang="ru-RU" sz="2400" i="1" dirty="0"/>
              <a:t>Виртуальная память (</a:t>
            </a:r>
            <a:r>
              <a:rPr lang="en-US" sz="2400" i="1" dirty="0"/>
              <a:t>virtual memory</a:t>
            </a:r>
            <a:r>
              <a:rPr lang="ru-RU" sz="2400" i="1" dirty="0"/>
              <a:t>) — </a:t>
            </a:r>
            <a:r>
              <a:rPr lang="ru-RU" sz="2400" dirty="0"/>
              <a:t>между оперативной памятью и диском перемещаются </a:t>
            </a:r>
            <a:r>
              <a:rPr lang="ru-RU" sz="2400" i="1" dirty="0"/>
              <a:t>части </a:t>
            </a:r>
            <a:r>
              <a:rPr lang="ru-RU" sz="2400" dirty="0"/>
              <a:t>(сегменты, страницы и т. п.) образов процессов.</a:t>
            </a:r>
          </a:p>
        </p:txBody>
      </p:sp>
    </p:spTree>
    <p:extLst>
      <p:ext uri="{BB962C8B-B14F-4D97-AF65-F5344CB8AC3E}">
        <p14:creationId xmlns:p14="http://schemas.microsoft.com/office/powerpoint/2010/main" val="3429132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129A02-72E5-47FD-926F-A716C7081F1C}"/>
              </a:ext>
            </a:extLst>
          </p:cNvPr>
          <p:cNvSpPr>
            <a:spLocks noGrp="1"/>
          </p:cNvSpPr>
          <p:nvPr>
            <p:ph type="title"/>
          </p:nvPr>
        </p:nvSpPr>
        <p:spPr/>
        <p:txBody>
          <a:bodyPr/>
          <a:lstStyle/>
          <a:p>
            <a:r>
              <a:rPr lang="ru-RU" dirty="0"/>
              <a:t>Типы адресов</a:t>
            </a:r>
          </a:p>
        </p:txBody>
      </p:sp>
      <p:sp>
        <p:nvSpPr>
          <p:cNvPr id="3" name="Объект 2">
            <a:extLst>
              <a:ext uri="{FF2B5EF4-FFF2-40B4-BE49-F238E27FC236}">
                <a16:creationId xmlns:a16="http://schemas.microsoft.com/office/drawing/2014/main" id="{1C0EA2BB-4DA4-4F40-BB34-3A966B588CEE}"/>
              </a:ext>
            </a:extLst>
          </p:cNvPr>
          <p:cNvSpPr>
            <a:spLocks noGrp="1"/>
          </p:cNvSpPr>
          <p:nvPr>
            <p:ph idx="1"/>
          </p:nvPr>
        </p:nvSpPr>
        <p:spPr/>
        <p:txBody>
          <a:bodyPr>
            <a:normAutofit/>
          </a:bodyPr>
          <a:lstStyle/>
          <a:p>
            <a:pPr algn="just"/>
            <a:r>
              <a:rPr lang="ru-RU" sz="2400" b="1" dirty="0"/>
              <a:t>Символьные адреса </a:t>
            </a:r>
            <a:r>
              <a:rPr lang="ru-RU" sz="2400" dirty="0"/>
              <a:t> - присваивает программист в процессе создания программы.</a:t>
            </a:r>
          </a:p>
          <a:p>
            <a:pPr algn="just"/>
            <a:r>
              <a:rPr lang="ru-RU" sz="2400" b="1" dirty="0"/>
              <a:t>Виртуальные адреса </a:t>
            </a:r>
            <a:r>
              <a:rPr lang="ru-RU" sz="2400" dirty="0"/>
              <a:t> - формирует транслятор в процессе трансляции текста программы на машинный язык. Так как во время трансляции неизвестно в какое место памяти будет загружена программа, то транслятор присваивает условные (виртуальные) адреса (по умолчанию, считая с 0-го адреса).</a:t>
            </a:r>
          </a:p>
          <a:p>
            <a:pPr algn="just"/>
            <a:r>
              <a:rPr lang="ru-RU" sz="2400" b="1" dirty="0"/>
              <a:t>Физические адреса</a:t>
            </a:r>
            <a:r>
              <a:rPr lang="ru-RU" sz="2400" dirty="0"/>
              <a:t> – соответствуют номерам ячеек оперативной памяти где в действительности расположены переменные и команды в программы после запуска программы на выполнение.</a:t>
            </a:r>
            <a:endParaRPr lang="ru-RU" sz="2400" b="1" dirty="0"/>
          </a:p>
        </p:txBody>
      </p:sp>
    </p:spTree>
    <p:extLst>
      <p:ext uri="{BB962C8B-B14F-4D97-AF65-F5344CB8AC3E}">
        <p14:creationId xmlns:p14="http://schemas.microsoft.com/office/powerpoint/2010/main" val="23970260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Способы организации </a:t>
            </a:r>
            <a:br>
              <a:rPr lang="ru-RU" b="1" dirty="0"/>
            </a:br>
            <a:r>
              <a:rPr lang="ru-RU" b="1" dirty="0"/>
              <a:t>виртуальной памяти</a:t>
            </a:r>
            <a:endParaRPr lang="ru-RU" dirty="0"/>
          </a:p>
        </p:txBody>
      </p:sp>
      <p:sp>
        <p:nvSpPr>
          <p:cNvPr id="3" name="Объект 2"/>
          <p:cNvSpPr>
            <a:spLocks noGrp="1"/>
          </p:cNvSpPr>
          <p:nvPr>
            <p:ph idx="1"/>
          </p:nvPr>
        </p:nvSpPr>
        <p:spPr>
          <a:xfrm>
            <a:off x="983432" y="1844824"/>
            <a:ext cx="10543336" cy="4023360"/>
          </a:xfrm>
        </p:spPr>
        <p:txBody>
          <a:bodyPr>
            <a:normAutofit/>
          </a:bodyPr>
          <a:lstStyle/>
          <a:p>
            <a:pPr algn="just"/>
            <a:r>
              <a:rPr lang="ru-RU" sz="2800" dirty="0"/>
              <a:t>Блоки могут быть </a:t>
            </a:r>
            <a:r>
              <a:rPr lang="ru-RU" sz="2800" b="1" dirty="0"/>
              <a:t>фиксированного размера </a:t>
            </a:r>
            <a:r>
              <a:rPr lang="ru-RU" sz="2800" dirty="0"/>
              <a:t>(</a:t>
            </a:r>
            <a:r>
              <a:rPr lang="ru-RU" sz="2800" dirty="0">
                <a:highlight>
                  <a:srgbClr val="FFFF00"/>
                </a:highlight>
              </a:rPr>
              <a:t>страницы</a:t>
            </a:r>
            <a:r>
              <a:rPr lang="ru-RU" sz="2800" dirty="0"/>
              <a:t>) и </a:t>
            </a:r>
            <a:r>
              <a:rPr lang="ru-RU" sz="2800" b="1" dirty="0"/>
              <a:t>переменного размера </a:t>
            </a:r>
            <a:r>
              <a:rPr lang="ru-RU" sz="2800" dirty="0"/>
              <a:t>(</a:t>
            </a:r>
            <a:r>
              <a:rPr lang="ru-RU" sz="2800" dirty="0">
                <a:highlight>
                  <a:srgbClr val="FFFF00"/>
                </a:highlight>
              </a:rPr>
              <a:t>сегменты</a:t>
            </a:r>
            <a:r>
              <a:rPr lang="ru-RU" sz="2800" dirty="0"/>
              <a:t>)</a:t>
            </a:r>
          </a:p>
          <a:p>
            <a:r>
              <a:rPr lang="ru-RU" sz="2800" dirty="0"/>
              <a:t>В этой связи существует </a:t>
            </a:r>
            <a:r>
              <a:rPr lang="ru-RU" sz="2800" b="1" dirty="0"/>
              <a:t>четыре способа организации виртуальной памяти:</a:t>
            </a:r>
            <a:endParaRPr lang="ru-RU" sz="2800" dirty="0"/>
          </a:p>
          <a:p>
            <a:pPr marL="201168" lvl="1" indent="0">
              <a:buNone/>
            </a:pPr>
            <a:r>
              <a:rPr lang="ru-RU" sz="2400" dirty="0"/>
              <a:t>1.Динамическая страничная организация</a:t>
            </a:r>
          </a:p>
          <a:p>
            <a:pPr marL="201168" lvl="1" indent="0">
              <a:buNone/>
            </a:pPr>
            <a:r>
              <a:rPr lang="ru-RU" sz="2400" dirty="0"/>
              <a:t>2.Сегментная организация</a:t>
            </a:r>
          </a:p>
          <a:p>
            <a:pPr marL="201168" lvl="1" indent="0">
              <a:buNone/>
            </a:pPr>
            <a:r>
              <a:rPr lang="ru-RU" sz="2400" dirty="0"/>
              <a:t>3.Комбинированная сегментно-страничная организация</a:t>
            </a:r>
          </a:p>
          <a:p>
            <a:pPr marL="201168" lvl="1" indent="0">
              <a:buNone/>
            </a:pPr>
            <a:r>
              <a:rPr lang="ru-RU" sz="2400" dirty="0"/>
              <a:t>4.Двухуровневая страничная организация</a:t>
            </a:r>
          </a:p>
          <a:p>
            <a:pPr algn="just"/>
            <a:endParaRPr lang="ru-RU" dirty="0"/>
          </a:p>
        </p:txBody>
      </p:sp>
    </p:spTree>
    <p:extLst>
      <p:ext uri="{BB962C8B-B14F-4D97-AF65-F5344CB8AC3E}">
        <p14:creationId xmlns:p14="http://schemas.microsoft.com/office/powerpoint/2010/main" val="19054999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Задачи ОС</a:t>
            </a:r>
          </a:p>
        </p:txBody>
      </p:sp>
      <p:sp>
        <p:nvSpPr>
          <p:cNvPr id="3" name="Объект 2"/>
          <p:cNvSpPr>
            <a:spLocks noGrp="1"/>
          </p:cNvSpPr>
          <p:nvPr>
            <p:ph idx="1"/>
          </p:nvPr>
        </p:nvSpPr>
        <p:spPr/>
        <p:txBody>
          <a:bodyPr>
            <a:normAutofit/>
          </a:bodyPr>
          <a:lstStyle/>
          <a:p>
            <a:pPr marL="257175" indent="-257175" algn="just">
              <a:spcAft>
                <a:spcPts val="0"/>
              </a:spcAft>
              <a:buSzPts val="1000"/>
              <a:buFont typeface="Symbol" panose="05050102010706020507" pitchFamily="18" charset="2"/>
              <a:buChar char=""/>
              <a:tabLst>
                <a:tab pos="342900" algn="l"/>
              </a:tabLst>
            </a:pPr>
            <a:r>
              <a:rPr lang="ru-RU" sz="2800" b="1" dirty="0">
                <a:latin typeface="Times New Roman" panose="02020603050405020304" pitchFamily="18" charset="0"/>
                <a:ea typeface="Times New Roman" panose="02020603050405020304" pitchFamily="18" charset="0"/>
              </a:rPr>
              <a:t>размещает данные в запоминающих устройствах разного типа</a:t>
            </a:r>
            <a:r>
              <a:rPr lang="ru-RU" sz="2800" dirty="0">
                <a:latin typeface="Times New Roman" panose="02020603050405020304" pitchFamily="18" charset="0"/>
                <a:ea typeface="Times New Roman" panose="02020603050405020304" pitchFamily="18" charset="0"/>
              </a:rPr>
              <a:t>, например, часть программы в оперативной памяти, а часть на диске; </a:t>
            </a:r>
          </a:p>
          <a:p>
            <a:pPr marL="257175" indent="-257175" algn="just">
              <a:spcAft>
                <a:spcPts val="0"/>
              </a:spcAft>
              <a:buSzPts val="1000"/>
              <a:buFont typeface="Symbol" panose="05050102010706020507" pitchFamily="18" charset="2"/>
              <a:buChar char=""/>
              <a:tabLst>
                <a:tab pos="342900" algn="l"/>
              </a:tabLst>
            </a:pPr>
            <a:r>
              <a:rPr lang="ru-RU" sz="2800" b="1" dirty="0">
                <a:latin typeface="Times New Roman" panose="02020603050405020304" pitchFamily="18" charset="0"/>
                <a:ea typeface="Times New Roman" panose="02020603050405020304" pitchFamily="18" charset="0"/>
              </a:rPr>
              <a:t>перемещает по мере необходимости данные между запоминающими устройствами разного типа</a:t>
            </a:r>
            <a:r>
              <a:rPr lang="ru-RU" sz="2800" dirty="0">
                <a:latin typeface="Times New Roman" panose="02020603050405020304" pitchFamily="18" charset="0"/>
                <a:ea typeface="Times New Roman" panose="02020603050405020304" pitchFamily="18" charset="0"/>
              </a:rPr>
              <a:t>, например, подгружает нужную часть программы с диска в оперативную память; </a:t>
            </a:r>
          </a:p>
          <a:p>
            <a:pPr marL="257175" indent="-257175" algn="just">
              <a:spcAft>
                <a:spcPts val="0"/>
              </a:spcAft>
              <a:buSzPts val="1000"/>
              <a:buFont typeface="Symbol" panose="05050102010706020507" pitchFamily="18" charset="2"/>
              <a:buChar char=""/>
              <a:tabLst>
                <a:tab pos="342900" algn="l"/>
              </a:tabLst>
            </a:pPr>
            <a:r>
              <a:rPr lang="ru-RU" sz="2800" b="1" dirty="0">
                <a:latin typeface="Times New Roman" panose="02020603050405020304" pitchFamily="18" charset="0"/>
                <a:ea typeface="Times New Roman" panose="02020603050405020304" pitchFamily="18" charset="0"/>
              </a:rPr>
              <a:t>преобразует виртуальные адреса в физические (ДПА)</a:t>
            </a:r>
            <a:r>
              <a:rPr lang="ru-RU" sz="2800" dirty="0">
                <a:latin typeface="Times New Roman" panose="02020603050405020304" pitchFamily="18" charset="0"/>
                <a:ea typeface="Times New Roman" panose="02020603050405020304" pitchFamily="18" charset="0"/>
              </a:rPr>
              <a:t>.</a:t>
            </a:r>
            <a:endParaRPr lang="ru-RU" sz="2400" dirty="0"/>
          </a:p>
        </p:txBody>
      </p:sp>
    </p:spTree>
    <p:extLst>
      <p:ext uri="{BB962C8B-B14F-4D97-AF65-F5344CB8AC3E}">
        <p14:creationId xmlns:p14="http://schemas.microsoft.com/office/powerpoint/2010/main" val="22756433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000000"/>
                </a:solidFill>
                <a:latin typeface="Arial Cyr" panose="020B0604020202020204" pitchFamily="34" charset="0"/>
              </a:rPr>
              <a:t>Страничное распределение</a:t>
            </a:r>
            <a:endParaRPr lang="ru-RU" dirty="0"/>
          </a:p>
        </p:txBody>
      </p:sp>
      <p:sp>
        <p:nvSpPr>
          <p:cNvPr id="3" name="Объект 2"/>
          <p:cNvSpPr>
            <a:spLocks noGrp="1"/>
          </p:cNvSpPr>
          <p:nvPr>
            <p:ph idx="1"/>
          </p:nvPr>
        </p:nvSpPr>
        <p:spPr>
          <a:xfrm>
            <a:off x="551384" y="1737360"/>
            <a:ext cx="11161240" cy="4571960"/>
          </a:xfrm>
        </p:spPr>
        <p:txBody>
          <a:bodyPr>
            <a:normAutofit lnSpcReduction="10000"/>
          </a:bodyPr>
          <a:lstStyle/>
          <a:p>
            <a:pPr algn="just">
              <a:buFont typeface="Wingdings" panose="05000000000000000000" pitchFamily="2" charset="2"/>
              <a:buChar char="Ø"/>
            </a:pPr>
            <a:r>
              <a:rPr lang="ru-RU" sz="2800" dirty="0">
                <a:solidFill>
                  <a:srgbClr val="000000"/>
                </a:solidFill>
                <a:latin typeface="Times New Roman" panose="02020603050405020304" pitchFamily="18" charset="0"/>
              </a:rPr>
              <a:t>Виртуальное адресное пространство каждого процесса делится на части одинакового размера – </a:t>
            </a:r>
            <a:r>
              <a:rPr lang="ru-RU" sz="2800" b="1" dirty="0">
                <a:solidFill>
                  <a:srgbClr val="000000"/>
                </a:solidFill>
                <a:latin typeface="Times New Roman" panose="02020603050405020304" pitchFamily="18" charset="0"/>
              </a:rPr>
              <a:t>виртуальные страницы</a:t>
            </a:r>
            <a:r>
              <a:rPr lang="ru-RU" sz="2800" dirty="0">
                <a:solidFill>
                  <a:srgbClr val="000000"/>
                </a:solidFill>
                <a:latin typeface="Times New Roman" panose="02020603050405020304" pitchFamily="18" charset="0"/>
              </a:rPr>
              <a:t>. Часть виртуальных страниц размещается в ОП, часть во ВП (в </a:t>
            </a:r>
            <a:r>
              <a:rPr lang="ru-RU" sz="2800" i="1" dirty="0">
                <a:solidFill>
                  <a:srgbClr val="000000"/>
                </a:solidFill>
                <a:latin typeface="Times New Roman" panose="02020603050405020304" pitchFamily="18" charset="0"/>
              </a:rPr>
              <a:t>файлах подкачки или страничных файлах</a:t>
            </a:r>
            <a:r>
              <a:rPr lang="ru-RU" sz="2800" dirty="0">
                <a:solidFill>
                  <a:srgbClr val="000000"/>
                </a:solidFill>
                <a:latin typeface="Times New Roman" panose="02020603050405020304" pitchFamily="18" charset="0"/>
              </a:rPr>
              <a:t>). </a:t>
            </a:r>
          </a:p>
          <a:p>
            <a:pPr algn="just">
              <a:buFont typeface="Wingdings" panose="05000000000000000000" pitchFamily="2" charset="2"/>
              <a:buChar char="Ø"/>
            </a:pPr>
            <a:r>
              <a:rPr lang="ru-RU" sz="2800" dirty="0">
                <a:solidFill>
                  <a:srgbClr val="000000"/>
                </a:solidFill>
                <a:latin typeface="Times New Roman" panose="02020603050405020304" pitchFamily="18" charset="0"/>
              </a:rPr>
              <a:t>Вся оперативная память машины также делится на части такого же размера, называемые физическими страницами (или блоками). Размер страницы обычно выбирается равным степени двойки: 512, 1024 и т.д., это позволяет упростить механизм преобразования адресов.</a:t>
            </a:r>
          </a:p>
          <a:p>
            <a:pPr algn="just">
              <a:buFont typeface="Wingdings" panose="05000000000000000000" pitchFamily="2" charset="2"/>
              <a:buChar char="Ø"/>
            </a:pPr>
            <a:r>
              <a:rPr lang="ru-RU" sz="2800" b="1" dirty="0">
                <a:solidFill>
                  <a:srgbClr val="000000"/>
                </a:solidFill>
                <a:latin typeface="Times New Roman" panose="02020603050405020304" pitchFamily="18" charset="0"/>
              </a:rPr>
              <a:t>Адресное пространство </a:t>
            </a:r>
            <a:r>
              <a:rPr lang="ru-RU" sz="2800" dirty="0">
                <a:solidFill>
                  <a:srgbClr val="000000"/>
                </a:solidFill>
                <a:latin typeface="Times New Roman" panose="02020603050405020304" pitchFamily="18" charset="0"/>
              </a:rPr>
              <a:t>– </a:t>
            </a:r>
            <a:r>
              <a:rPr lang="ru-RU" sz="2800" dirty="0">
                <a:solidFill>
                  <a:srgbClr val="000000"/>
                </a:solidFill>
                <a:highlight>
                  <a:srgbClr val="FFFF00"/>
                </a:highlight>
                <a:latin typeface="Times New Roman" panose="02020603050405020304" pitchFamily="18" charset="0"/>
              </a:rPr>
              <a:t>двумерное</a:t>
            </a:r>
          </a:p>
          <a:p>
            <a:pPr lvl="1" algn="just">
              <a:buFont typeface="Wingdings" panose="05000000000000000000" pitchFamily="2" charset="2"/>
              <a:buChar char="Ø"/>
            </a:pPr>
            <a:r>
              <a:rPr lang="ru-RU" sz="2600" dirty="0">
                <a:solidFill>
                  <a:srgbClr val="000000"/>
                </a:solidFill>
                <a:latin typeface="Times New Roman" panose="02020603050405020304" pitchFamily="18" charset="0"/>
              </a:rPr>
              <a:t>первая координата – номер страницы</a:t>
            </a:r>
          </a:p>
          <a:p>
            <a:pPr lvl="1" algn="just">
              <a:buFont typeface="Wingdings" panose="05000000000000000000" pitchFamily="2" charset="2"/>
              <a:buChar char="Ø"/>
            </a:pPr>
            <a:r>
              <a:rPr lang="ru-RU" sz="2600" dirty="0">
                <a:solidFill>
                  <a:srgbClr val="000000"/>
                </a:solidFill>
                <a:latin typeface="Times New Roman" panose="02020603050405020304" pitchFamily="18" charset="0"/>
              </a:rPr>
              <a:t>вторая – номер ячейки внутри выбранной страницы</a:t>
            </a:r>
            <a:endParaRPr lang="ru-RU" sz="2200" dirty="0"/>
          </a:p>
        </p:txBody>
      </p:sp>
    </p:spTree>
    <p:extLst>
      <p:ext uri="{BB962C8B-B14F-4D97-AF65-F5344CB8AC3E}">
        <p14:creationId xmlns:p14="http://schemas.microsoft.com/office/powerpoint/2010/main" val="38604601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392" y="332656"/>
            <a:ext cx="3918600" cy="5688632"/>
          </a:xfrm>
        </p:spPr>
        <p:txBody>
          <a:bodyPr>
            <a:noAutofit/>
          </a:bodyPr>
          <a:lstStyle/>
          <a:p>
            <a:pPr algn="ctr"/>
            <a:r>
              <a:rPr lang="ru-RU" sz="3200" b="1" dirty="0">
                <a:highlight>
                  <a:srgbClr val="FFFF00"/>
                </a:highlight>
              </a:rPr>
              <a:t>Физический адрес задается парой </a:t>
            </a:r>
            <a:r>
              <a:rPr lang="ru-RU" sz="3200" dirty="0"/>
              <a:t>(</a:t>
            </a:r>
            <a:r>
              <a:rPr lang="en-US" sz="3200" dirty="0" err="1"/>
              <a:t>P</a:t>
            </a:r>
            <a:r>
              <a:rPr lang="en-US" sz="3200" baseline="-25000" dirty="0" err="1"/>
              <a:t>v</a:t>
            </a:r>
            <a:r>
              <a:rPr lang="en-US" sz="3200" dirty="0" err="1"/>
              <a:t>,i</a:t>
            </a:r>
            <a:r>
              <a:rPr lang="en-US" sz="3200" dirty="0"/>
              <a:t>)</a:t>
            </a:r>
            <a:br>
              <a:rPr lang="ru-RU" sz="3200" dirty="0"/>
            </a:br>
            <a:r>
              <a:rPr lang="en-US" sz="3200" dirty="0" err="1"/>
              <a:t>P</a:t>
            </a:r>
            <a:r>
              <a:rPr lang="en-US" sz="3200" baseline="-25000" dirty="0" err="1"/>
              <a:t>v</a:t>
            </a:r>
            <a:r>
              <a:rPr lang="ru-RU" sz="3200" dirty="0"/>
              <a:t> – номер ВС</a:t>
            </a:r>
            <a:br>
              <a:rPr lang="ru-RU" sz="3200" baseline="-25000" dirty="0"/>
            </a:br>
            <a:r>
              <a:rPr lang="en-US" sz="3200" dirty="0" err="1"/>
              <a:t>i</a:t>
            </a:r>
            <a:r>
              <a:rPr lang="ru-RU" sz="3200" dirty="0"/>
              <a:t> – смещение</a:t>
            </a:r>
            <a:br>
              <a:rPr lang="ru-RU" sz="3200" dirty="0"/>
            </a:br>
            <a:br>
              <a:rPr lang="ru-RU" sz="3200" dirty="0"/>
            </a:br>
            <a:br>
              <a:rPr lang="ru-RU" sz="3200" dirty="0"/>
            </a:br>
            <a:r>
              <a:rPr lang="ru-RU" sz="3200" dirty="0"/>
              <a:t>Для отображения ВАП в ФП для каждой задачи нужно иметь таблицу страниц (для описания используется </a:t>
            </a:r>
            <a:r>
              <a:rPr lang="ru-RU" sz="3200" b="1" dirty="0"/>
              <a:t>дескриптор страниц</a:t>
            </a:r>
            <a:r>
              <a:rPr lang="ru-RU" sz="3200" dirty="0"/>
              <a:t>).</a:t>
            </a:r>
            <a:br>
              <a:rPr lang="ru-RU" sz="3200" dirty="0"/>
            </a:br>
            <a:endParaRPr lang="ru-RU" sz="3200" dirty="0"/>
          </a:p>
        </p:txBody>
      </p:sp>
      <p:pic>
        <p:nvPicPr>
          <p:cNvPr id="4098" name="Picture 2" descr="http://citforum.ru/pictures/it/sos/img00017.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9936" y="119790"/>
            <a:ext cx="6359624" cy="6122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0566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DF2F55-BE9E-4A64-B1A4-FD032043E694}"/>
              </a:ext>
            </a:extLst>
          </p:cNvPr>
          <p:cNvSpPr>
            <a:spLocks noGrp="1"/>
          </p:cNvSpPr>
          <p:nvPr>
            <p:ph type="title"/>
          </p:nvPr>
        </p:nvSpPr>
        <p:spPr>
          <a:xfrm>
            <a:off x="1097280" y="286603"/>
            <a:ext cx="10058400" cy="702303"/>
          </a:xfrm>
        </p:spPr>
        <p:txBody>
          <a:bodyPr>
            <a:normAutofit fontScale="90000"/>
          </a:bodyPr>
          <a:lstStyle/>
          <a:p>
            <a:r>
              <a:rPr lang="ru-RU" dirty="0"/>
              <a:t>Страничный способ организации памяти</a:t>
            </a:r>
          </a:p>
        </p:txBody>
      </p:sp>
      <p:sp>
        <p:nvSpPr>
          <p:cNvPr id="3" name="Объект 2">
            <a:extLst>
              <a:ext uri="{FF2B5EF4-FFF2-40B4-BE49-F238E27FC236}">
                <a16:creationId xmlns:a16="http://schemas.microsoft.com/office/drawing/2014/main" id="{A7AB0199-0990-48C2-B80A-F317DB70D00E}"/>
              </a:ext>
            </a:extLst>
          </p:cNvPr>
          <p:cNvSpPr>
            <a:spLocks noGrp="1"/>
          </p:cNvSpPr>
          <p:nvPr>
            <p:ph idx="1"/>
          </p:nvPr>
        </p:nvSpPr>
        <p:spPr>
          <a:xfrm>
            <a:off x="7968208" y="1772816"/>
            <a:ext cx="3960440" cy="4392488"/>
          </a:xfrm>
        </p:spPr>
        <p:txBody>
          <a:bodyPr>
            <a:normAutofit fontScale="92500"/>
          </a:bodyPr>
          <a:lstStyle/>
          <a:p>
            <a:pPr algn="just"/>
            <a:r>
              <a:rPr lang="ru-RU" sz="2800" dirty="0"/>
              <a:t>По номеру виртуальной страницы в таблице дескрипторов страниц находится соответствующий элемент. </a:t>
            </a:r>
          </a:p>
          <a:p>
            <a:pPr algn="just"/>
            <a:r>
              <a:rPr lang="ru-RU" sz="2800" dirty="0"/>
              <a:t>Если бит присутствия =1, значит страница в ОП.</a:t>
            </a:r>
          </a:p>
          <a:p>
            <a:pPr algn="just"/>
            <a:r>
              <a:rPr lang="ru-RU" sz="2800" dirty="0"/>
              <a:t>Если бит присутствия =0, то в дескрипторе ищем адрес виртуальной страницы</a:t>
            </a:r>
          </a:p>
        </p:txBody>
      </p:sp>
      <p:pic>
        <p:nvPicPr>
          <p:cNvPr id="2050" name="Picture 2" descr="https://pp.userapi.com/c844720/v844720004/fed8c/ORp3u0DD_G4.jpg">
            <a:extLst>
              <a:ext uri="{FF2B5EF4-FFF2-40B4-BE49-F238E27FC236}">
                <a16:creationId xmlns:a16="http://schemas.microsoft.com/office/drawing/2014/main" id="{DE966303-A213-4954-9375-87424BB7A8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111" r="10800"/>
          <a:stretch/>
        </p:blipFill>
        <p:spPr bwMode="auto">
          <a:xfrm rot="5400000">
            <a:off x="1972440" y="63728"/>
            <a:ext cx="4023360" cy="7441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0630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D79D8D5-F280-4BB6-A7B0-058768CD57A2}"/>
              </a:ext>
            </a:extLst>
          </p:cNvPr>
          <p:cNvSpPr>
            <a:spLocks noGrp="1"/>
          </p:cNvSpPr>
          <p:nvPr>
            <p:ph idx="1"/>
          </p:nvPr>
        </p:nvSpPr>
        <p:spPr>
          <a:xfrm>
            <a:off x="551384" y="44624"/>
            <a:ext cx="11089232" cy="6480720"/>
          </a:xfrm>
        </p:spPr>
        <p:txBody>
          <a:bodyPr>
            <a:normAutofit/>
          </a:bodyPr>
          <a:lstStyle/>
          <a:p>
            <a:pPr algn="just"/>
            <a:r>
              <a:rPr lang="ru-RU" sz="2800" dirty="0">
                <a:solidFill>
                  <a:srgbClr val="000000"/>
                </a:solidFill>
                <a:latin typeface="Times New Roman" panose="02020603050405020304" pitchFamily="18" charset="0"/>
              </a:rPr>
              <a:t>При загрузке операционная система создает для каждого процесса </a:t>
            </a:r>
            <a:r>
              <a:rPr lang="ru-RU" sz="2800" b="1" dirty="0">
                <a:solidFill>
                  <a:srgbClr val="000000"/>
                </a:solidFill>
                <a:latin typeface="Times New Roman" panose="02020603050405020304" pitchFamily="18" charset="0"/>
              </a:rPr>
              <a:t>информационную структуру </a:t>
            </a:r>
            <a:r>
              <a:rPr lang="ru-RU" sz="2800" dirty="0">
                <a:solidFill>
                  <a:srgbClr val="000000"/>
                </a:solidFill>
                <a:latin typeface="Times New Roman" panose="02020603050405020304" pitchFamily="18" charset="0"/>
              </a:rPr>
              <a:t>- таблицу страниц, в которой устанавливается соответствие между номерами виртуальных и физических страниц для страниц, загруженных в оперативную память, или делается отметка о том, что виртуальная страница выгружена на диск. </a:t>
            </a:r>
          </a:p>
          <a:p>
            <a:pPr algn="just"/>
            <a:r>
              <a:rPr lang="ru-RU" sz="2800" u="sng" dirty="0">
                <a:solidFill>
                  <a:srgbClr val="000000"/>
                </a:solidFill>
                <a:latin typeface="Times New Roman" panose="02020603050405020304" pitchFamily="18" charset="0"/>
              </a:rPr>
              <a:t>В таблице страниц содержится управляющая информация</a:t>
            </a:r>
            <a:r>
              <a:rPr lang="ru-RU" sz="2800" dirty="0">
                <a:solidFill>
                  <a:srgbClr val="000000"/>
                </a:solidFill>
                <a:latin typeface="Times New Roman" panose="02020603050405020304" pitchFamily="18" charset="0"/>
              </a:rPr>
              <a:t>:</a:t>
            </a:r>
          </a:p>
          <a:p>
            <a:pPr algn="just">
              <a:buFont typeface="Wingdings" panose="05000000000000000000" pitchFamily="2" charset="2"/>
              <a:buChar char="Ø"/>
            </a:pPr>
            <a:r>
              <a:rPr lang="ru-RU" sz="2800" dirty="0">
                <a:solidFill>
                  <a:srgbClr val="000000"/>
                </a:solidFill>
                <a:latin typeface="Times New Roman" panose="02020603050405020304" pitchFamily="18" charset="0"/>
              </a:rPr>
              <a:t>признак модификации страницы, </a:t>
            </a:r>
          </a:p>
          <a:p>
            <a:pPr algn="just">
              <a:buFont typeface="Wingdings" panose="05000000000000000000" pitchFamily="2" charset="2"/>
              <a:buChar char="Ø"/>
            </a:pPr>
            <a:r>
              <a:rPr lang="ru-RU" sz="2800" dirty="0">
                <a:solidFill>
                  <a:srgbClr val="000000"/>
                </a:solidFill>
                <a:latin typeface="Times New Roman" panose="02020603050405020304" pitchFamily="18" charset="0"/>
              </a:rPr>
              <a:t>признак </a:t>
            </a:r>
            <a:r>
              <a:rPr lang="ru-RU" sz="2800" dirty="0" err="1">
                <a:solidFill>
                  <a:srgbClr val="000000"/>
                </a:solidFill>
                <a:latin typeface="Times New Roman" panose="02020603050405020304" pitchFamily="18" charset="0"/>
              </a:rPr>
              <a:t>невыгружаемости</a:t>
            </a:r>
            <a:r>
              <a:rPr lang="ru-RU" sz="2800" dirty="0">
                <a:solidFill>
                  <a:srgbClr val="000000"/>
                </a:solidFill>
                <a:latin typeface="Times New Roman" panose="02020603050405020304" pitchFamily="18" charset="0"/>
              </a:rPr>
              <a:t> (выгрузка некоторых страниц может быть запрещена), </a:t>
            </a:r>
          </a:p>
          <a:p>
            <a:pPr algn="just">
              <a:buFont typeface="Wingdings" panose="05000000000000000000" pitchFamily="2" charset="2"/>
              <a:buChar char="Ø"/>
            </a:pPr>
            <a:r>
              <a:rPr lang="ru-RU" sz="2800" dirty="0">
                <a:solidFill>
                  <a:srgbClr val="000000"/>
                </a:solidFill>
                <a:latin typeface="Times New Roman" panose="02020603050405020304" pitchFamily="18" charset="0"/>
              </a:rPr>
              <a:t>признак обращения к странице (используется для подсчета числа обращений за определенный период времени) </a:t>
            </a:r>
          </a:p>
          <a:p>
            <a:pPr algn="just">
              <a:buFont typeface="Wingdings" panose="05000000000000000000" pitchFamily="2" charset="2"/>
              <a:buChar char="Ø"/>
            </a:pPr>
            <a:r>
              <a:rPr lang="ru-RU" sz="2800" dirty="0">
                <a:solidFill>
                  <a:srgbClr val="000000"/>
                </a:solidFill>
                <a:latin typeface="Times New Roman" panose="02020603050405020304" pitchFamily="18" charset="0"/>
              </a:rPr>
              <a:t>и другие данные, формируемые и используемые механизмом виртуальной памяти.</a:t>
            </a:r>
            <a:endParaRPr lang="ru-RU" sz="2800" dirty="0"/>
          </a:p>
          <a:p>
            <a:endParaRPr lang="ru-RU" dirty="0"/>
          </a:p>
        </p:txBody>
      </p:sp>
    </p:spTree>
    <p:extLst>
      <p:ext uri="{BB962C8B-B14F-4D97-AF65-F5344CB8AC3E}">
        <p14:creationId xmlns:p14="http://schemas.microsoft.com/office/powerpoint/2010/main" val="20000299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35803"/>
            <a:ext cx="10058400" cy="1450757"/>
          </a:xfrm>
        </p:spPr>
        <p:txBody>
          <a:bodyPr/>
          <a:lstStyle/>
          <a:p>
            <a:r>
              <a:rPr lang="ru-RU" b="1" dirty="0">
                <a:solidFill>
                  <a:srgbClr val="000000"/>
                </a:solidFill>
                <a:latin typeface="Arial Cyr" panose="020B0604020202020204" pitchFamily="34" charset="0"/>
              </a:rPr>
              <a:t>Сегментное распределение</a:t>
            </a:r>
            <a:endParaRPr lang="ru-RU" dirty="0"/>
          </a:p>
        </p:txBody>
      </p:sp>
      <p:sp>
        <p:nvSpPr>
          <p:cNvPr id="3" name="Объект 2"/>
          <p:cNvSpPr>
            <a:spLocks noGrp="1"/>
          </p:cNvSpPr>
          <p:nvPr>
            <p:ph idx="1"/>
          </p:nvPr>
        </p:nvSpPr>
        <p:spPr>
          <a:xfrm>
            <a:off x="623392" y="1737360"/>
            <a:ext cx="10945216" cy="4427944"/>
          </a:xfrm>
        </p:spPr>
        <p:txBody>
          <a:bodyPr>
            <a:normAutofit lnSpcReduction="10000"/>
          </a:bodyPr>
          <a:lstStyle/>
          <a:p>
            <a:pPr algn="just">
              <a:buFont typeface="Wingdings" panose="05000000000000000000" pitchFamily="2" charset="2"/>
              <a:buChar char="Ø"/>
            </a:pPr>
            <a:r>
              <a:rPr lang="ru-RU" sz="3200" dirty="0">
                <a:solidFill>
                  <a:srgbClr val="000000"/>
                </a:solidFill>
                <a:latin typeface="Times New Roman" panose="02020603050405020304" pitchFamily="18" charset="0"/>
              </a:rPr>
              <a:t>Программа разбивается на части, и уже </a:t>
            </a:r>
            <a:r>
              <a:rPr lang="ru-RU" sz="3200" i="1" dirty="0">
                <a:solidFill>
                  <a:srgbClr val="000000"/>
                </a:solidFill>
                <a:latin typeface="Times New Roman" panose="02020603050405020304" pitchFamily="18" charset="0"/>
              </a:rPr>
              <a:t>каждой части выделяется область памяти</a:t>
            </a:r>
            <a:r>
              <a:rPr lang="ru-RU" sz="3200" dirty="0">
                <a:solidFill>
                  <a:srgbClr val="000000"/>
                </a:solidFill>
                <a:latin typeface="Times New Roman" panose="02020603050405020304" pitchFamily="18" charset="0"/>
              </a:rPr>
              <a:t>. </a:t>
            </a:r>
            <a:r>
              <a:rPr lang="ru-RU" sz="3200" dirty="0">
                <a:solidFill>
                  <a:srgbClr val="000000"/>
                </a:solidFill>
                <a:highlight>
                  <a:srgbClr val="FFFF00"/>
                </a:highlight>
                <a:latin typeface="Times New Roman" panose="02020603050405020304" pitchFamily="18" charset="0"/>
              </a:rPr>
              <a:t>Каждый сегмент размещается как самостоятельная единица</a:t>
            </a:r>
          </a:p>
          <a:p>
            <a:pPr algn="just">
              <a:buFont typeface="Wingdings" panose="05000000000000000000" pitchFamily="2" charset="2"/>
              <a:buChar char="Ø"/>
            </a:pPr>
            <a:r>
              <a:rPr lang="ru-RU" sz="3200" dirty="0">
                <a:solidFill>
                  <a:srgbClr val="000000"/>
                </a:solidFill>
                <a:latin typeface="Times New Roman" panose="02020603050405020304" pitchFamily="18" charset="0"/>
              </a:rPr>
              <a:t>При загрузке процесса часть сегментов помещается в оперативную память (при этом для каждого из этих сегментов операционная система подыскивает подходящий участок свободной памяти), а часть сегментов размещается в дисковой памяти. </a:t>
            </a:r>
          </a:p>
          <a:p>
            <a:pPr algn="just">
              <a:buFont typeface="Wingdings" panose="05000000000000000000" pitchFamily="2" charset="2"/>
              <a:buChar char="Ø"/>
            </a:pPr>
            <a:r>
              <a:rPr lang="ru-RU" sz="3200" i="1" dirty="0">
                <a:solidFill>
                  <a:srgbClr val="000000"/>
                </a:solidFill>
                <a:latin typeface="Times New Roman" panose="02020603050405020304" pitchFamily="18" charset="0"/>
              </a:rPr>
              <a:t>Сегменты одной программы могут занимать в оперативной памяти несмежные участки</a:t>
            </a:r>
            <a:endParaRPr lang="ru-RU" sz="2800" dirty="0"/>
          </a:p>
        </p:txBody>
      </p:sp>
    </p:spTree>
    <p:extLst>
      <p:ext uri="{BB962C8B-B14F-4D97-AF65-F5344CB8AC3E}">
        <p14:creationId xmlns:p14="http://schemas.microsoft.com/office/powerpoint/2010/main" val="39356310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8EF614-7718-40E0-9F59-A83C42FADDE9}"/>
              </a:ext>
            </a:extLst>
          </p:cNvPr>
          <p:cNvSpPr>
            <a:spLocks noGrp="1"/>
          </p:cNvSpPr>
          <p:nvPr>
            <p:ph type="title"/>
          </p:nvPr>
        </p:nvSpPr>
        <p:spPr>
          <a:xfrm>
            <a:off x="479376" y="1725796"/>
            <a:ext cx="2736304" cy="4367500"/>
          </a:xfrm>
        </p:spPr>
        <p:txBody>
          <a:bodyPr>
            <a:normAutofit/>
          </a:bodyPr>
          <a:lstStyle/>
          <a:p>
            <a:pPr algn="ctr"/>
            <a:r>
              <a:rPr lang="ru-RU" sz="2400" dirty="0"/>
              <a:t>Пример обращения к ячейке, виртуальный адрес которой равен сегменту с номером 11 и смещением этого сегмента, равным 612.</a:t>
            </a:r>
            <a:br>
              <a:rPr lang="ru-RU" sz="2400" dirty="0"/>
            </a:br>
            <a:r>
              <a:rPr lang="ru-RU" sz="2400" dirty="0"/>
              <a:t>ОС разместила данный сегмент в памяти, начиная с ячейки с номером 19700.</a:t>
            </a:r>
          </a:p>
        </p:txBody>
      </p:sp>
      <p:sp>
        <p:nvSpPr>
          <p:cNvPr id="3" name="Объект 2">
            <a:extLst>
              <a:ext uri="{FF2B5EF4-FFF2-40B4-BE49-F238E27FC236}">
                <a16:creationId xmlns:a16="http://schemas.microsoft.com/office/drawing/2014/main" id="{AB3A0F1B-1795-4E88-B1E0-5E606A707595}"/>
              </a:ext>
            </a:extLst>
          </p:cNvPr>
          <p:cNvSpPr>
            <a:spLocks noGrp="1"/>
          </p:cNvSpPr>
          <p:nvPr>
            <p:ph idx="1"/>
          </p:nvPr>
        </p:nvSpPr>
        <p:spPr>
          <a:xfrm>
            <a:off x="479376" y="0"/>
            <a:ext cx="11289700" cy="1463437"/>
          </a:xfrm>
        </p:spPr>
        <p:txBody>
          <a:bodyPr>
            <a:normAutofit fontScale="92500"/>
          </a:bodyPr>
          <a:lstStyle/>
          <a:p>
            <a:pPr algn="just"/>
            <a:r>
              <a:rPr lang="ru-RU" sz="2400" dirty="0"/>
              <a:t>Преобразование имени сегмента в его порядковый номер осуществляет система программирования, а ОС размещает сегменты в памяти на основе полученной информации.</a:t>
            </a:r>
            <a:br>
              <a:rPr lang="ru-RU" sz="2400" dirty="0"/>
            </a:br>
            <a:r>
              <a:rPr lang="ru-RU" sz="2400" b="1" dirty="0"/>
              <a:t>Виртуальный адрес</a:t>
            </a:r>
            <a:r>
              <a:rPr lang="ru-RU" sz="2400" dirty="0"/>
              <a:t> – состоит из двух полей – номер сегмента и смещение относительно начала сегмента.</a:t>
            </a:r>
          </a:p>
        </p:txBody>
      </p:sp>
      <p:pic>
        <p:nvPicPr>
          <p:cNvPr id="1026" name="Picture 2" descr="https://pp.userapi.com/c851428/v851428363/13cd9/ii_n3Ka4wRQ.jpg">
            <a:extLst>
              <a:ext uri="{FF2B5EF4-FFF2-40B4-BE49-F238E27FC236}">
                <a16:creationId xmlns:a16="http://schemas.microsoft.com/office/drawing/2014/main" id="{EEFD619A-C2D7-4BA0-AF43-49059DC18B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219" t="2750" r="7063"/>
          <a:stretch/>
        </p:blipFill>
        <p:spPr bwMode="auto">
          <a:xfrm rot="16200000">
            <a:off x="5242591" y="-251361"/>
            <a:ext cx="4731157" cy="8321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1438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F6D99A-FCD2-4516-8BAA-EC85C7CAEF00}"/>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E4533606-BDAD-4B2D-9E24-E0C7510087AF}"/>
              </a:ext>
            </a:extLst>
          </p:cNvPr>
          <p:cNvSpPr>
            <a:spLocks noGrp="1"/>
          </p:cNvSpPr>
          <p:nvPr>
            <p:ph idx="1"/>
          </p:nvPr>
        </p:nvSpPr>
        <p:spPr>
          <a:xfrm>
            <a:off x="1097280" y="1845734"/>
            <a:ext cx="10058400" cy="4023360"/>
          </a:xfrm>
        </p:spPr>
        <p:txBody>
          <a:bodyPr>
            <a:normAutofit/>
          </a:bodyPr>
          <a:lstStyle/>
          <a:p>
            <a:pPr algn="just"/>
            <a:r>
              <a:rPr lang="ru-RU" sz="3200" dirty="0"/>
              <a:t>Каждый сегмент имеет информационную структуру (</a:t>
            </a:r>
            <a:r>
              <a:rPr lang="ru-RU" sz="3200" b="1" dirty="0"/>
              <a:t>дескриптор сегмента)</a:t>
            </a:r>
            <a:endParaRPr lang="ru-RU" sz="3200" dirty="0"/>
          </a:p>
          <a:p>
            <a:pPr algn="just"/>
            <a:r>
              <a:rPr lang="ru-RU" sz="3200" dirty="0"/>
              <a:t>ОС строит для каждого процесса таблицу дескрипторов сегментов, в которой отмечается расположение сегментов в ОП или внешней памяти</a:t>
            </a:r>
          </a:p>
          <a:p>
            <a:pPr algn="just"/>
            <a:r>
              <a:rPr lang="ru-RU" sz="3200" dirty="0"/>
              <a:t>В отличие от дескриптора страниц, дескриптор сегментов имеет поле длины сегмента</a:t>
            </a:r>
          </a:p>
        </p:txBody>
      </p:sp>
    </p:spTree>
    <p:extLst>
      <p:ext uri="{BB962C8B-B14F-4D97-AF65-F5344CB8AC3E}">
        <p14:creationId xmlns:p14="http://schemas.microsoft.com/office/powerpoint/2010/main" val="27777730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1384" y="286603"/>
            <a:ext cx="3888432" cy="1559131"/>
          </a:xfrm>
        </p:spPr>
        <p:txBody>
          <a:bodyPr>
            <a:normAutofit fontScale="90000"/>
          </a:bodyPr>
          <a:lstStyle/>
          <a:p>
            <a:pPr algn="r"/>
            <a:r>
              <a:rPr lang="ru-RU" dirty="0"/>
              <a:t>Распределение памяти сегментами</a:t>
            </a:r>
          </a:p>
        </p:txBody>
      </p:sp>
      <p:sp>
        <p:nvSpPr>
          <p:cNvPr id="3" name="Объект 2"/>
          <p:cNvSpPr>
            <a:spLocks noGrp="1"/>
          </p:cNvSpPr>
          <p:nvPr>
            <p:ph idx="1"/>
          </p:nvPr>
        </p:nvSpPr>
        <p:spPr/>
        <p:txBody>
          <a:bodyPr/>
          <a:lstStyle/>
          <a:p>
            <a:endParaRPr lang="ru-RU" dirty="0"/>
          </a:p>
        </p:txBody>
      </p:sp>
      <p:pic>
        <p:nvPicPr>
          <p:cNvPr id="5122" name="Picture 2" descr="http://citforum.ru/pictures/it/sos/img00019.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9856" y="286603"/>
            <a:ext cx="7114022" cy="5975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844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9BE5EAA-72EA-42E4-A145-976A62AC69EF}"/>
              </a:ext>
            </a:extLst>
          </p:cNvPr>
          <p:cNvSpPr>
            <a:spLocks noGrp="1"/>
          </p:cNvSpPr>
          <p:nvPr>
            <p:ph idx="1"/>
          </p:nvPr>
        </p:nvSpPr>
        <p:spPr>
          <a:xfrm>
            <a:off x="551384" y="332656"/>
            <a:ext cx="10801200" cy="6192688"/>
          </a:xfrm>
        </p:spPr>
        <p:txBody>
          <a:bodyPr>
            <a:normAutofit lnSpcReduction="10000"/>
          </a:bodyPr>
          <a:lstStyle/>
          <a:p>
            <a:pPr algn="just"/>
            <a:r>
              <a:rPr lang="ru-RU" sz="2800" b="1" dirty="0">
                <a:solidFill>
                  <a:srgbClr val="000000"/>
                </a:solidFill>
                <a:latin typeface="Times New Roman" panose="02020603050405020304" pitchFamily="18" charset="0"/>
              </a:rPr>
              <a:t>Система с сегментной организацией функционирует аналогично системе со страничной организацией</a:t>
            </a:r>
            <a:r>
              <a:rPr lang="ru-RU" sz="2800" dirty="0">
                <a:solidFill>
                  <a:srgbClr val="000000"/>
                </a:solidFill>
                <a:latin typeface="Times New Roman" panose="02020603050405020304" pitchFamily="18" charset="0"/>
              </a:rPr>
              <a:t>: время от времени происходят прерывания, связанные с отсутствием нужных сегментов в памяти, при необходимости освобождения памяти некоторые сегменты выгружаются, при каждом обращении к оперативной памяти выполняется преобразование виртуального адреса в физический. Кроме того, при обращении к памяти проверяется, разрешен ли доступ требуемого типа к данному сегменту.</a:t>
            </a:r>
          </a:p>
          <a:p>
            <a:pPr algn="just"/>
            <a:r>
              <a:rPr lang="ru-RU" sz="2800" b="1" dirty="0">
                <a:solidFill>
                  <a:srgbClr val="000000"/>
                </a:solidFill>
                <a:latin typeface="Times New Roman" panose="02020603050405020304" pitchFamily="18" charset="0"/>
              </a:rPr>
              <a:t>Виртуальный адрес при сегментной организации памяти может быть представлен парой (g, s)</a:t>
            </a:r>
            <a:r>
              <a:rPr lang="ru-RU" sz="2800" dirty="0">
                <a:solidFill>
                  <a:srgbClr val="000000"/>
                </a:solidFill>
                <a:latin typeface="Times New Roman" panose="02020603050405020304" pitchFamily="18" charset="0"/>
              </a:rPr>
              <a:t>, где </a:t>
            </a:r>
            <a:r>
              <a:rPr lang="ru-RU" sz="2800" b="1" dirty="0">
                <a:solidFill>
                  <a:srgbClr val="000000"/>
                </a:solidFill>
                <a:latin typeface="Times New Roman" panose="02020603050405020304" pitchFamily="18" charset="0"/>
              </a:rPr>
              <a:t>g</a:t>
            </a:r>
            <a:r>
              <a:rPr lang="ru-RU" sz="2800" dirty="0">
                <a:solidFill>
                  <a:srgbClr val="000000"/>
                </a:solidFill>
                <a:latin typeface="Times New Roman" panose="02020603050405020304" pitchFamily="18" charset="0"/>
              </a:rPr>
              <a:t> - номер сегмента, а </a:t>
            </a:r>
            <a:r>
              <a:rPr lang="ru-RU" sz="2800" b="1" dirty="0">
                <a:solidFill>
                  <a:srgbClr val="000000"/>
                </a:solidFill>
                <a:latin typeface="Times New Roman" panose="02020603050405020304" pitchFamily="18" charset="0"/>
              </a:rPr>
              <a:t>s</a:t>
            </a:r>
            <a:r>
              <a:rPr lang="ru-RU" sz="2800" dirty="0">
                <a:solidFill>
                  <a:srgbClr val="000000"/>
                </a:solidFill>
                <a:latin typeface="Times New Roman" panose="02020603050405020304" pitchFamily="18" charset="0"/>
              </a:rPr>
              <a:t> - смещение в сегменте. Физический адрес получается путем сложения начального физического адреса сегмента, найденного в таблице сегментов по номеру g, и смещения s.</a:t>
            </a:r>
          </a:p>
          <a:p>
            <a:pPr algn="just"/>
            <a:r>
              <a:rPr lang="ru-RU" sz="2800" dirty="0">
                <a:solidFill>
                  <a:srgbClr val="000000"/>
                </a:solidFill>
                <a:latin typeface="Times New Roman" panose="02020603050405020304" pitchFamily="18" charset="0"/>
              </a:rPr>
              <a:t>Недостатком данного метода распределения памяти является </a:t>
            </a:r>
            <a:r>
              <a:rPr lang="ru-RU" sz="2800" b="1" dirty="0">
                <a:solidFill>
                  <a:srgbClr val="000000"/>
                </a:solidFill>
                <a:latin typeface="Times New Roman" panose="02020603050405020304" pitchFamily="18" charset="0"/>
              </a:rPr>
              <a:t>фрагментация</a:t>
            </a:r>
            <a:r>
              <a:rPr lang="ru-RU" sz="2800" dirty="0">
                <a:solidFill>
                  <a:srgbClr val="000000"/>
                </a:solidFill>
                <a:latin typeface="Times New Roman" panose="02020603050405020304" pitchFamily="18" charset="0"/>
              </a:rPr>
              <a:t> на уровне сегментов и более медленное по сравнению со страничной организацией преобразование адреса.</a:t>
            </a:r>
          </a:p>
        </p:txBody>
      </p:sp>
    </p:spTree>
    <p:extLst>
      <p:ext uri="{BB962C8B-B14F-4D97-AF65-F5344CB8AC3E}">
        <p14:creationId xmlns:p14="http://schemas.microsoft.com/office/powerpoint/2010/main" val="228263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err="1">
                <a:solidFill>
                  <a:srgbClr val="000000"/>
                </a:solidFill>
                <a:latin typeface="Arial Cyr" panose="020B0604020202020204" pitchFamily="34" charset="0"/>
              </a:rPr>
              <a:t>Странично</a:t>
            </a:r>
            <a:r>
              <a:rPr lang="ru-RU" b="1" dirty="0">
                <a:solidFill>
                  <a:srgbClr val="000000"/>
                </a:solidFill>
                <a:latin typeface="Arial Cyr" panose="020B0604020202020204" pitchFamily="34" charset="0"/>
              </a:rPr>
              <a:t>-сегментное распределение</a:t>
            </a:r>
            <a:endParaRPr lang="ru-RU" dirty="0"/>
          </a:p>
        </p:txBody>
      </p:sp>
      <p:sp>
        <p:nvSpPr>
          <p:cNvPr id="3" name="Объект 2"/>
          <p:cNvSpPr>
            <a:spLocks noGrp="1"/>
          </p:cNvSpPr>
          <p:nvPr>
            <p:ph idx="1"/>
          </p:nvPr>
        </p:nvSpPr>
        <p:spPr/>
        <p:txBody>
          <a:bodyPr>
            <a:normAutofit/>
          </a:bodyPr>
          <a:lstStyle/>
          <a:p>
            <a:pPr algn="just">
              <a:buFont typeface="Wingdings" panose="05000000000000000000" pitchFamily="2" charset="2"/>
              <a:buChar char="Ø"/>
            </a:pPr>
            <a:r>
              <a:rPr lang="ru-RU" sz="2800" dirty="0">
                <a:solidFill>
                  <a:srgbClr val="000000"/>
                </a:solidFill>
                <a:latin typeface="Times New Roman" panose="02020603050405020304" pitchFamily="18" charset="0"/>
              </a:rPr>
              <a:t>Комбинация страничного и сегментного распределения памяти.</a:t>
            </a:r>
          </a:p>
          <a:p>
            <a:pPr algn="just">
              <a:buFont typeface="Wingdings" panose="05000000000000000000" pitchFamily="2" charset="2"/>
              <a:buChar char="Ø"/>
            </a:pPr>
            <a:r>
              <a:rPr lang="ru-RU" sz="2800" dirty="0">
                <a:solidFill>
                  <a:srgbClr val="000000"/>
                </a:solidFill>
                <a:latin typeface="Times New Roman" panose="02020603050405020304" pitchFamily="18" charset="0"/>
              </a:rPr>
              <a:t>Виртуальное пространство процесса делится на </a:t>
            </a:r>
            <a:r>
              <a:rPr lang="ru-RU" sz="2800" b="1" dirty="0">
                <a:solidFill>
                  <a:srgbClr val="000000"/>
                </a:solidFill>
                <a:latin typeface="Times New Roman" panose="02020603050405020304" pitchFamily="18" charset="0"/>
              </a:rPr>
              <a:t>сегменты</a:t>
            </a:r>
            <a:r>
              <a:rPr lang="ru-RU" sz="2800" dirty="0">
                <a:solidFill>
                  <a:srgbClr val="000000"/>
                </a:solidFill>
                <a:latin typeface="Times New Roman" panose="02020603050405020304" pitchFamily="18" charset="0"/>
              </a:rPr>
              <a:t>, а каждый сегмент в свою очередь делится на </a:t>
            </a:r>
            <a:r>
              <a:rPr lang="ru-RU" sz="2800" b="1" dirty="0">
                <a:solidFill>
                  <a:srgbClr val="000000"/>
                </a:solidFill>
                <a:latin typeface="Times New Roman" panose="02020603050405020304" pitchFamily="18" charset="0"/>
              </a:rPr>
              <a:t>виртуальные страницы</a:t>
            </a:r>
            <a:r>
              <a:rPr lang="ru-RU" sz="2800" dirty="0">
                <a:solidFill>
                  <a:srgbClr val="000000"/>
                </a:solidFill>
                <a:latin typeface="Times New Roman" panose="02020603050405020304" pitchFamily="18" charset="0"/>
              </a:rPr>
              <a:t>, которые нумеруются в пределах сегмента. </a:t>
            </a:r>
          </a:p>
          <a:p>
            <a:pPr algn="just">
              <a:buFont typeface="Wingdings" panose="05000000000000000000" pitchFamily="2" charset="2"/>
              <a:buChar char="Ø"/>
            </a:pPr>
            <a:r>
              <a:rPr lang="ru-RU" sz="2800" dirty="0">
                <a:solidFill>
                  <a:srgbClr val="000000"/>
                </a:solidFill>
                <a:latin typeface="Times New Roman" panose="02020603050405020304" pitchFamily="18" charset="0"/>
              </a:rPr>
              <a:t>Оперативная память делится на физические страницы. </a:t>
            </a:r>
          </a:p>
          <a:p>
            <a:pPr algn="just">
              <a:buFont typeface="Wingdings" panose="05000000000000000000" pitchFamily="2" charset="2"/>
              <a:buChar char="Ø"/>
            </a:pPr>
            <a:r>
              <a:rPr lang="ru-RU" sz="2800" dirty="0">
                <a:solidFill>
                  <a:srgbClr val="000000"/>
                </a:solidFill>
                <a:latin typeface="Times New Roman" panose="02020603050405020304" pitchFamily="18" charset="0"/>
              </a:rPr>
              <a:t>Загрузка процесса выполняется операционной системой постранично, при этом часть страниц размещается в оперативной памяти, а часть на диске. </a:t>
            </a:r>
            <a:endParaRPr lang="ru-RU" sz="2400" dirty="0"/>
          </a:p>
        </p:txBody>
      </p:sp>
    </p:spTree>
    <p:extLst>
      <p:ext uri="{BB962C8B-B14F-4D97-AF65-F5344CB8AC3E}">
        <p14:creationId xmlns:p14="http://schemas.microsoft.com/office/powerpoint/2010/main" val="13169095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34439C-AC52-40A3-A889-1D211D09CC8F}"/>
              </a:ext>
            </a:extLst>
          </p:cNvPr>
          <p:cNvSpPr>
            <a:spLocks noGrp="1"/>
          </p:cNvSpPr>
          <p:nvPr>
            <p:ph type="title"/>
          </p:nvPr>
        </p:nvSpPr>
        <p:spPr>
          <a:xfrm>
            <a:off x="551384" y="286603"/>
            <a:ext cx="3070096" cy="1450757"/>
          </a:xfrm>
        </p:spPr>
        <p:txBody>
          <a:bodyPr/>
          <a:lstStyle/>
          <a:p>
            <a:endParaRPr lang="ru-RU" dirty="0"/>
          </a:p>
        </p:txBody>
      </p:sp>
      <p:sp>
        <p:nvSpPr>
          <p:cNvPr id="3" name="Объект 2">
            <a:extLst>
              <a:ext uri="{FF2B5EF4-FFF2-40B4-BE49-F238E27FC236}">
                <a16:creationId xmlns:a16="http://schemas.microsoft.com/office/drawing/2014/main" id="{A7B4B27F-7DB2-4385-BB4D-F0C43E97988F}"/>
              </a:ext>
            </a:extLst>
          </p:cNvPr>
          <p:cNvSpPr>
            <a:spLocks noGrp="1"/>
          </p:cNvSpPr>
          <p:nvPr>
            <p:ph idx="1"/>
          </p:nvPr>
        </p:nvSpPr>
        <p:spPr>
          <a:xfrm>
            <a:off x="551384" y="2023963"/>
            <a:ext cx="3070096" cy="4023360"/>
          </a:xfrm>
        </p:spPr>
        <p:txBody>
          <a:bodyPr>
            <a:normAutofit/>
          </a:bodyPr>
          <a:lstStyle/>
          <a:p>
            <a:pPr algn="ctr"/>
            <a:r>
              <a:rPr lang="ru-RU" sz="2400" dirty="0"/>
              <a:t>Виртуальный адрес состоит из трех компонентов – номер сегмента, номер страницы и индекс.</a:t>
            </a:r>
          </a:p>
          <a:p>
            <a:pPr algn="ctr"/>
            <a:r>
              <a:rPr lang="ru-RU" sz="2400" dirty="0"/>
              <a:t>Такой способ организации памяти влечет задержку доступа к памяти.</a:t>
            </a:r>
          </a:p>
          <a:p>
            <a:endParaRPr lang="ru-RU" sz="2400" dirty="0"/>
          </a:p>
        </p:txBody>
      </p:sp>
      <p:pic>
        <p:nvPicPr>
          <p:cNvPr id="3074" name="Picture 2" descr="https://pp.userapi.com/c851224/v851224363/13862/dBbHPmzwxVQ.jpg">
            <a:extLst>
              <a:ext uri="{FF2B5EF4-FFF2-40B4-BE49-F238E27FC236}">
                <a16:creationId xmlns:a16="http://schemas.microsoft.com/office/drawing/2014/main" id="{4B683DDC-E138-45BD-BFCC-806E6EDD56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080"/>
          <a:stretch/>
        </p:blipFill>
        <p:spPr bwMode="auto">
          <a:xfrm>
            <a:off x="3621480" y="0"/>
            <a:ext cx="858807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2013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Виртуальные адреса в страничных и сегментных системах</a:t>
            </a:r>
          </a:p>
        </p:txBody>
      </p:sp>
      <p:sp>
        <p:nvSpPr>
          <p:cNvPr id="3" name="Объект 2"/>
          <p:cNvSpPr>
            <a:spLocks noGrp="1"/>
          </p:cNvSpPr>
          <p:nvPr>
            <p:ph idx="1"/>
          </p:nvPr>
        </p:nvSpPr>
        <p:spPr>
          <a:xfrm>
            <a:off x="1097280" y="1845734"/>
            <a:ext cx="10058400" cy="4023360"/>
          </a:xfrm>
        </p:spPr>
        <p:txBody>
          <a:bodyPr>
            <a:normAutofit/>
          </a:bodyPr>
          <a:lstStyle/>
          <a:p>
            <a:pPr algn="just"/>
            <a:r>
              <a:rPr lang="ru-RU" sz="3200" dirty="0"/>
              <a:t>являются двухкомпонентными и представляют собой упорядоченную пару (</a:t>
            </a:r>
            <a:r>
              <a:rPr lang="ru-RU" sz="3200" dirty="0" err="1"/>
              <a:t>p,d</a:t>
            </a:r>
            <a:r>
              <a:rPr lang="ru-RU" sz="3200" dirty="0"/>
              <a:t>), где p - номер блока (страницы либо сегмента), в которой размещается элемент, а d - смещение относительно начального адреса этого блока.</a:t>
            </a:r>
          </a:p>
        </p:txBody>
      </p:sp>
    </p:spTree>
    <p:extLst>
      <p:ext uri="{BB962C8B-B14F-4D97-AF65-F5344CB8AC3E}">
        <p14:creationId xmlns:p14="http://schemas.microsoft.com/office/powerpoint/2010/main" val="12690907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a:t>Преобразование виртуального адреса V=(</a:t>
            </a:r>
            <a:r>
              <a:rPr lang="ru-RU" sz="3600" dirty="0" err="1"/>
              <a:t>p,d</a:t>
            </a:r>
            <a:r>
              <a:rPr lang="ru-RU" sz="3600" dirty="0"/>
              <a:t>) в адрес реальной памяти r</a:t>
            </a:r>
          </a:p>
        </p:txBody>
      </p:sp>
      <p:sp>
        <p:nvSpPr>
          <p:cNvPr id="3" name="Объект 2"/>
          <p:cNvSpPr>
            <a:spLocks noGrp="1"/>
          </p:cNvSpPr>
          <p:nvPr>
            <p:ph idx="1"/>
          </p:nvPr>
        </p:nvSpPr>
        <p:spPr/>
        <p:txBody>
          <a:bodyPr>
            <a:normAutofit/>
          </a:bodyPr>
          <a:lstStyle/>
          <a:p>
            <a:pPr algn="just"/>
            <a:r>
              <a:rPr lang="ru-RU" sz="2400" dirty="0"/>
              <a:t>При активизации очередного процесса в специальный регистр процессора загружается адрес таблицы отображения блоков данного процесса.</a:t>
            </a:r>
          </a:p>
          <a:p>
            <a:pPr algn="just"/>
            <a:r>
              <a:rPr lang="ru-RU" sz="2400" dirty="0"/>
              <a:t>В соответствии с номером блока p из таблице отображения блоков, считывается строка, в которой устанавливается соответствие между номерами виртуальных и физических страниц для страниц, загруженных в оперативную память, или делается отметка о том, что виртуальная страница выгружена на диск.</a:t>
            </a:r>
          </a:p>
        </p:txBody>
      </p:sp>
    </p:spTree>
    <p:extLst>
      <p:ext uri="{BB962C8B-B14F-4D97-AF65-F5344CB8AC3E}">
        <p14:creationId xmlns:p14="http://schemas.microsoft.com/office/powerpoint/2010/main" val="23751680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9537" y="0"/>
            <a:ext cx="9505055" cy="1320800"/>
          </a:xfrm>
        </p:spPr>
        <p:txBody>
          <a:bodyPr>
            <a:normAutofit fontScale="90000"/>
          </a:bodyPr>
          <a:lstStyle/>
          <a:p>
            <a:r>
              <a:rPr lang="ru-RU" dirty="0"/>
              <a:t>Преобразование виртуального адреса в реальной адрес памяти</a:t>
            </a:r>
          </a:p>
        </p:txBody>
      </p:sp>
      <p:pic>
        <p:nvPicPr>
          <p:cNvPr id="13314" name="Picture 2" descr="Image54.gif (12868 bytes)"/>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847528" y="1628801"/>
            <a:ext cx="6807608" cy="454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74443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CB23B4-496D-439A-AF68-36FB4A39D148}"/>
              </a:ext>
            </a:extLst>
          </p:cNvPr>
          <p:cNvSpPr>
            <a:spLocks noGrp="1"/>
          </p:cNvSpPr>
          <p:nvPr>
            <p:ph type="title"/>
          </p:nvPr>
        </p:nvSpPr>
        <p:spPr/>
        <p:txBody>
          <a:bodyPr/>
          <a:lstStyle/>
          <a:p>
            <a:r>
              <a:rPr lang="ru-RU" dirty="0"/>
              <a:t>Разделяемые сегменты памяти</a:t>
            </a:r>
          </a:p>
        </p:txBody>
      </p:sp>
      <p:sp>
        <p:nvSpPr>
          <p:cNvPr id="3" name="Объект 2">
            <a:extLst>
              <a:ext uri="{FF2B5EF4-FFF2-40B4-BE49-F238E27FC236}">
                <a16:creationId xmlns:a16="http://schemas.microsoft.com/office/drawing/2014/main" id="{A35781E5-DB84-4E29-90C9-2F17567A3F40}"/>
              </a:ext>
            </a:extLst>
          </p:cNvPr>
          <p:cNvSpPr>
            <a:spLocks noGrp="1"/>
          </p:cNvSpPr>
          <p:nvPr>
            <p:ph idx="1"/>
          </p:nvPr>
        </p:nvSpPr>
        <p:spPr/>
        <p:txBody>
          <a:bodyPr>
            <a:normAutofit/>
          </a:bodyPr>
          <a:lstStyle/>
          <a:p>
            <a:pPr algn="just"/>
            <a:r>
              <a:rPr lang="ru-RU" sz="2800" dirty="0"/>
              <a:t>Для организации разделяемого сегмента достаточно поместить сегмент в адресное пространство каждого процесса, которому нужен доступ к данному сегменту, а затем настроить параметры отображения сегментов.</a:t>
            </a:r>
          </a:p>
          <a:p>
            <a:pPr algn="just"/>
            <a:r>
              <a:rPr lang="ru-RU" sz="2800" dirty="0"/>
              <a:t>Разделяемые сегменты выгружаются на диск системой виртуальной памяти по тем же алгоритмам и с помощью тех же механизмов, что </a:t>
            </a:r>
            <a:r>
              <a:rPr lang="ru-RU" sz="2800"/>
              <a:t>и индивидуальные.</a:t>
            </a:r>
            <a:endParaRPr lang="ru-RU" sz="2800" dirty="0"/>
          </a:p>
        </p:txBody>
      </p:sp>
    </p:spTree>
    <p:extLst>
      <p:ext uri="{BB962C8B-B14F-4D97-AF65-F5344CB8AC3E}">
        <p14:creationId xmlns:p14="http://schemas.microsoft.com/office/powerpoint/2010/main" val="36844696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ДПА</a:t>
            </a:r>
          </a:p>
        </p:txBody>
      </p:sp>
      <p:sp>
        <p:nvSpPr>
          <p:cNvPr id="3" name="Объект 2"/>
          <p:cNvSpPr>
            <a:spLocks noGrp="1"/>
          </p:cNvSpPr>
          <p:nvPr>
            <p:ph idx="1"/>
          </p:nvPr>
        </p:nvSpPr>
        <p:spPr/>
        <p:txBody>
          <a:bodyPr>
            <a:normAutofit/>
          </a:bodyPr>
          <a:lstStyle/>
          <a:p>
            <a:pPr algn="just"/>
            <a:r>
              <a:rPr lang="ru-RU" sz="2400" dirty="0"/>
              <a:t>Механизм отображения виртуальных и реальных адресов устанавливает между ними соответствие и называется </a:t>
            </a:r>
            <a:r>
              <a:rPr lang="ru-RU" sz="2400" b="1" dirty="0"/>
              <a:t>динамическим преобразованием адресов</a:t>
            </a:r>
            <a:r>
              <a:rPr lang="ru-RU" sz="2400" dirty="0"/>
              <a:t> (ДПА).</a:t>
            </a:r>
          </a:p>
          <a:p>
            <a:pPr algn="just"/>
            <a:r>
              <a:rPr lang="ru-RU" sz="2400" dirty="0"/>
              <a:t>Компьютер выступает как логическое устройство, а не физическая машина с уникальными характеристиками. </a:t>
            </a:r>
          </a:p>
          <a:p>
            <a:pPr algn="just"/>
            <a:r>
              <a:rPr lang="ru-RU" sz="2400" dirty="0"/>
              <a:t>ДПА поддерживается на аппаратно-микропрограммном уровне.</a:t>
            </a:r>
          </a:p>
        </p:txBody>
      </p:sp>
    </p:spTree>
    <p:extLst>
      <p:ext uri="{BB962C8B-B14F-4D97-AF65-F5344CB8AC3E}">
        <p14:creationId xmlns:p14="http://schemas.microsoft.com/office/powerpoint/2010/main" val="20230028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Динамическое преобразование адресов </a:t>
            </a:r>
          </a:p>
        </p:txBody>
      </p:sp>
      <p:pic>
        <p:nvPicPr>
          <p:cNvPr id="12290" name="Picture 2" descr="Image53.gif (22230 bytes)"/>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063552" y="1916832"/>
            <a:ext cx="8224484"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0969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040B0A-39CD-4EAB-A028-59B6D9D31C5D}"/>
              </a:ext>
            </a:extLst>
          </p:cNvPr>
          <p:cNvSpPr>
            <a:spLocks noGrp="1"/>
          </p:cNvSpPr>
          <p:nvPr>
            <p:ph type="title"/>
          </p:nvPr>
        </p:nvSpPr>
        <p:spPr/>
        <p:txBody>
          <a:bodyPr/>
          <a:lstStyle/>
          <a:p>
            <a:r>
              <a:rPr lang="ru-RU" dirty="0">
                <a:solidFill>
                  <a:schemeClr val="tx1"/>
                </a:solidFill>
              </a:rPr>
              <a:t>Механизм ДПА</a:t>
            </a:r>
            <a:endParaRPr lang="ru-RU" dirty="0"/>
          </a:p>
        </p:txBody>
      </p:sp>
      <p:sp>
        <p:nvSpPr>
          <p:cNvPr id="3" name="Объект 2">
            <a:extLst>
              <a:ext uri="{FF2B5EF4-FFF2-40B4-BE49-F238E27FC236}">
                <a16:creationId xmlns:a16="http://schemas.microsoft.com/office/drawing/2014/main" id="{E6EBCF07-7899-4C14-9986-145A0CED0E37}"/>
              </a:ext>
            </a:extLst>
          </p:cNvPr>
          <p:cNvSpPr>
            <a:spLocks noGrp="1"/>
          </p:cNvSpPr>
          <p:nvPr>
            <p:ph idx="1"/>
          </p:nvPr>
        </p:nvSpPr>
        <p:spPr>
          <a:xfrm>
            <a:off x="479376" y="1845734"/>
            <a:ext cx="11233248" cy="4725663"/>
          </a:xfrm>
        </p:spPr>
        <p:txBody>
          <a:bodyPr>
            <a:normAutofit/>
          </a:bodyPr>
          <a:lstStyle/>
          <a:p>
            <a:pPr marL="0" indent="0" algn="just">
              <a:lnSpc>
                <a:spcPct val="100000"/>
              </a:lnSpc>
              <a:spcBef>
                <a:spcPts val="0"/>
              </a:spcBef>
              <a:spcAft>
                <a:spcPts val="0"/>
              </a:spcAft>
              <a:buClrTx/>
              <a:buSzTx/>
              <a:buNone/>
              <a:defRPr/>
            </a:pPr>
            <a:r>
              <a:rPr lang="ru-RU" sz="2400" b="1" dirty="0">
                <a:solidFill>
                  <a:schemeClr val="tx1"/>
                </a:solidFill>
              </a:rPr>
              <a:t>Механизм ДПА </a:t>
            </a:r>
            <a:r>
              <a:rPr lang="ru-RU" sz="2400" dirty="0">
                <a:solidFill>
                  <a:schemeClr val="tx1"/>
                </a:solidFill>
              </a:rPr>
              <a:t>предполагает ведение таблиц, показывающих какие ячейки ВП в текущий момент времени находятся в </a:t>
            </a:r>
            <a:r>
              <a:rPr lang="ru-RU" sz="2400" b="1" dirty="0">
                <a:solidFill>
                  <a:schemeClr val="tx1"/>
                </a:solidFill>
              </a:rPr>
              <a:t>РОП и где именно</a:t>
            </a:r>
            <a:r>
              <a:rPr lang="ru-RU" sz="2400" dirty="0">
                <a:solidFill>
                  <a:schemeClr val="tx1"/>
                </a:solidFill>
              </a:rPr>
              <a:t>. Отображение адресов выполняется </a:t>
            </a:r>
            <a:r>
              <a:rPr lang="ru-RU" sz="2400" i="1" dirty="0">
                <a:solidFill>
                  <a:schemeClr val="tx1"/>
                </a:solidFill>
              </a:rPr>
              <a:t>на уровне блоков ОП.</a:t>
            </a:r>
          </a:p>
          <a:p>
            <a:pPr marL="0" indent="0" algn="just">
              <a:buNone/>
            </a:pPr>
            <a:r>
              <a:rPr lang="ru-RU" sz="2400" b="1" dirty="0">
                <a:solidFill>
                  <a:schemeClr val="tx1"/>
                </a:solidFill>
              </a:rPr>
              <a:t>Вопросы: </a:t>
            </a:r>
          </a:p>
          <a:p>
            <a:pPr marL="457200" indent="-457200" algn="just">
              <a:buAutoNum type="arabicPeriod"/>
            </a:pPr>
            <a:r>
              <a:rPr lang="ru-RU" sz="2400" dirty="0">
                <a:solidFill>
                  <a:schemeClr val="tx1"/>
                </a:solidFill>
              </a:rPr>
              <a:t>Какую часть процессов держать в ОП, в некоторые моменты времени, выталкивая одни участки РОП и размещая другие.</a:t>
            </a:r>
          </a:p>
          <a:p>
            <a:pPr marL="457200" indent="-457200" algn="just">
              <a:buAutoNum type="arabicPeriod"/>
            </a:pPr>
            <a:r>
              <a:rPr lang="ru-RU" sz="2400" dirty="0">
                <a:solidFill>
                  <a:schemeClr val="tx1"/>
                </a:solidFill>
              </a:rPr>
              <a:t>Каким сделать размер блока? Увеличение размера блока приводит к уменьшению размера таблицы отображения блоков, но увеличивает время обмена и, наоборот, уменьшение размера блока приводит к увеличению таблиц и уменьшению времени обмена с внешней памятью.</a:t>
            </a:r>
            <a:endParaRPr lang="ru-RU" dirty="0">
              <a:solidFill>
                <a:schemeClr val="tx1"/>
              </a:solidFill>
            </a:endParaRPr>
          </a:p>
          <a:p>
            <a:endParaRPr lang="ru-RU" dirty="0"/>
          </a:p>
        </p:txBody>
      </p:sp>
    </p:spTree>
    <p:extLst>
      <p:ext uri="{BB962C8B-B14F-4D97-AF65-F5344CB8AC3E}">
        <p14:creationId xmlns:p14="http://schemas.microsoft.com/office/powerpoint/2010/main" val="18973386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3600" y="609600"/>
            <a:ext cx="6347713" cy="515144"/>
          </a:xfrm>
        </p:spPr>
        <p:txBody>
          <a:bodyPr>
            <a:normAutofit fontScale="90000"/>
          </a:bodyPr>
          <a:lstStyle/>
          <a:p>
            <a:r>
              <a:rPr lang="ru-RU" dirty="0"/>
              <a:t>Выводы</a:t>
            </a:r>
          </a:p>
        </p:txBody>
      </p:sp>
      <p:sp>
        <p:nvSpPr>
          <p:cNvPr id="3" name="Объект 2"/>
          <p:cNvSpPr>
            <a:spLocks noGrp="1"/>
          </p:cNvSpPr>
          <p:nvPr>
            <p:ph idx="1"/>
          </p:nvPr>
        </p:nvSpPr>
        <p:spPr>
          <a:xfrm>
            <a:off x="1199456" y="1988840"/>
            <a:ext cx="9937104" cy="3744416"/>
          </a:xfrm>
        </p:spPr>
        <p:txBody>
          <a:bodyPr>
            <a:noAutofit/>
          </a:bodyPr>
          <a:lstStyle/>
          <a:p>
            <a:pPr algn="just"/>
            <a:r>
              <a:rPr lang="ru-RU" sz="2400" b="1" dirty="0"/>
              <a:t>Виртуальной памятью</a:t>
            </a:r>
            <a:r>
              <a:rPr lang="ru-RU" sz="2400" dirty="0"/>
              <a:t> называется основная память процесса, адресное пространство которого соответствует диапазону непосредственной адресации системы команд ЭВМ и которая обычно не совпадает с объемом реальной памяти ЭВМ.</a:t>
            </a:r>
          </a:p>
          <a:p>
            <a:pPr algn="just"/>
            <a:r>
              <a:rPr lang="ru-RU" sz="2400" dirty="0"/>
              <a:t>Распределение памяти распространяется от статического распределения памяти с промежуточным решением в виде "простого </a:t>
            </a:r>
            <a:r>
              <a:rPr lang="ru-RU" sz="2400" dirty="0" err="1"/>
              <a:t>своппинга</a:t>
            </a:r>
            <a:r>
              <a:rPr lang="ru-RU" sz="2400" dirty="0"/>
              <a:t> до смешанных стратегий, основанных на использовании "страничной подкачки по требованию" и развитых механизмов </a:t>
            </a:r>
            <a:r>
              <a:rPr lang="ru-RU" sz="2400" dirty="0" err="1"/>
              <a:t>своппинга</a:t>
            </a:r>
            <a:endParaRPr lang="ru-RU" sz="2400" dirty="0"/>
          </a:p>
        </p:txBody>
      </p:sp>
    </p:spTree>
    <p:extLst>
      <p:ext uri="{BB962C8B-B14F-4D97-AF65-F5344CB8AC3E}">
        <p14:creationId xmlns:p14="http://schemas.microsoft.com/office/powerpoint/2010/main" val="42151826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ДЗ</a:t>
            </a:r>
          </a:p>
        </p:txBody>
      </p:sp>
      <p:sp>
        <p:nvSpPr>
          <p:cNvPr id="3" name="Объект 2"/>
          <p:cNvSpPr>
            <a:spLocks noGrp="1"/>
          </p:cNvSpPr>
          <p:nvPr>
            <p:ph idx="1"/>
          </p:nvPr>
        </p:nvSpPr>
        <p:spPr/>
        <p:txBody>
          <a:bodyPr>
            <a:normAutofit/>
          </a:bodyPr>
          <a:lstStyle/>
          <a:p>
            <a:pPr algn="just"/>
            <a:r>
              <a:rPr lang="ru-RU" sz="2800" dirty="0"/>
              <a:t>Процесс управления памятью</a:t>
            </a:r>
          </a:p>
          <a:p>
            <a:pPr algn="just"/>
            <a:r>
              <a:rPr lang="ru-RU" sz="2800" dirty="0"/>
              <a:t>Настройка файла подкачки</a:t>
            </a:r>
          </a:p>
          <a:p>
            <a:pPr algn="just"/>
            <a:r>
              <a:rPr lang="ru-RU" sz="2800" dirty="0"/>
              <a:t>Дамп памяти</a:t>
            </a:r>
          </a:p>
        </p:txBody>
      </p:sp>
    </p:spTree>
    <p:extLst>
      <p:ext uri="{BB962C8B-B14F-4D97-AF65-F5344CB8AC3E}">
        <p14:creationId xmlns:p14="http://schemas.microsoft.com/office/powerpoint/2010/main" val="34640291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Область для временного хранения данных на диске</a:t>
            </a:r>
          </a:p>
        </p:txBody>
      </p:sp>
      <p:sp>
        <p:nvSpPr>
          <p:cNvPr id="3" name="Объект 2"/>
          <p:cNvSpPr>
            <a:spLocks noGrp="1"/>
          </p:cNvSpPr>
          <p:nvPr>
            <p:ph idx="1"/>
          </p:nvPr>
        </p:nvSpPr>
        <p:spPr/>
        <p:txBody>
          <a:bodyPr>
            <a:normAutofit/>
          </a:bodyPr>
          <a:lstStyle/>
          <a:p>
            <a:pPr algn="just"/>
            <a:r>
              <a:rPr lang="ru-RU" sz="2400" dirty="0"/>
              <a:t>Для временного хранения сегментов и страниц на диске отводится:</a:t>
            </a:r>
          </a:p>
          <a:p>
            <a:pPr algn="just"/>
            <a:r>
              <a:rPr lang="ru-RU" sz="2400" dirty="0"/>
              <a:t>-либо специальная область,</a:t>
            </a:r>
          </a:p>
          <a:p>
            <a:pPr algn="just"/>
            <a:r>
              <a:rPr lang="ru-RU" sz="2400" dirty="0"/>
              <a:t>-либо специальных файл (файл свопинга, страничный файл, файл подкачки).</a:t>
            </a:r>
          </a:p>
          <a:p>
            <a:pPr algn="just"/>
            <a:r>
              <a:rPr lang="ru-RU" sz="2400" dirty="0"/>
              <a:t>Размер страничного файла может быть настраиваемым параметром.</a:t>
            </a:r>
          </a:p>
        </p:txBody>
      </p:sp>
    </p:spTree>
    <p:extLst>
      <p:ext uri="{BB962C8B-B14F-4D97-AF65-F5344CB8AC3E}">
        <p14:creationId xmlns:p14="http://schemas.microsoft.com/office/powerpoint/2010/main" val="41129676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normAutofit/>
          </a:bodyPr>
          <a:lstStyle/>
          <a:p>
            <a:pPr algn="just"/>
            <a:r>
              <a:rPr lang="ru-RU" sz="2100" dirty="0"/>
              <a:t>Операционная система </a:t>
            </a:r>
            <a:r>
              <a:rPr lang="ru-RU" sz="2100" dirty="0" err="1"/>
              <a:t>Windows</a:t>
            </a:r>
            <a:r>
              <a:rPr lang="ru-RU" sz="2100" dirty="0"/>
              <a:t> работает не с физической, а именно с виртуальной памятью. Технически виртуальная память состоит из физической памяти (ОЗУ) и специального файла(-</a:t>
            </a:r>
            <a:r>
              <a:rPr lang="ru-RU" sz="2100" dirty="0" err="1"/>
              <a:t>ов</a:t>
            </a:r>
            <a:r>
              <a:rPr lang="ru-RU" sz="2100" dirty="0"/>
              <a:t>) подкачки, объединенных в единое виртуальное адресное пространство. </a:t>
            </a:r>
          </a:p>
        </p:txBody>
      </p:sp>
    </p:spTree>
    <p:extLst>
      <p:ext uri="{BB962C8B-B14F-4D97-AF65-F5344CB8AC3E}">
        <p14:creationId xmlns:p14="http://schemas.microsoft.com/office/powerpoint/2010/main" val="28428211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100" dirty="0"/>
              <a:t>Для каждого запущенного процесса выделяется собственное</a:t>
            </a:r>
            <a:r>
              <a:rPr lang="en-US" sz="2100" dirty="0"/>
              <a:t> </a:t>
            </a:r>
            <a:r>
              <a:rPr lang="ru-RU" sz="2100" dirty="0"/>
              <a:t>адресное пространство в виртуальной памяти, в котором он выполняется и которым управляет. </a:t>
            </a:r>
            <a:endParaRPr lang="en-US" sz="2100" dirty="0"/>
          </a:p>
          <a:p>
            <a:pPr algn="just"/>
            <a:r>
              <a:rPr lang="ru-RU" sz="2100" dirty="0"/>
              <a:t>Для обращения к памяти используются указатели на адреса в виртуальном адресном пространстве</a:t>
            </a:r>
            <a:r>
              <a:rPr lang="en-US" sz="2100" dirty="0"/>
              <a:t>.</a:t>
            </a:r>
            <a:endParaRPr lang="ru-RU" sz="2100" dirty="0"/>
          </a:p>
        </p:txBody>
      </p:sp>
    </p:spTree>
    <p:extLst>
      <p:ext uri="{BB962C8B-B14F-4D97-AF65-F5344CB8AC3E}">
        <p14:creationId xmlns:p14="http://schemas.microsoft.com/office/powerpoint/2010/main" val="13154946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Объём доступной ВП</a:t>
            </a:r>
          </a:p>
        </p:txBody>
      </p:sp>
      <p:sp>
        <p:nvSpPr>
          <p:cNvPr id="3" name="Объект 2"/>
          <p:cNvSpPr>
            <a:spLocks noGrp="1"/>
          </p:cNvSpPr>
          <p:nvPr>
            <p:ph idx="1"/>
          </p:nvPr>
        </p:nvSpPr>
        <p:spPr/>
        <p:txBody>
          <a:bodyPr>
            <a:normAutofit/>
          </a:bodyPr>
          <a:lstStyle/>
          <a:p>
            <a:pPr algn="just"/>
            <a:r>
              <a:rPr lang="ru-RU" sz="2100" dirty="0"/>
              <a:t>Максимально возможный объем доступной виртуальной памяти зависит от разрядности операционной системы. </a:t>
            </a:r>
          </a:p>
          <a:p>
            <a:pPr algn="just"/>
            <a:r>
              <a:rPr lang="ru-RU" sz="2100" dirty="0"/>
              <a:t>В 32-разрядной системе процесс может адресовать не более 4 гигабайт (2</a:t>
            </a:r>
            <a:r>
              <a:rPr lang="ru-RU" sz="2100" baseline="30000" dirty="0"/>
              <a:t>32</a:t>
            </a:r>
            <a:r>
              <a:rPr lang="ru-RU" sz="2100" dirty="0"/>
              <a:t>) памяти. </a:t>
            </a:r>
          </a:p>
          <a:p>
            <a:pPr algn="just"/>
            <a:r>
              <a:rPr lang="ru-RU" sz="2100" dirty="0"/>
              <a:t>В 64-разрядного процесса теоретическое ограничение составляет 16 экзабайт (2</a:t>
            </a:r>
            <a:r>
              <a:rPr lang="ru-RU" sz="2100" baseline="30000" dirty="0"/>
              <a:t>64</a:t>
            </a:r>
            <a:r>
              <a:rPr lang="ru-RU" sz="2100" dirty="0"/>
              <a:t>), а практически в современных 64-разрядных версиях </a:t>
            </a:r>
            <a:r>
              <a:rPr lang="ru-RU" sz="2100" dirty="0" err="1"/>
              <a:t>Windows</a:t>
            </a:r>
            <a:r>
              <a:rPr lang="ru-RU" sz="2100" dirty="0"/>
              <a:t> поддерживается адресное пространство объемом до 16 терабайт.</a:t>
            </a:r>
          </a:p>
        </p:txBody>
      </p:sp>
    </p:spTree>
    <p:extLst>
      <p:ext uri="{BB962C8B-B14F-4D97-AF65-F5344CB8AC3E}">
        <p14:creationId xmlns:p14="http://schemas.microsoft.com/office/powerpoint/2010/main" val="14737066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Процесс управления памятью</a:t>
            </a:r>
          </a:p>
        </p:txBody>
      </p:sp>
      <p:sp>
        <p:nvSpPr>
          <p:cNvPr id="3" name="Объект 2"/>
          <p:cNvSpPr>
            <a:spLocks noGrp="1"/>
          </p:cNvSpPr>
          <p:nvPr>
            <p:ph idx="1"/>
          </p:nvPr>
        </p:nvSpPr>
        <p:spPr/>
        <p:txBody>
          <a:bodyPr>
            <a:normAutofit/>
          </a:bodyPr>
          <a:lstStyle/>
          <a:p>
            <a:pPr algn="just"/>
            <a:r>
              <a:rPr lang="ru-RU" sz="2100" dirty="0"/>
              <a:t>1. Каждому процессу при загрузке выделяется адресное пространство виртуальной памяти.</a:t>
            </a:r>
          </a:p>
          <a:p>
            <a:pPr algn="just"/>
            <a:r>
              <a:rPr lang="ru-RU" sz="2100" dirty="0"/>
              <a:t>В каждый момент времени в памяти находятся страницы из виртуального адресного пространства каждого процесса.</a:t>
            </a:r>
          </a:p>
          <a:p>
            <a:pPr algn="just"/>
            <a:r>
              <a:rPr lang="ru-RU" sz="2100" dirty="0"/>
              <a:t>Действительные страницы (</a:t>
            </a:r>
            <a:r>
              <a:rPr lang="en-US" sz="2100" dirty="0"/>
              <a:t>valid pages</a:t>
            </a:r>
            <a:r>
              <a:rPr lang="ru-RU" sz="2100" dirty="0"/>
              <a:t>) – это страницы, находящиеся в физической памяти и доступные немедленно.</a:t>
            </a:r>
            <a:endParaRPr lang="en-US" sz="2100" dirty="0"/>
          </a:p>
          <a:p>
            <a:pPr algn="just"/>
            <a:r>
              <a:rPr lang="ru-RU" sz="2100" dirty="0"/>
              <a:t>Недействительные страницы (</a:t>
            </a:r>
            <a:r>
              <a:rPr lang="en-US" sz="2100" dirty="0"/>
              <a:t>invalid pages)</a:t>
            </a:r>
            <a:r>
              <a:rPr lang="ru-RU" sz="2100" dirty="0"/>
              <a:t> – страницы, которые находятся на диске и в данный момент недоступны. </a:t>
            </a:r>
          </a:p>
        </p:txBody>
      </p:sp>
    </p:spTree>
    <p:extLst>
      <p:ext uri="{BB962C8B-B14F-4D97-AF65-F5344CB8AC3E}">
        <p14:creationId xmlns:p14="http://schemas.microsoft.com/office/powerpoint/2010/main" val="5766781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Процесс управления памятью</a:t>
            </a:r>
          </a:p>
        </p:txBody>
      </p:sp>
      <p:sp>
        <p:nvSpPr>
          <p:cNvPr id="3" name="Объект 2"/>
          <p:cNvSpPr>
            <a:spLocks noGrp="1"/>
          </p:cNvSpPr>
          <p:nvPr>
            <p:ph idx="1"/>
          </p:nvPr>
        </p:nvSpPr>
        <p:spPr/>
        <p:txBody>
          <a:bodyPr>
            <a:normAutofit/>
          </a:bodyPr>
          <a:lstStyle/>
          <a:p>
            <a:pPr algn="just"/>
            <a:r>
              <a:rPr lang="ru-RU" sz="2100" dirty="0"/>
              <a:t>2. При обращении процесса к странице памяти, помеченной как недействительная, происходит «страничное прерывание» (</a:t>
            </a:r>
            <a:r>
              <a:rPr lang="en-US" sz="2100" dirty="0"/>
              <a:t>page fault)</a:t>
            </a:r>
            <a:r>
              <a:rPr lang="ru-RU" sz="2100" dirty="0"/>
              <a:t>.</a:t>
            </a:r>
          </a:p>
          <a:p>
            <a:pPr algn="just"/>
            <a:r>
              <a:rPr lang="ru-RU" sz="2100" b="1" dirty="0"/>
              <a:t>Процесс подкачки (</a:t>
            </a:r>
            <a:r>
              <a:rPr lang="en-US" sz="2100" b="1" dirty="0"/>
              <a:t>padding) - </a:t>
            </a:r>
            <a:r>
              <a:rPr lang="ru-RU" sz="2100" dirty="0"/>
              <a:t>при возникновении прерывания диспетчер ВП находит запрашиваемую страницу и загружает её в свободную страничную область физической памяти.</a:t>
            </a:r>
          </a:p>
        </p:txBody>
      </p:sp>
    </p:spTree>
    <p:extLst>
      <p:ext uri="{BB962C8B-B14F-4D97-AF65-F5344CB8AC3E}">
        <p14:creationId xmlns:p14="http://schemas.microsoft.com/office/powerpoint/2010/main" val="23359027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Процесс управления памятью</a:t>
            </a:r>
          </a:p>
        </p:txBody>
      </p:sp>
      <p:sp>
        <p:nvSpPr>
          <p:cNvPr id="3" name="Объект 2"/>
          <p:cNvSpPr>
            <a:spLocks noGrp="1"/>
          </p:cNvSpPr>
          <p:nvPr>
            <p:ph idx="1"/>
          </p:nvPr>
        </p:nvSpPr>
        <p:spPr/>
        <p:txBody>
          <a:bodyPr>
            <a:normAutofit/>
          </a:bodyPr>
          <a:lstStyle/>
          <a:p>
            <a:pPr algn="just"/>
            <a:r>
              <a:rPr lang="ru-RU" sz="2100" dirty="0"/>
              <a:t>3. При дефиците физической памяти диспетчер файлов выбирает фреймы (части процессов), которые можно освободить и переносит их содержимое на диск, в файл подкачки.</a:t>
            </a:r>
          </a:p>
          <a:p>
            <a:pPr algn="just"/>
            <a:r>
              <a:rPr lang="ru-RU" sz="2100" dirty="0"/>
              <a:t>Выбор страницы осуществляется по принципу первым пришел — первым ушел (</a:t>
            </a:r>
            <a:r>
              <a:rPr lang="ru-RU" sz="2100" dirty="0" err="1"/>
              <a:t>first</a:t>
            </a:r>
            <a:r>
              <a:rPr lang="ru-RU" sz="2100" dirty="0"/>
              <a:t> </a:t>
            </a:r>
            <a:r>
              <a:rPr lang="ru-RU" sz="2100" dirty="0" err="1"/>
              <a:t>in</a:t>
            </a:r>
            <a:r>
              <a:rPr lang="ru-RU" sz="2100" dirty="0"/>
              <a:t>, </a:t>
            </a:r>
            <a:r>
              <a:rPr lang="ru-RU" sz="2100" dirty="0" err="1"/>
              <a:t>first</a:t>
            </a:r>
            <a:r>
              <a:rPr lang="ru-RU" sz="2100" dirty="0"/>
              <a:t> </a:t>
            </a:r>
            <a:r>
              <a:rPr lang="ru-RU" sz="2100" dirty="0" err="1"/>
              <a:t>out</a:t>
            </a:r>
            <a:r>
              <a:rPr lang="ru-RU" sz="2100" dirty="0"/>
              <a:t>, FIFO), т.е. в файл подкачки переносится страница, дольше всех находившаяся в памяти.</a:t>
            </a:r>
          </a:p>
        </p:txBody>
      </p:sp>
    </p:spTree>
    <p:extLst>
      <p:ext uri="{BB962C8B-B14F-4D97-AF65-F5344CB8AC3E}">
        <p14:creationId xmlns:p14="http://schemas.microsoft.com/office/powerpoint/2010/main" val="17735863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Процесс управления памятью</a:t>
            </a:r>
          </a:p>
        </p:txBody>
      </p:sp>
      <p:sp>
        <p:nvSpPr>
          <p:cNvPr id="3" name="Объект 2"/>
          <p:cNvSpPr>
            <a:spLocks noGrp="1"/>
          </p:cNvSpPr>
          <p:nvPr>
            <p:ph idx="1"/>
          </p:nvPr>
        </p:nvSpPr>
        <p:spPr/>
        <p:txBody>
          <a:bodyPr>
            <a:normAutofit/>
          </a:bodyPr>
          <a:lstStyle/>
          <a:p>
            <a:pPr algn="just"/>
            <a:r>
              <a:rPr lang="ru-RU" sz="2100" dirty="0"/>
              <a:t>У каждого процесса есть свой рабочий набор страниц, которые находятся в физической памяти. </a:t>
            </a:r>
          </a:p>
          <a:p>
            <a:pPr algn="just"/>
            <a:r>
              <a:rPr lang="ru-RU" sz="2100" dirty="0"/>
              <a:t>В момент запуска процессу назначается минимальный размер рабочего набора страниц. Процесс может увеличивать данный размер, в случае достаточного количества свободной физической памяти.</a:t>
            </a:r>
          </a:p>
        </p:txBody>
      </p:sp>
    </p:spTree>
    <p:extLst>
      <p:ext uri="{BB962C8B-B14F-4D97-AF65-F5344CB8AC3E}">
        <p14:creationId xmlns:p14="http://schemas.microsoft.com/office/powerpoint/2010/main" val="320217022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a:off x="1775521" y="2277140"/>
            <a:ext cx="2768645" cy="3204089"/>
          </a:xfrm>
          <a:prstGeom prst="rect">
            <a:avLst/>
          </a:prstGeom>
        </p:spPr>
      </p:pic>
      <p:pic>
        <p:nvPicPr>
          <p:cNvPr id="7" name="Рисунок 6"/>
          <p:cNvPicPr>
            <a:picLocks noChangeAspect="1"/>
          </p:cNvPicPr>
          <p:nvPr/>
        </p:nvPicPr>
        <p:blipFill>
          <a:blip r:embed="rId4"/>
          <a:stretch>
            <a:fillRect/>
          </a:stretch>
        </p:blipFill>
        <p:spPr>
          <a:xfrm>
            <a:off x="2054497" y="2314310"/>
            <a:ext cx="2210693" cy="3283789"/>
          </a:xfrm>
          <a:prstGeom prst="rect">
            <a:avLst/>
          </a:prstGeom>
        </p:spPr>
      </p:pic>
      <p:sp>
        <p:nvSpPr>
          <p:cNvPr id="2" name="Заголовок 1"/>
          <p:cNvSpPr>
            <a:spLocks noGrp="1"/>
          </p:cNvSpPr>
          <p:nvPr>
            <p:ph type="title"/>
          </p:nvPr>
        </p:nvSpPr>
        <p:spPr/>
        <p:txBody>
          <a:bodyPr/>
          <a:lstStyle/>
          <a:p>
            <a:r>
              <a:rPr lang="ru-RU" dirty="0"/>
              <a:t>Настройка файла подкачки</a:t>
            </a:r>
          </a:p>
        </p:txBody>
      </p:sp>
      <p:sp>
        <p:nvSpPr>
          <p:cNvPr id="3" name="Объект 2"/>
          <p:cNvSpPr>
            <a:spLocks noGrp="1"/>
          </p:cNvSpPr>
          <p:nvPr>
            <p:ph idx="1"/>
          </p:nvPr>
        </p:nvSpPr>
        <p:spPr>
          <a:xfrm>
            <a:off x="4691844" y="2241550"/>
            <a:ext cx="5198916" cy="3375574"/>
          </a:xfrm>
        </p:spPr>
        <p:txBody>
          <a:bodyPr>
            <a:normAutofit fontScale="92500"/>
          </a:bodyPr>
          <a:lstStyle/>
          <a:p>
            <a:pPr algn="just"/>
            <a:r>
              <a:rPr lang="ru-RU" sz="2400" dirty="0"/>
              <a:t>Для просмотра текущего размера файла подкачки в ОС семейства </a:t>
            </a:r>
            <a:r>
              <a:rPr lang="en-US" sz="2400" dirty="0"/>
              <a:t>Windows</a:t>
            </a:r>
            <a:r>
              <a:rPr lang="ru-RU" sz="2400" dirty="0"/>
              <a:t> – Свойства системы (</a:t>
            </a:r>
            <a:r>
              <a:rPr lang="en-US" sz="2400" dirty="0" err="1"/>
              <a:t>sysdm.cpl</a:t>
            </a:r>
            <a:r>
              <a:rPr lang="en-US" sz="2400" dirty="0"/>
              <a:t>)</a:t>
            </a:r>
            <a:r>
              <a:rPr lang="ru-RU" sz="2400" dirty="0"/>
              <a:t>.</a:t>
            </a:r>
          </a:p>
          <a:p>
            <a:pPr algn="just"/>
            <a:r>
              <a:rPr lang="ru-RU" sz="2400" dirty="0"/>
              <a:t>По умолчанию – автоматическое управление размером, значит что </a:t>
            </a:r>
            <a:r>
              <a:rPr lang="ru-RU" sz="2400" dirty="0">
                <a:solidFill>
                  <a:schemeClr val="tx1"/>
                </a:solidFill>
              </a:rPr>
              <a:t>операционная система создает один файл подкачки </a:t>
            </a:r>
            <a:r>
              <a:rPr lang="ru-RU" sz="2400" b="1" dirty="0">
                <a:solidFill>
                  <a:schemeClr val="tx1"/>
                </a:solidFill>
              </a:rPr>
              <a:t>pagefile.sys </a:t>
            </a:r>
            <a:r>
              <a:rPr lang="ru-RU" sz="2400" dirty="0">
                <a:solidFill>
                  <a:schemeClr val="tx1"/>
                </a:solidFill>
              </a:rPr>
              <a:t>в корне системного диска и устанавливает его размер автоматически, исходя из своих потребностей.</a:t>
            </a:r>
            <a:endParaRPr lang="ru-RU" sz="2400" dirty="0"/>
          </a:p>
          <a:p>
            <a:pPr algn="just"/>
            <a:endParaRPr lang="ru-RU" sz="2400" dirty="0"/>
          </a:p>
        </p:txBody>
      </p:sp>
      <p:pic>
        <p:nvPicPr>
          <p:cNvPr id="6" name="Рисунок 5"/>
          <p:cNvPicPr>
            <a:picLocks noChangeAspect="1"/>
          </p:cNvPicPr>
          <p:nvPr/>
        </p:nvPicPr>
        <p:blipFill>
          <a:blip r:embed="rId5"/>
          <a:stretch>
            <a:fillRect/>
          </a:stretch>
        </p:blipFill>
        <p:spPr>
          <a:xfrm>
            <a:off x="1895398" y="2295281"/>
            <a:ext cx="2528888" cy="3321844"/>
          </a:xfrm>
          <a:prstGeom prst="rect">
            <a:avLst/>
          </a:prstGeom>
        </p:spPr>
      </p:pic>
    </p:spTree>
    <p:extLst>
      <p:ext uri="{BB962C8B-B14F-4D97-AF65-F5344CB8AC3E}">
        <p14:creationId xmlns:p14="http://schemas.microsoft.com/office/powerpoint/2010/main" val="186372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Дамп памяти</a:t>
            </a:r>
            <a:endParaRPr lang="ru-RU" dirty="0"/>
          </a:p>
        </p:txBody>
      </p:sp>
      <p:sp>
        <p:nvSpPr>
          <p:cNvPr id="3" name="Объект 2"/>
          <p:cNvSpPr>
            <a:spLocks noGrp="1"/>
          </p:cNvSpPr>
          <p:nvPr>
            <p:ph idx="1"/>
          </p:nvPr>
        </p:nvSpPr>
        <p:spPr/>
        <p:txBody>
          <a:bodyPr>
            <a:normAutofit/>
          </a:bodyPr>
          <a:lstStyle/>
          <a:p>
            <a:pPr algn="just"/>
            <a:r>
              <a:rPr lang="ru-RU" sz="2100" dirty="0"/>
              <a:t>Файл подкачки используется также при создании аварийных дампов памяти при сбоях системы.</a:t>
            </a:r>
          </a:p>
          <a:p>
            <a:pPr algn="just"/>
            <a:r>
              <a:rPr lang="ru-RU" sz="2100" dirty="0"/>
              <a:t>Во время загрузки операционная система создает карту секторов, занимаемых на диске файлом подкачки и сохраняет ее в памяти. </a:t>
            </a:r>
          </a:p>
          <a:p>
            <a:pPr algn="just"/>
            <a:r>
              <a:rPr lang="ru-RU" sz="2100" dirty="0"/>
              <a:t>При сбое системы проверяется целостность этой карты, драйвера диска и управляющей структуры дискового драйвера. </a:t>
            </a:r>
          </a:p>
          <a:p>
            <a:pPr algn="just"/>
            <a:r>
              <a:rPr lang="ru-RU" sz="2100" dirty="0"/>
              <a:t>Если целостность их не нарушена, то ядро системы вызывает специальные функции ввода\вывода, предназначенные для сохранения образа памяти после системного сбоя и записывает данные из памяти на диск, в файл подкачки, используя сохраненную карту секторов.</a:t>
            </a:r>
          </a:p>
          <a:p>
            <a:pPr algn="just"/>
            <a:endParaRPr lang="ru-RU" sz="2100" dirty="0"/>
          </a:p>
          <a:p>
            <a:pPr algn="just"/>
            <a:endParaRPr lang="ru-RU" sz="2100" dirty="0"/>
          </a:p>
        </p:txBody>
      </p:sp>
    </p:spTree>
    <p:extLst>
      <p:ext uri="{BB962C8B-B14F-4D97-AF65-F5344CB8AC3E}">
        <p14:creationId xmlns:p14="http://schemas.microsoft.com/office/powerpoint/2010/main" val="38625957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100" dirty="0"/>
              <a:t>При следующей загрузке системы диспетчер сеанса (</a:t>
            </a:r>
            <a:r>
              <a:rPr lang="ru-RU" sz="2100" dirty="0" err="1"/>
              <a:t>Session</a:t>
            </a:r>
            <a:r>
              <a:rPr lang="ru-RU" sz="2100" dirty="0"/>
              <a:t> </a:t>
            </a:r>
            <a:r>
              <a:rPr lang="ru-RU" sz="2100" dirty="0" err="1"/>
              <a:t>Manager</a:t>
            </a:r>
            <a:r>
              <a:rPr lang="ru-RU" sz="2100" dirty="0"/>
              <a:t> </a:t>
            </a:r>
            <a:r>
              <a:rPr lang="ru-RU" sz="2100" dirty="0" err="1"/>
              <a:t>Subsystem</a:t>
            </a:r>
            <a:r>
              <a:rPr lang="ru-RU" sz="2100" dirty="0"/>
              <a:t> </a:t>
            </a:r>
            <a:r>
              <a:rPr lang="ru-RU" sz="2100" dirty="0" err="1"/>
              <a:t>Service</a:t>
            </a:r>
            <a:r>
              <a:rPr lang="ru-RU" sz="2100" dirty="0"/>
              <a:t>, SMSS) инициализирует файл подкачки и проверяет наличие в нем заголовка дампа. </a:t>
            </a:r>
          </a:p>
          <a:p>
            <a:pPr algn="just"/>
            <a:r>
              <a:rPr lang="ru-RU" sz="2100" dirty="0"/>
              <a:t>Если заголовок есть, то данные копируются из файла подкачки в файл аварийного дампа и делается соответствующая запись в системном журнале.</a:t>
            </a:r>
          </a:p>
        </p:txBody>
      </p:sp>
    </p:spTree>
    <p:extLst>
      <p:ext uri="{BB962C8B-B14F-4D97-AF65-F5344CB8AC3E}">
        <p14:creationId xmlns:p14="http://schemas.microsoft.com/office/powerpoint/2010/main" val="47195345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Типы дампа</a:t>
            </a:r>
          </a:p>
        </p:txBody>
      </p:sp>
      <p:sp>
        <p:nvSpPr>
          <p:cNvPr id="3" name="Объект 2"/>
          <p:cNvSpPr>
            <a:spLocks noGrp="1"/>
          </p:cNvSpPr>
          <p:nvPr>
            <p:ph idx="1"/>
          </p:nvPr>
        </p:nvSpPr>
        <p:spPr/>
        <p:txBody>
          <a:bodyPr>
            <a:normAutofit/>
          </a:bodyPr>
          <a:lstStyle/>
          <a:p>
            <a:pPr algn="just"/>
            <a:r>
              <a:rPr lang="ru-RU" sz="2100" b="1" dirty="0"/>
              <a:t>Полный дамп памяти (</a:t>
            </a:r>
            <a:r>
              <a:rPr lang="ru-RU" sz="2100" b="1" dirty="0" err="1"/>
              <a:t>Complete</a:t>
            </a:r>
            <a:r>
              <a:rPr lang="ru-RU" sz="2100" b="1" dirty="0"/>
              <a:t> </a:t>
            </a:r>
            <a:r>
              <a:rPr lang="ru-RU" sz="2100" b="1" dirty="0" err="1"/>
              <a:t>memory</a:t>
            </a:r>
            <a:r>
              <a:rPr lang="ru-RU" sz="2100" b="1" dirty="0"/>
              <a:t> </a:t>
            </a:r>
            <a:r>
              <a:rPr lang="ru-RU" sz="2100" b="1" dirty="0" err="1"/>
              <a:t>dump</a:t>
            </a:r>
            <a:r>
              <a:rPr lang="ru-RU" sz="2100" b="1" dirty="0"/>
              <a:t>) </a:t>
            </a:r>
            <a:r>
              <a:rPr lang="ru-RU" sz="2100" dirty="0"/>
              <a:t>— в дамп записывается все содержимое оперативной памяти на момент сбоя, поэтому размер файла подкачки должен быть равен размеру физической памяти + 1Мб (для заголовка). </a:t>
            </a:r>
          </a:p>
          <a:p>
            <a:pPr algn="just"/>
            <a:r>
              <a:rPr lang="ru-RU" sz="2100" dirty="0"/>
              <a:t>Этот тип выбирается по умолчанию при количестве физической памяти меньше 4ГБ.</a:t>
            </a:r>
          </a:p>
        </p:txBody>
      </p:sp>
    </p:spTree>
    <p:extLst>
      <p:ext uri="{BB962C8B-B14F-4D97-AF65-F5344CB8AC3E}">
        <p14:creationId xmlns:p14="http://schemas.microsoft.com/office/powerpoint/2010/main" val="1936714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Типы дампа</a:t>
            </a:r>
          </a:p>
        </p:txBody>
      </p:sp>
      <p:sp>
        <p:nvSpPr>
          <p:cNvPr id="3" name="Объект 2"/>
          <p:cNvSpPr>
            <a:spLocks noGrp="1"/>
          </p:cNvSpPr>
          <p:nvPr>
            <p:ph idx="1"/>
          </p:nvPr>
        </p:nvSpPr>
        <p:spPr/>
        <p:txBody>
          <a:bodyPr>
            <a:normAutofit/>
          </a:bodyPr>
          <a:lstStyle/>
          <a:p>
            <a:pPr algn="just"/>
            <a:r>
              <a:rPr lang="ru-RU" sz="2100" b="1" dirty="0"/>
              <a:t>Дамп памяти ядра (</a:t>
            </a:r>
            <a:r>
              <a:rPr lang="ru-RU" sz="2100" b="1" dirty="0" err="1"/>
              <a:t>Kernel</a:t>
            </a:r>
            <a:r>
              <a:rPr lang="ru-RU" sz="2100" b="1" dirty="0"/>
              <a:t> </a:t>
            </a:r>
            <a:r>
              <a:rPr lang="ru-RU" sz="2100" b="1" dirty="0" err="1"/>
              <a:t>memory</a:t>
            </a:r>
            <a:r>
              <a:rPr lang="ru-RU" sz="2100" b="1" dirty="0"/>
              <a:t> </a:t>
            </a:r>
            <a:r>
              <a:rPr lang="ru-RU" sz="2100" b="1" dirty="0" err="1"/>
              <a:t>dump</a:t>
            </a:r>
            <a:r>
              <a:rPr lang="ru-RU" sz="2100" b="1" dirty="0"/>
              <a:t>) </a:t>
            </a:r>
            <a:r>
              <a:rPr lang="ru-RU" sz="2100" dirty="0"/>
              <a:t>—  в дамп записывается только память, выделенная для ядра ОС, драйверов устройств и приложений, работающих в режиме ядра. </a:t>
            </a:r>
          </a:p>
          <a:p>
            <a:pPr algn="just"/>
            <a:r>
              <a:rPr lang="ru-RU" sz="2100" dirty="0"/>
              <a:t>Дамп ядра занимает гораздо меньше места, чем полный дамп, при этом его как правило достаточно для определения причин сбоя. </a:t>
            </a:r>
          </a:p>
          <a:p>
            <a:pPr algn="just"/>
            <a:r>
              <a:rPr lang="ru-RU" sz="2100" dirty="0"/>
              <a:t>Этот тип дампа выбирается по умолчанию для систем с объемом ОЗУ 4ГБ и более. </a:t>
            </a:r>
          </a:p>
          <a:p>
            <a:pPr algn="just"/>
            <a:r>
              <a:rPr lang="ru-RU" sz="2100" dirty="0"/>
              <a:t>Минимальный размер файла подкачки должен составлять примерно 1/3 от объема физической памяти.</a:t>
            </a:r>
          </a:p>
        </p:txBody>
      </p:sp>
    </p:spTree>
    <p:extLst>
      <p:ext uri="{BB962C8B-B14F-4D97-AF65-F5344CB8AC3E}">
        <p14:creationId xmlns:p14="http://schemas.microsoft.com/office/powerpoint/2010/main" val="4327331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Типы дампа</a:t>
            </a:r>
          </a:p>
        </p:txBody>
      </p:sp>
      <p:sp>
        <p:nvSpPr>
          <p:cNvPr id="3" name="Объект 2"/>
          <p:cNvSpPr>
            <a:spLocks noGrp="1"/>
          </p:cNvSpPr>
          <p:nvPr>
            <p:ph idx="1"/>
          </p:nvPr>
        </p:nvSpPr>
        <p:spPr/>
        <p:txBody>
          <a:bodyPr>
            <a:normAutofit/>
          </a:bodyPr>
          <a:lstStyle/>
          <a:p>
            <a:pPr algn="just"/>
            <a:r>
              <a:rPr lang="ru-RU" sz="2100" b="1" dirty="0"/>
              <a:t>Малый дамп памяти</a:t>
            </a:r>
            <a:r>
              <a:rPr lang="ru-RU" sz="2100" dirty="0"/>
              <a:t> (</a:t>
            </a:r>
            <a:r>
              <a:rPr lang="ru-RU" sz="2100" dirty="0" err="1"/>
              <a:t>Small</a:t>
            </a:r>
            <a:r>
              <a:rPr lang="ru-RU" sz="2100" dirty="0"/>
              <a:t> </a:t>
            </a:r>
            <a:r>
              <a:rPr lang="ru-RU" sz="2100" dirty="0" err="1"/>
              <a:t>memory</a:t>
            </a:r>
            <a:r>
              <a:rPr lang="ru-RU" sz="2100" dirty="0"/>
              <a:t> </a:t>
            </a:r>
            <a:r>
              <a:rPr lang="ru-RU" sz="2100" dirty="0" err="1"/>
              <a:t>dump</a:t>
            </a:r>
            <a:r>
              <a:rPr lang="ru-RU" sz="2100" dirty="0"/>
              <a:t>) — мини-дамп, в котором содержатся минимально необходимые данные: стоп-код и описание ошибки, список загруженных драйверов и информация о запущенных в момент сбоя процессах. </a:t>
            </a:r>
          </a:p>
          <a:p>
            <a:pPr algn="just"/>
            <a:r>
              <a:rPr lang="ru-RU" sz="2100" dirty="0"/>
              <a:t>Этот дамп требует файл подкачки не менее 2Мб.</a:t>
            </a:r>
          </a:p>
        </p:txBody>
      </p:sp>
    </p:spTree>
    <p:extLst>
      <p:ext uri="{BB962C8B-B14F-4D97-AF65-F5344CB8AC3E}">
        <p14:creationId xmlns:p14="http://schemas.microsoft.com/office/powerpoint/2010/main" val="337979842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Типы дампа</a:t>
            </a:r>
          </a:p>
        </p:txBody>
      </p:sp>
      <p:sp>
        <p:nvSpPr>
          <p:cNvPr id="3" name="Объект 2"/>
          <p:cNvSpPr>
            <a:spLocks noGrp="1"/>
          </p:cNvSpPr>
          <p:nvPr>
            <p:ph idx="1"/>
          </p:nvPr>
        </p:nvSpPr>
        <p:spPr/>
        <p:txBody>
          <a:bodyPr>
            <a:normAutofit/>
          </a:bodyPr>
          <a:lstStyle/>
          <a:p>
            <a:pPr algn="just"/>
            <a:r>
              <a:rPr lang="ru-RU" sz="2100" dirty="0"/>
              <a:t>Автоматический дамп памяти (</a:t>
            </a:r>
            <a:r>
              <a:rPr lang="ru-RU" sz="2100" dirty="0" err="1"/>
              <a:t>Automatic</a:t>
            </a:r>
            <a:r>
              <a:rPr lang="ru-RU" sz="2100" dirty="0"/>
              <a:t> </a:t>
            </a:r>
            <a:r>
              <a:rPr lang="ru-RU" sz="2100" dirty="0" err="1"/>
              <a:t>memory</a:t>
            </a:r>
            <a:r>
              <a:rPr lang="ru-RU" sz="2100" dirty="0"/>
              <a:t> </a:t>
            </a:r>
            <a:r>
              <a:rPr lang="ru-RU" sz="2100" dirty="0" err="1"/>
              <a:t>dump</a:t>
            </a:r>
            <a:r>
              <a:rPr lang="ru-RU" sz="2100" dirty="0"/>
              <a:t>) — новый тип дампа, появившийся в  </a:t>
            </a:r>
            <a:r>
              <a:rPr lang="ru-RU" sz="2100" dirty="0" err="1"/>
              <a:t>Windows</a:t>
            </a:r>
            <a:r>
              <a:rPr lang="ru-RU" sz="2100" dirty="0"/>
              <a:t> 8 (10)/</a:t>
            </a:r>
            <a:r>
              <a:rPr lang="ru-RU" sz="2100" dirty="0" err="1"/>
              <a:t>Server</a:t>
            </a:r>
            <a:r>
              <a:rPr lang="ru-RU" sz="2100" dirty="0"/>
              <a:t> 2012.</a:t>
            </a:r>
          </a:p>
          <a:p>
            <a:pPr algn="just"/>
            <a:r>
              <a:rPr lang="ru-RU" sz="2100" dirty="0"/>
              <a:t>На самом деле это тот же дамп ядра, единственная разница в том, что он позволяет системе динамически управлять размером файла подкачки, выбирая наиболее оптимальный размер.</a:t>
            </a:r>
          </a:p>
        </p:txBody>
      </p:sp>
    </p:spTree>
    <p:extLst>
      <p:ext uri="{BB962C8B-B14F-4D97-AF65-F5344CB8AC3E}">
        <p14:creationId xmlns:p14="http://schemas.microsoft.com/office/powerpoint/2010/main" val="19957632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Настройка дампа памяти</a:t>
            </a:r>
          </a:p>
        </p:txBody>
      </p:sp>
      <p:sp>
        <p:nvSpPr>
          <p:cNvPr id="3" name="Объект 2"/>
          <p:cNvSpPr>
            <a:spLocks noGrp="1"/>
          </p:cNvSpPr>
          <p:nvPr>
            <p:ph idx="1"/>
          </p:nvPr>
        </p:nvSpPr>
        <p:spPr>
          <a:xfrm>
            <a:off x="4511824" y="1797577"/>
            <a:ext cx="7182798" cy="3131665"/>
          </a:xfrm>
        </p:spPr>
        <p:txBody>
          <a:bodyPr>
            <a:normAutofit/>
          </a:bodyPr>
          <a:lstStyle/>
          <a:p>
            <a:pPr algn="just"/>
            <a:r>
              <a:rPr lang="ru-RU" sz="2400" dirty="0"/>
              <a:t>При нехватке виртуальной в процессе работы памяти система может увеличивать файл подкачки вплоть до максимального значения, которое при автоматической настройке составляет 3 объема физической памяти</a:t>
            </a:r>
          </a:p>
        </p:txBody>
      </p:sp>
      <p:pic>
        <p:nvPicPr>
          <p:cNvPr id="4" name="Рисунок 3"/>
          <p:cNvPicPr>
            <a:picLocks noChangeAspect="1"/>
          </p:cNvPicPr>
          <p:nvPr/>
        </p:nvPicPr>
        <p:blipFill>
          <a:blip r:embed="rId2"/>
          <a:stretch>
            <a:fillRect/>
          </a:stretch>
        </p:blipFill>
        <p:spPr>
          <a:xfrm>
            <a:off x="1775520" y="2510899"/>
            <a:ext cx="2592592" cy="3000347"/>
          </a:xfrm>
          <a:prstGeom prst="rect">
            <a:avLst/>
          </a:prstGeom>
        </p:spPr>
      </p:pic>
      <p:pic>
        <p:nvPicPr>
          <p:cNvPr id="5" name="Рисунок 4"/>
          <p:cNvPicPr>
            <a:picLocks noChangeAspect="1"/>
          </p:cNvPicPr>
          <p:nvPr/>
        </p:nvPicPr>
        <p:blipFill>
          <a:blip r:embed="rId3"/>
          <a:stretch>
            <a:fillRect/>
          </a:stretch>
        </p:blipFill>
        <p:spPr>
          <a:xfrm>
            <a:off x="1800670" y="2510898"/>
            <a:ext cx="2567442" cy="3023164"/>
          </a:xfrm>
          <a:prstGeom prst="rect">
            <a:avLst/>
          </a:prstGeom>
        </p:spPr>
      </p:pic>
      <p:pic>
        <p:nvPicPr>
          <p:cNvPr id="6" name="Рисунок 5"/>
          <p:cNvPicPr>
            <a:picLocks noChangeAspect="1"/>
          </p:cNvPicPr>
          <p:nvPr/>
        </p:nvPicPr>
        <p:blipFill>
          <a:blip r:embed="rId4"/>
          <a:stretch>
            <a:fillRect/>
          </a:stretch>
        </p:blipFill>
        <p:spPr>
          <a:xfrm>
            <a:off x="1770424" y="2517187"/>
            <a:ext cx="2597689" cy="3058779"/>
          </a:xfrm>
          <a:prstGeom prst="rect">
            <a:avLst/>
          </a:prstGeom>
        </p:spPr>
      </p:pic>
      <p:pic>
        <p:nvPicPr>
          <p:cNvPr id="7" name="Рисунок 6"/>
          <p:cNvPicPr>
            <a:picLocks noChangeAspect="1"/>
          </p:cNvPicPr>
          <p:nvPr/>
        </p:nvPicPr>
        <p:blipFill>
          <a:blip r:embed="rId5"/>
          <a:stretch>
            <a:fillRect/>
          </a:stretch>
        </p:blipFill>
        <p:spPr>
          <a:xfrm>
            <a:off x="5339916" y="3494590"/>
            <a:ext cx="5508612" cy="2754306"/>
          </a:xfrm>
          <a:prstGeom prst="rect">
            <a:avLst/>
          </a:prstGeom>
        </p:spPr>
      </p:pic>
    </p:spTree>
    <p:extLst>
      <p:ext uri="{BB962C8B-B14F-4D97-AF65-F5344CB8AC3E}">
        <p14:creationId xmlns:p14="http://schemas.microsoft.com/office/powerpoint/2010/main" val="340329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76825" y="32506"/>
            <a:ext cx="5292588" cy="1700808"/>
          </a:xfrm>
        </p:spPr>
        <p:txBody>
          <a:bodyPr>
            <a:normAutofit fontScale="90000"/>
          </a:bodyPr>
          <a:lstStyle/>
          <a:p>
            <a:pPr algn="ctr"/>
            <a:r>
              <a:rPr lang="ru-RU" dirty="0"/>
              <a:t>Определение размера файла подкачки вручную</a:t>
            </a:r>
          </a:p>
        </p:txBody>
      </p:sp>
      <p:sp>
        <p:nvSpPr>
          <p:cNvPr id="3" name="Объект 2"/>
          <p:cNvSpPr>
            <a:spLocks noGrp="1"/>
          </p:cNvSpPr>
          <p:nvPr>
            <p:ph idx="1"/>
          </p:nvPr>
        </p:nvSpPr>
        <p:spPr>
          <a:xfrm>
            <a:off x="6816080" y="1987432"/>
            <a:ext cx="4824536" cy="3347690"/>
          </a:xfrm>
        </p:spPr>
        <p:txBody>
          <a:bodyPr>
            <a:normAutofit fontScale="92500" lnSpcReduction="10000"/>
          </a:bodyPr>
          <a:lstStyle/>
          <a:p>
            <a:pPr algn="just"/>
            <a:r>
              <a:rPr lang="ru-RU" sz="2400" dirty="0"/>
              <a:t>В диспетчере задач – раздел Производительность – Память можно оценить потребление виртуальной памяти. </a:t>
            </a:r>
          </a:p>
          <a:p>
            <a:pPr algn="just"/>
            <a:r>
              <a:rPr lang="ru-RU" sz="2400" dirty="0"/>
              <a:t>В строке Выделено показано отношение используемой ВП (5,7 Гб) к ее общему количеству (9,2Гб).</a:t>
            </a:r>
          </a:p>
          <a:p>
            <a:pPr algn="just"/>
            <a:r>
              <a:rPr lang="ru-RU" sz="2400" dirty="0"/>
              <a:t>Также для сбора информации можно воспользоваться счетчиками производительности.</a:t>
            </a:r>
          </a:p>
        </p:txBody>
      </p:sp>
      <p:pic>
        <p:nvPicPr>
          <p:cNvPr id="4" name="Рисунок 3"/>
          <p:cNvPicPr>
            <a:picLocks noChangeAspect="1"/>
          </p:cNvPicPr>
          <p:nvPr/>
        </p:nvPicPr>
        <p:blipFill>
          <a:blip r:embed="rId2"/>
          <a:stretch>
            <a:fillRect/>
          </a:stretch>
        </p:blipFill>
        <p:spPr>
          <a:xfrm>
            <a:off x="358150" y="332656"/>
            <a:ext cx="6318675" cy="5744251"/>
          </a:xfrm>
          <a:prstGeom prst="rect">
            <a:avLst/>
          </a:prstGeom>
        </p:spPr>
      </p:pic>
    </p:spTree>
    <p:extLst>
      <p:ext uri="{BB962C8B-B14F-4D97-AF65-F5344CB8AC3E}">
        <p14:creationId xmlns:p14="http://schemas.microsoft.com/office/powerpoint/2010/main" val="3197002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Изменение размера </a:t>
            </a:r>
            <a:r>
              <a:rPr lang="ru-RU"/>
              <a:t>файла подкачки</a:t>
            </a:r>
            <a:endParaRPr lang="ru-RU" dirty="0"/>
          </a:p>
        </p:txBody>
      </p:sp>
      <p:sp>
        <p:nvSpPr>
          <p:cNvPr id="3" name="Объект 2"/>
          <p:cNvSpPr>
            <a:spLocks noGrp="1"/>
          </p:cNvSpPr>
          <p:nvPr>
            <p:ph idx="1"/>
          </p:nvPr>
        </p:nvSpPr>
        <p:spPr>
          <a:xfrm>
            <a:off x="4583832" y="1916832"/>
            <a:ext cx="6912768" cy="4248472"/>
          </a:xfrm>
        </p:spPr>
        <p:txBody>
          <a:bodyPr>
            <a:normAutofit lnSpcReduction="10000"/>
          </a:bodyPr>
          <a:lstStyle/>
          <a:p>
            <a:pPr algn="just"/>
            <a:r>
              <a:rPr lang="ru-RU" sz="2400" dirty="0"/>
              <a:t>Для файла подкачки существуют некоторые ограничения:</a:t>
            </a:r>
          </a:p>
          <a:p>
            <a:pPr algn="just"/>
            <a:r>
              <a:rPr lang="ru-RU" sz="2400" dirty="0"/>
              <a:t>• Максимальный размер файла может быть не более 16ТБ для 64-битной и не более 4ГБ для 32-битной системы.</a:t>
            </a:r>
          </a:p>
          <a:p>
            <a:pPr algn="just"/>
            <a:r>
              <a:rPr lang="ru-RU" sz="2400" dirty="0"/>
              <a:t>• Можно создавать до 16 файлов подкачки, но каждый должен быть расположен на отдельном томе (логическом диске).</a:t>
            </a:r>
          </a:p>
          <a:p>
            <a:pPr algn="just"/>
            <a:r>
              <a:rPr lang="ru-RU" sz="2400" dirty="0"/>
              <a:t>• Для возможности создания аварийного дампа памяти необходимо, чтобы файл подкачки (хотя бы один) находился на системном диске.</a:t>
            </a:r>
          </a:p>
          <a:p>
            <a:endParaRPr lang="ru-RU" sz="2800" dirty="0"/>
          </a:p>
        </p:txBody>
      </p:sp>
      <p:pic>
        <p:nvPicPr>
          <p:cNvPr id="4" name="Рисунок 3"/>
          <p:cNvPicPr>
            <a:picLocks noChangeAspect="1"/>
          </p:cNvPicPr>
          <p:nvPr/>
        </p:nvPicPr>
        <p:blipFill>
          <a:blip r:embed="rId3"/>
          <a:stretch>
            <a:fillRect/>
          </a:stretch>
        </p:blipFill>
        <p:spPr>
          <a:xfrm>
            <a:off x="839416" y="1813393"/>
            <a:ext cx="3384376" cy="4445578"/>
          </a:xfrm>
          <a:prstGeom prst="rect">
            <a:avLst/>
          </a:prstGeom>
        </p:spPr>
      </p:pic>
    </p:spTree>
    <p:extLst>
      <p:ext uri="{BB962C8B-B14F-4D97-AF65-F5344CB8AC3E}">
        <p14:creationId xmlns:p14="http://schemas.microsoft.com/office/powerpoint/2010/main" val="30564172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normAutofit/>
          </a:bodyPr>
          <a:lstStyle/>
          <a:p>
            <a:pPr algn="just"/>
            <a:r>
              <a:rPr lang="ru-RU" sz="2100" dirty="0"/>
              <a:t>Манипуляции с файлом подкачки </a:t>
            </a:r>
            <a:r>
              <a:rPr lang="ru-RU" sz="2100" dirty="0">
                <a:highlight>
                  <a:srgbClr val="FFFF00"/>
                </a:highlight>
              </a:rPr>
              <a:t>не особо сильно </a:t>
            </a:r>
            <a:r>
              <a:rPr lang="ru-RU" sz="2100" dirty="0"/>
              <a:t>влияют на производительность системы в целом. </a:t>
            </a:r>
          </a:p>
          <a:p>
            <a:pPr algn="just"/>
            <a:r>
              <a:rPr lang="ru-RU" sz="2100" dirty="0"/>
              <a:t>При достаточном количестве физической памяти файл подкачки используется по минимуму. </a:t>
            </a:r>
          </a:p>
          <a:p>
            <a:pPr algn="just"/>
            <a:r>
              <a:rPr lang="ru-RU" sz="2100" dirty="0"/>
              <a:t>Если же в системе постоянно не хватает памяти и она активно использует файл подкачки, то в первую очередь стоит подумать о расширении физической памяти.</a:t>
            </a:r>
          </a:p>
        </p:txBody>
      </p:sp>
    </p:spTree>
    <p:extLst>
      <p:ext uri="{BB962C8B-B14F-4D97-AF65-F5344CB8AC3E}">
        <p14:creationId xmlns:p14="http://schemas.microsoft.com/office/powerpoint/2010/main" val="3964054501"/>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1380</TotalTime>
  <Words>9456</Words>
  <Application>Microsoft Office PowerPoint</Application>
  <PresentationFormat>Широкоэкранный</PresentationFormat>
  <Paragraphs>611</Paragraphs>
  <Slides>115</Slides>
  <Notes>53</Notes>
  <HiddenSlides>6</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115</vt:i4>
      </vt:variant>
    </vt:vector>
  </HeadingPairs>
  <TitlesOfParts>
    <vt:vector size="126" baseType="lpstr">
      <vt:lpstr>Arial</vt:lpstr>
      <vt:lpstr>Arial Cyr</vt:lpstr>
      <vt:lpstr>Calibri</vt:lpstr>
      <vt:lpstr>Calibri Light</vt:lpstr>
      <vt:lpstr>Droid Sans</vt:lpstr>
      <vt:lpstr>Helvetica Neue</vt:lpstr>
      <vt:lpstr>Symbol</vt:lpstr>
      <vt:lpstr>Times New Roman</vt:lpstr>
      <vt:lpstr>Verdana</vt:lpstr>
      <vt:lpstr>Wingdings</vt:lpstr>
      <vt:lpstr>Ретро</vt:lpstr>
      <vt:lpstr>Управление памятью в ОСС</vt:lpstr>
      <vt:lpstr>План</vt:lpstr>
      <vt:lpstr>Структура ЭВМ. Принцип Фон-Неймана</vt:lpstr>
      <vt:lpstr>Память является одним из самых важных компонентов, включенных в компьютерную систему</vt:lpstr>
      <vt:lpstr>Память ЭВМ</vt:lpstr>
      <vt:lpstr>Разбиение памяти на слова</vt:lpstr>
      <vt:lpstr>Устройства хранения информации</vt:lpstr>
      <vt:lpstr>Классификация памяти</vt:lpstr>
      <vt:lpstr>Внешнее запоминающее устройство</vt:lpstr>
      <vt:lpstr>Дополнительные устройства ВП</vt:lpstr>
      <vt:lpstr>Энергонезависимая и энергозависимая память</vt:lpstr>
      <vt:lpstr>Random Access Memory (RAM)</vt:lpstr>
      <vt:lpstr>Виртуальная память</vt:lpstr>
      <vt:lpstr>Read Only Memory (ROM)</vt:lpstr>
      <vt:lpstr>BIOS (Basic Input/Output System) базовая система ввода/вывода</vt:lpstr>
      <vt:lpstr>Роль BIOS</vt:lpstr>
      <vt:lpstr>Другие виды памяти</vt:lpstr>
      <vt:lpstr>Иерархическая организация  памяти в ЭВМ</vt:lpstr>
      <vt:lpstr>Кэш-память</vt:lpstr>
      <vt:lpstr>Кэш память</vt:lpstr>
      <vt:lpstr>Виды кэш-памяти</vt:lpstr>
      <vt:lpstr>Диаграмма кэш-памяти ЦПУ</vt:lpstr>
      <vt:lpstr>Кэш-попадание</vt:lpstr>
      <vt:lpstr>Кэш-промах</vt:lpstr>
      <vt:lpstr>Коэффициент попаданий в кэш (уровнем попаданий)</vt:lpstr>
      <vt:lpstr>Пример</vt:lpstr>
      <vt:lpstr>Уровни кэш-памяти</vt:lpstr>
      <vt:lpstr>Презентация PowerPoint</vt:lpstr>
      <vt:lpstr>Оперативная память</vt:lpstr>
      <vt:lpstr>Презентация PowerPoint</vt:lpstr>
      <vt:lpstr>Обмен данными между процессором и оперативной памятью</vt:lpstr>
      <vt:lpstr>Презентация PowerPoint</vt:lpstr>
      <vt:lpstr>Виды ОЗУ</vt:lpstr>
      <vt:lpstr>SRAMM</vt:lpstr>
      <vt:lpstr>DRAM</vt:lpstr>
      <vt:lpstr>ДОСТУПНОСТЬ БОЛЕЕ 4 ГБ ОПЕРАТИВНОЙ ПАМЯТИ В WINDOWS</vt:lpstr>
      <vt:lpstr>Презентация PowerPoint</vt:lpstr>
      <vt:lpstr>Жесткий магнитный диск (англ. hard (magnetic) disk drive, HDD, HMDD)</vt:lpstr>
      <vt:lpstr>Магнитная лента  (стриммер) (от англ. streamer)</vt:lpstr>
      <vt:lpstr>+ и -</vt:lpstr>
      <vt:lpstr>Распределение ОП в ОС</vt:lpstr>
      <vt:lpstr>Функции ОС по управлению памятью</vt:lpstr>
      <vt:lpstr>Защита памяти</vt:lpstr>
      <vt:lpstr>Организация оперативной памяти</vt:lpstr>
      <vt:lpstr>Презентация PowerPoint</vt:lpstr>
      <vt:lpstr>Стратегии управления памятью</vt:lpstr>
      <vt:lpstr>Стратегии управления памятью определяют, каким образом будет работать память различной организации при различных подходах к решению следующих вопросов:</vt:lpstr>
      <vt:lpstr>Существует три стратегии управления ОП:</vt:lpstr>
      <vt:lpstr>Стратегия выборки (вталкивания)</vt:lpstr>
      <vt:lpstr>Стратегия размещения</vt:lpstr>
      <vt:lpstr>Стратегии выталкивания</vt:lpstr>
      <vt:lpstr>Презентация PowerPoint</vt:lpstr>
      <vt:lpstr>Виды организации  реальной памяти</vt:lpstr>
      <vt:lpstr>Однопрограммная организация памяти с выделением непрерывной области одному процессу</vt:lpstr>
      <vt:lpstr>Мультипрограммная организация с фиксированными разделами</vt:lpstr>
      <vt:lpstr>Мультипрограммированная организация  с переменными разделами</vt:lpstr>
      <vt:lpstr>Мультипрограммированная организация  с перемещаемыми разделами</vt:lpstr>
      <vt:lpstr>Функции операционной системы</vt:lpstr>
      <vt:lpstr>Методы распределения памяти с использованием дискового пространства</vt:lpstr>
      <vt:lpstr>Приостановленные процессы</vt:lpstr>
      <vt:lpstr>Понятие виртуальной памяти</vt:lpstr>
      <vt:lpstr>Из истории</vt:lpstr>
      <vt:lpstr>Из истории:  1. Оверлейная структура</vt:lpstr>
      <vt:lpstr>Оверлейная структура</vt:lpstr>
      <vt:lpstr>Презентация PowerPoint</vt:lpstr>
      <vt:lpstr>2. Свопинг</vt:lpstr>
      <vt:lpstr>Презентация PowerPoint</vt:lpstr>
      <vt:lpstr>Презентация PowerPoint</vt:lpstr>
      <vt:lpstr>3. Виртуальная память</vt:lpstr>
      <vt:lpstr>Управление виртуальной памятью имеет своей целью</vt:lpstr>
      <vt:lpstr>Суть концепции виртуальной памяти</vt:lpstr>
      <vt:lpstr>Концепция виртуальной памяти</vt:lpstr>
      <vt:lpstr>Свопинг и виртуальная память</vt:lpstr>
      <vt:lpstr>Типы адресов</vt:lpstr>
      <vt:lpstr>Способы организации  виртуальной памяти</vt:lpstr>
      <vt:lpstr>Задачи ОС</vt:lpstr>
      <vt:lpstr>Страничное распределение</vt:lpstr>
      <vt:lpstr>Физический адрес задается парой (Pv,i) Pv – номер ВС i – смещение   Для отображения ВАП в ФП для каждой задачи нужно иметь таблицу страниц (для описания используется дескриптор страниц). </vt:lpstr>
      <vt:lpstr>Страничный способ организации памяти</vt:lpstr>
      <vt:lpstr>Презентация PowerPoint</vt:lpstr>
      <vt:lpstr>Сегментное распределение</vt:lpstr>
      <vt:lpstr>Пример обращения к ячейке, виртуальный адрес которой равен сегменту с номером 11 и смещением этого сегмента, равным 612. ОС разместила данный сегмент в памяти, начиная с ячейки с номером 19700.</vt:lpstr>
      <vt:lpstr>Презентация PowerPoint</vt:lpstr>
      <vt:lpstr>Распределение памяти сегментами</vt:lpstr>
      <vt:lpstr>Презентация PowerPoint</vt:lpstr>
      <vt:lpstr>Странично-сегментное распределение</vt:lpstr>
      <vt:lpstr>Презентация PowerPoint</vt:lpstr>
      <vt:lpstr>Виртуальные адреса в страничных и сегментных системах</vt:lpstr>
      <vt:lpstr>Преобразование виртуального адреса V=(p,d) в адрес реальной памяти r</vt:lpstr>
      <vt:lpstr>Преобразование виртуального адреса в реальной адрес памяти</vt:lpstr>
      <vt:lpstr>Разделяемые сегменты памяти</vt:lpstr>
      <vt:lpstr>ДПА</vt:lpstr>
      <vt:lpstr>Динамическое преобразование адресов </vt:lpstr>
      <vt:lpstr>Механизм ДПА</vt:lpstr>
      <vt:lpstr>Выводы</vt:lpstr>
      <vt:lpstr>ДЗ</vt:lpstr>
      <vt:lpstr>Область для временного хранения данных на диске</vt:lpstr>
      <vt:lpstr>Презентация PowerPoint</vt:lpstr>
      <vt:lpstr>Презентация PowerPoint</vt:lpstr>
      <vt:lpstr>Объём доступной ВП</vt:lpstr>
      <vt:lpstr>Процесс управления памятью</vt:lpstr>
      <vt:lpstr>Процесс управления памятью</vt:lpstr>
      <vt:lpstr>Процесс управления памятью</vt:lpstr>
      <vt:lpstr>Процесс управления памятью</vt:lpstr>
      <vt:lpstr>Настройка файла подкачки</vt:lpstr>
      <vt:lpstr>Дамп памяти</vt:lpstr>
      <vt:lpstr>Презентация PowerPoint</vt:lpstr>
      <vt:lpstr>Типы дампа</vt:lpstr>
      <vt:lpstr>Типы дампа</vt:lpstr>
      <vt:lpstr>Типы дампа</vt:lpstr>
      <vt:lpstr>Типы дампа</vt:lpstr>
      <vt:lpstr>Настройка дампа памяти</vt:lpstr>
      <vt:lpstr>Определение размера файла подкачки вручную</vt:lpstr>
      <vt:lpstr>Изменение размера файла подкачки</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Управление памятью в ОСС</dc:title>
  <dc:creator>Лариса</dc:creator>
  <cp:lastModifiedBy>Лариса Цымбалюк</cp:lastModifiedBy>
  <cp:revision>114</cp:revision>
  <dcterms:created xsi:type="dcterms:W3CDTF">2013-11-25T16:01:50Z</dcterms:created>
  <dcterms:modified xsi:type="dcterms:W3CDTF">2023-10-22T19:11:03Z</dcterms:modified>
</cp:coreProperties>
</file>