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136"/>
  </p:notesMasterIdLst>
  <p:sldIdLst>
    <p:sldId id="298" r:id="rId2"/>
    <p:sldId id="257" r:id="rId3"/>
    <p:sldId id="281" r:id="rId4"/>
    <p:sldId id="358" r:id="rId5"/>
    <p:sldId id="397" r:id="rId6"/>
    <p:sldId id="359" r:id="rId7"/>
    <p:sldId id="420" r:id="rId8"/>
    <p:sldId id="396" r:id="rId9"/>
    <p:sldId id="360" r:id="rId10"/>
    <p:sldId id="370" r:id="rId11"/>
    <p:sldId id="366" r:id="rId12"/>
    <p:sldId id="419" r:id="rId13"/>
    <p:sldId id="299" r:id="rId14"/>
    <p:sldId id="302" r:id="rId15"/>
    <p:sldId id="303" r:id="rId16"/>
    <p:sldId id="256" r:id="rId17"/>
    <p:sldId id="304" r:id="rId18"/>
    <p:sldId id="258" r:id="rId19"/>
    <p:sldId id="306" r:id="rId20"/>
    <p:sldId id="308" r:id="rId21"/>
    <p:sldId id="311" r:id="rId22"/>
    <p:sldId id="336" r:id="rId23"/>
    <p:sldId id="312" r:id="rId24"/>
    <p:sldId id="343" r:id="rId25"/>
    <p:sldId id="283" r:id="rId26"/>
    <p:sldId id="315" r:id="rId27"/>
    <p:sldId id="317" r:id="rId28"/>
    <p:sldId id="318" r:id="rId29"/>
    <p:sldId id="316" r:id="rId30"/>
    <p:sldId id="319" r:id="rId31"/>
    <p:sldId id="323" r:id="rId32"/>
    <p:sldId id="321" r:id="rId33"/>
    <p:sldId id="260" r:id="rId34"/>
    <p:sldId id="363" r:id="rId35"/>
    <p:sldId id="285" r:id="rId36"/>
    <p:sldId id="291" r:id="rId37"/>
    <p:sldId id="326" r:id="rId38"/>
    <p:sldId id="292" r:id="rId39"/>
    <p:sldId id="356" r:id="rId40"/>
    <p:sldId id="301" r:id="rId41"/>
    <p:sldId id="332" r:id="rId42"/>
    <p:sldId id="337" r:id="rId43"/>
    <p:sldId id="289" r:id="rId44"/>
    <p:sldId id="335" r:id="rId45"/>
    <p:sldId id="266" r:id="rId46"/>
    <p:sldId id="333" r:id="rId47"/>
    <p:sldId id="334" r:id="rId48"/>
    <p:sldId id="290" r:id="rId49"/>
    <p:sldId id="268" r:id="rId50"/>
    <p:sldId id="329" r:id="rId51"/>
    <p:sldId id="341" r:id="rId52"/>
    <p:sldId id="362" r:id="rId53"/>
    <p:sldId id="361" r:id="rId54"/>
    <p:sldId id="364" r:id="rId55"/>
    <p:sldId id="365" r:id="rId56"/>
    <p:sldId id="371" r:id="rId57"/>
    <p:sldId id="372" r:id="rId58"/>
    <p:sldId id="374" r:id="rId59"/>
    <p:sldId id="330" r:id="rId60"/>
    <p:sldId id="375" r:id="rId61"/>
    <p:sldId id="376" r:id="rId62"/>
    <p:sldId id="377" r:id="rId63"/>
    <p:sldId id="305" r:id="rId64"/>
    <p:sldId id="378" r:id="rId65"/>
    <p:sldId id="307" r:id="rId66"/>
    <p:sldId id="379" r:id="rId67"/>
    <p:sldId id="380" r:id="rId68"/>
    <p:sldId id="381" r:id="rId69"/>
    <p:sldId id="382" r:id="rId70"/>
    <p:sldId id="383" r:id="rId71"/>
    <p:sldId id="313" r:id="rId72"/>
    <p:sldId id="384" r:id="rId73"/>
    <p:sldId id="300" r:id="rId74"/>
    <p:sldId id="386" r:id="rId75"/>
    <p:sldId id="387" r:id="rId76"/>
    <p:sldId id="259" r:id="rId77"/>
    <p:sldId id="388" r:id="rId78"/>
    <p:sldId id="261" r:id="rId79"/>
    <p:sldId id="325" r:id="rId80"/>
    <p:sldId id="389" r:id="rId81"/>
    <p:sldId id="390" r:id="rId82"/>
    <p:sldId id="391" r:id="rId83"/>
    <p:sldId id="392" r:id="rId84"/>
    <p:sldId id="393" r:id="rId85"/>
    <p:sldId id="394" r:id="rId86"/>
    <p:sldId id="342" r:id="rId87"/>
    <p:sldId id="310" r:id="rId88"/>
    <p:sldId id="395" r:id="rId89"/>
    <p:sldId id="401" r:id="rId90"/>
    <p:sldId id="402" r:id="rId91"/>
    <p:sldId id="280" r:id="rId92"/>
    <p:sldId id="403" r:id="rId93"/>
    <p:sldId id="282" r:id="rId94"/>
    <p:sldId id="404" r:id="rId95"/>
    <p:sldId id="284" r:id="rId96"/>
    <p:sldId id="405" r:id="rId97"/>
    <p:sldId id="286" r:id="rId98"/>
    <p:sldId id="287" r:id="rId99"/>
    <p:sldId id="288" r:id="rId100"/>
    <p:sldId id="406" r:id="rId101"/>
    <p:sldId id="407" r:id="rId102"/>
    <p:sldId id="408" r:id="rId103"/>
    <p:sldId id="409" r:id="rId104"/>
    <p:sldId id="410" r:id="rId105"/>
    <p:sldId id="294" r:id="rId106"/>
    <p:sldId id="411" r:id="rId107"/>
    <p:sldId id="412" r:id="rId108"/>
    <p:sldId id="413" r:id="rId109"/>
    <p:sldId id="296" r:id="rId110"/>
    <p:sldId id="414" r:id="rId111"/>
    <p:sldId id="415" r:id="rId112"/>
    <p:sldId id="416" r:id="rId113"/>
    <p:sldId id="417" r:id="rId114"/>
    <p:sldId id="418" r:id="rId115"/>
    <p:sldId id="344" r:id="rId116"/>
    <p:sldId id="345" r:id="rId117"/>
    <p:sldId id="346" r:id="rId118"/>
    <p:sldId id="347" r:id="rId119"/>
    <p:sldId id="348" r:id="rId120"/>
    <p:sldId id="349" r:id="rId121"/>
    <p:sldId id="350" r:id="rId122"/>
    <p:sldId id="351" r:id="rId123"/>
    <p:sldId id="352" r:id="rId124"/>
    <p:sldId id="373" r:id="rId125"/>
    <p:sldId id="369" r:id="rId126"/>
    <p:sldId id="331" r:id="rId127"/>
    <p:sldId id="295" r:id="rId128"/>
    <p:sldId id="338" r:id="rId129"/>
    <p:sldId id="339" r:id="rId130"/>
    <p:sldId id="340" r:id="rId131"/>
    <p:sldId id="293" r:id="rId132"/>
    <p:sldId id="278" r:id="rId133"/>
    <p:sldId id="277" r:id="rId134"/>
    <p:sldId id="279" r:id="rId135"/>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87563" autoAdjust="0"/>
  </p:normalViewPr>
  <p:slideViewPr>
    <p:cSldViewPr>
      <p:cViewPr varScale="1">
        <p:scale>
          <a:sx n="89" d="100"/>
          <a:sy n="89" d="100"/>
        </p:scale>
        <p:origin x="258" y="96"/>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5AD45DB0-8974-42AD-B55B-4A6CAF2ECF29}" type="datetimeFigureOut">
              <a:rPr lang="ru-RU"/>
              <a:pPr>
                <a:defRPr/>
              </a:pPr>
              <a:t>11.10.2021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4DA32C5-D1A9-464C-9FD2-FE17123DB672}"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ru.wikipedia.org/wiki/FAT32" TargetMode="External"/><Relationship Id="rId2" Type="http://schemas.openxmlformats.org/officeDocument/2006/relationships/slide" Target="../slides/slide81.xml"/><Relationship Id="rId1" Type="http://schemas.openxmlformats.org/officeDocument/2006/relationships/notesMaster" Target="../notesMasters/notesMaster1.xml"/><Relationship Id="rId4" Type="http://schemas.openxmlformats.org/officeDocument/2006/relationships/hyperlink" Target="https://ru.wikipedia.org/wiki/%D0%91%D0%B8%D1%82"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61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9A4C40B2-BDE9-48D6-9BC5-B9A302F0FB0B}" type="slidenum">
              <a:rPr lang="ru-RU" altLang="ru-RU" smtClean="0"/>
              <a:pPr/>
              <a:t>1</a:t>
            </a:fld>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Переключатель является единственным модулем, который может обращаться к драйверу файловой системы. Приложение не может обращаться к нему напрямую. Драйвер файловой системы может быть написан в виде реентерабельного кода, что позволяет сразу нескольким приложениям выполнять операции с файлами. Каждый драйвер файловой системы в процессе собственной инициализации регистрируется у переключателя, передавая ему таблицу точек входа, которые будут использоваться при последующих обращениях к файловой системе</a:t>
            </a:r>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5</a:t>
            </a:fld>
            <a:endParaRPr lang="ru-RU"/>
          </a:p>
        </p:txBody>
      </p:sp>
    </p:spTree>
    <p:extLst>
      <p:ext uri="{BB962C8B-B14F-4D97-AF65-F5344CB8AC3E}">
        <p14:creationId xmlns:p14="http://schemas.microsoft.com/office/powerpoint/2010/main" val="3191147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На верхнем уровне располагается так называемый диспетчер файловых систем. Он связывает запросы прикладной программы с конкретной файловой системой.</a:t>
            </a:r>
          </a:p>
          <a:p>
            <a:r>
              <a:rPr lang="ru-RU" sz="1200" kern="1200" dirty="0">
                <a:solidFill>
                  <a:schemeClr val="tx1"/>
                </a:solidFill>
                <a:effectLst/>
                <a:latin typeface="+mn-lt"/>
                <a:ea typeface="+mn-ea"/>
                <a:cs typeface="+mn-cs"/>
              </a:rPr>
              <a:t>Каждая файловая система (иногда говорят - драйвер файловой системы) на этапе инициализации регистрируется у диспетчера, сообщая ему точки входа, для последующих обращений к данной файловой системе.</a:t>
            </a:r>
          </a:p>
          <a:p>
            <a:r>
              <a:rPr lang="ru-RU" sz="1200" kern="1200" dirty="0">
                <a:solidFill>
                  <a:schemeClr val="tx1"/>
                </a:solidFill>
                <a:effectLst/>
                <a:latin typeface="+mn-lt"/>
                <a:ea typeface="+mn-ea"/>
                <a:cs typeface="+mn-cs"/>
              </a:rPr>
              <a:t>Та же идея поддержки нескольких файловых систем в рамках одной ОС может быть реализована по-другому, например исходя из концепции виртуальной файловой системы. Виртуальная файловая система (</a:t>
            </a:r>
            <a:r>
              <a:rPr lang="ru-RU" sz="1200" kern="1200" dirty="0" err="1">
                <a:solidFill>
                  <a:schemeClr val="tx1"/>
                </a:solidFill>
                <a:effectLst/>
                <a:latin typeface="+mn-lt"/>
                <a:ea typeface="+mn-ea"/>
                <a:cs typeface="+mn-cs"/>
              </a:rPr>
              <a:t>vfs</a:t>
            </a:r>
            <a:r>
              <a:rPr lang="ru-RU" sz="1200" kern="1200" dirty="0">
                <a:solidFill>
                  <a:schemeClr val="tx1"/>
                </a:solidFill>
                <a:effectLst/>
                <a:latin typeface="+mn-lt"/>
                <a:ea typeface="+mn-ea"/>
                <a:cs typeface="+mn-cs"/>
              </a:rPr>
              <a:t>) представляет собой независимый от реализации уровень и опирается на реальные файловые системы (s5fs, </a:t>
            </a:r>
            <a:r>
              <a:rPr lang="ru-RU" sz="1200" kern="1200" dirty="0" err="1">
                <a:solidFill>
                  <a:schemeClr val="tx1"/>
                </a:solidFill>
                <a:effectLst/>
                <a:latin typeface="+mn-lt"/>
                <a:ea typeface="+mn-ea"/>
                <a:cs typeface="+mn-cs"/>
              </a:rPr>
              <a:t>ufs</a:t>
            </a:r>
            <a:r>
              <a:rPr lang="ru-RU" sz="1200" kern="1200" dirty="0">
                <a:solidFill>
                  <a:schemeClr val="tx1"/>
                </a:solidFill>
                <a:effectLst/>
                <a:latin typeface="+mn-lt"/>
                <a:ea typeface="+mn-ea"/>
                <a:cs typeface="+mn-cs"/>
              </a:rPr>
              <a:t>, FAT, NFS, FFS. Ext2fs ѕ). При этом возникают структуры данных виртуальной файловой системы типа виртуальных индексных узлов </a:t>
            </a:r>
            <a:r>
              <a:rPr lang="ru-RU" sz="1200" kern="1200" dirty="0" err="1">
                <a:solidFill>
                  <a:schemeClr val="tx1"/>
                </a:solidFill>
                <a:effectLst/>
                <a:latin typeface="+mn-lt"/>
                <a:ea typeface="+mn-ea"/>
                <a:cs typeface="+mn-cs"/>
              </a:rPr>
              <a:t>vnode</a:t>
            </a:r>
            <a:r>
              <a:rPr lang="ru-RU" sz="1200" kern="1200" dirty="0">
                <a:solidFill>
                  <a:schemeClr val="tx1"/>
                </a:solidFill>
                <a:effectLst/>
                <a:latin typeface="+mn-lt"/>
                <a:ea typeface="+mn-ea"/>
                <a:cs typeface="+mn-cs"/>
              </a:rPr>
              <a:t>, которые обобщают индексные узлы конкретных систем.</a:t>
            </a:r>
          </a:p>
          <a:p>
            <a:r>
              <a:rPr lang="ru-RU" sz="1200" b="1"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8</a:t>
            </a:fld>
            <a:endParaRPr lang="ru-RU"/>
          </a:p>
        </p:txBody>
      </p:sp>
    </p:spTree>
    <p:extLst>
      <p:ext uri="{BB962C8B-B14F-4D97-AF65-F5344CB8AC3E}">
        <p14:creationId xmlns:p14="http://schemas.microsoft.com/office/powerpoint/2010/main" val="2106870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44DA32C5-D1A9-464C-9FD2-FE17123DB672}" type="slidenum">
              <a:rPr lang="ru-RU" altLang="ru-RU" smtClean="0"/>
              <a:pPr>
                <a:defRPr/>
              </a:pPr>
              <a:t>10</a:t>
            </a:fld>
            <a:endParaRPr lang="ru-RU" altLang="ru-RU"/>
          </a:p>
        </p:txBody>
      </p:sp>
    </p:spTree>
    <p:extLst>
      <p:ext uri="{BB962C8B-B14F-4D97-AF65-F5344CB8AC3E}">
        <p14:creationId xmlns:p14="http://schemas.microsoft.com/office/powerpoint/2010/main" val="30014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en-US" dirty="0"/>
              <a:t>https://www.ibm.com/developerworks/ru/library/l-virtual-filesystem-switch/</a:t>
            </a:r>
            <a:endParaRPr lang="ru-RU" dirty="0"/>
          </a:p>
        </p:txBody>
      </p:sp>
      <p:sp>
        <p:nvSpPr>
          <p:cNvPr id="4" name="Номер слайда 3"/>
          <p:cNvSpPr>
            <a:spLocks noGrp="1"/>
          </p:cNvSpPr>
          <p:nvPr>
            <p:ph type="sldNum" sz="quarter" idx="10"/>
          </p:nvPr>
        </p:nvSpPr>
        <p:spPr/>
        <p:txBody>
          <a:bodyPr/>
          <a:lstStyle/>
          <a:p>
            <a:pPr>
              <a:defRPr/>
            </a:pPr>
            <a:fld id="{44DA32C5-D1A9-464C-9FD2-FE17123DB672}" type="slidenum">
              <a:rPr lang="ru-RU" altLang="ru-RU" smtClean="0"/>
              <a:pPr>
                <a:defRPr/>
              </a:pPr>
              <a:t>11</a:t>
            </a:fld>
            <a:endParaRPr lang="ru-RU" altLang="ru-RU"/>
          </a:p>
        </p:txBody>
      </p:sp>
    </p:spTree>
    <p:extLst>
      <p:ext uri="{BB962C8B-B14F-4D97-AF65-F5344CB8AC3E}">
        <p14:creationId xmlns:p14="http://schemas.microsoft.com/office/powerpoint/2010/main" val="1892301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a:ea typeface="Calibri" panose="020F0502020204030204" pitchFamily="34" charset="0"/>
                <a:cs typeface="Times New Roman" panose="02020603050405020304" pitchFamily="18" charset="0"/>
              </a:rPr>
              <a:t>Для большинства пользователей файловая система - наиболее видимая часть ОС. Она предоставляет механизм для онлайнового хранения и доступа как к данным, так и к программам для всех пользователей системы. </a:t>
            </a:r>
          </a:p>
        </p:txBody>
      </p:sp>
      <p:sp>
        <p:nvSpPr>
          <p:cNvPr id="245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5D17B10-31CF-4567-9094-12E12981ECE9}" type="slidenum">
              <a:rPr lang="ru-RU" altLang="ru-RU" smtClean="0"/>
              <a:pPr/>
              <a:t>23</a:t>
            </a:fld>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a:ea typeface="Calibri" panose="020F0502020204030204" pitchFamily="34" charset="0"/>
                <a:cs typeface="Times New Roman" panose="02020603050405020304" pitchFamily="18" charset="0"/>
              </a:rPr>
              <a:t>До недавнего времени эти границы были весьма узкими. Так в популярной файловой системе FAT длина имен ограничивается известной схемой 8.3 (8 символов - собственно имя, 3 символа - расширение имени), а в ОС UNIX System V имя не может содержать более 14 символов. NTFS устанавливает, что имя файла может содержать до 255 символов, не считая завершающего нулевого символа. При переходе к длинным именам возникает проблема совместимости с ранее созданными приложениями, использующими короткие имена. </a:t>
            </a:r>
          </a:p>
        </p:txBody>
      </p:sp>
      <p:sp>
        <p:nvSpPr>
          <p:cNvPr id="266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2645CCA6-005F-4856-BB77-412BDBED0C8A}" type="slidenum">
              <a:rPr lang="ru-RU" altLang="ru-RU" smtClean="0"/>
              <a:pPr/>
              <a:t>24</a:t>
            </a:fld>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dirty="0"/>
              <a:t>Каждому устройству, поддерживаемому системой, соответствует, по меньшей мере, один специальный файл. Специальные файлы создаются при выполнении системного вызова </a:t>
            </a:r>
            <a:r>
              <a:rPr lang="ru-RU" altLang="ru-RU" dirty="0" err="1"/>
              <a:t>mknod</a:t>
            </a:r>
            <a:r>
              <a:rPr lang="ru-RU" altLang="ru-RU" dirty="0"/>
              <a:t>, </a:t>
            </a:r>
            <a:r>
              <a:rPr lang="ru-RU" altLang="ru-RU" b="1" dirty="0"/>
              <a:t>каждому специальному файлу соответствует порция программного обеспечения, называемая драйвером соответствующего устройства</a:t>
            </a:r>
            <a:r>
              <a:rPr lang="ru-RU" altLang="ru-RU" dirty="0"/>
              <a:t>. При выполнении чтения или записи по отношению к специальному файлу, производится прямой вызов соответствующего драйвера, программный код которого отвечает за передачу данных между процессом пользователя и соответствующим физическим устройством.</a:t>
            </a:r>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3FDEF2C-9803-4554-852D-56C95C9BA818}" type="slidenum">
              <a:rPr lang="ru-RU" altLang="ru-RU" smtClean="0"/>
              <a:pPr/>
              <a:t>25</a:t>
            </a:fld>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dirty="0"/>
              <a:t>Специальные файлы устройств содержат данные, необходимые операционной системе для взаимодействия с физическими устройствами, такими как диски и дисководы, принтеры и факсы и т. п. Фактически, </a:t>
            </a:r>
            <a:r>
              <a:rPr lang="ru-RU" altLang="ru-RU" b="1" dirty="0"/>
              <a:t>специальные файлы устройств являются указателями на драйверы устройств</a:t>
            </a:r>
            <a:r>
              <a:rPr lang="ru-RU" altLang="ru-RU" dirty="0"/>
              <a:t>, и когда процесс обращается к файлу устройств, он по сути работает с драйвером этого устройства.</a:t>
            </a:r>
          </a:p>
          <a:p>
            <a:pPr eaLnBrk="1" hangingPunct="1"/>
            <a:r>
              <a:rPr lang="ru-RU" altLang="ru-RU" dirty="0"/>
              <a:t>Эти команды обрабатываются вначале программами файловой системы, а затем на некотором этапе выполнения запроса преобразуются ОС в команды управления соответствующим устройством. </a:t>
            </a:r>
          </a:p>
          <a:p>
            <a:pPr eaLnBrk="1" hangingPunct="1"/>
            <a:r>
              <a:rPr lang="ru-RU" altLang="ru-RU" dirty="0"/>
              <a:t>Различаются два типа специальных файлов - блочные и символьные.</a:t>
            </a:r>
          </a:p>
          <a:p>
            <a:pPr eaLnBrk="1" hangingPunct="1"/>
            <a:endParaRPr lang="ru-RU" altLang="ru-RU" dirty="0"/>
          </a:p>
        </p:txBody>
      </p:sp>
      <p:sp>
        <p:nvSpPr>
          <p:cNvPr id="358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1F26B0C-265C-4ECC-BEAA-F423BFCA0EC1}" type="slidenum">
              <a:rPr lang="ru-RU" altLang="ru-RU" smtClean="0">
                <a:latin typeface="Times New Roman" panose="02020603050405020304" pitchFamily="18" charset="0"/>
              </a:rPr>
              <a:pPr>
                <a:spcBef>
                  <a:spcPct val="0"/>
                </a:spcBef>
              </a:pPr>
              <a:t>31</a:t>
            </a:fld>
            <a:endParaRPr lang="ru-RU" altLang="ru-RU">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44DA32C5-D1A9-464C-9FD2-FE17123DB672}" type="slidenum">
              <a:rPr lang="ru-RU" altLang="ru-RU" smtClean="0"/>
              <a:pPr>
                <a:defRPr/>
              </a:pPr>
              <a:t>32</a:t>
            </a:fld>
            <a:endParaRPr lang="ru-RU" altLang="ru-RU"/>
          </a:p>
        </p:txBody>
      </p:sp>
    </p:spTree>
    <p:extLst>
      <p:ext uri="{BB962C8B-B14F-4D97-AF65-F5344CB8AC3E}">
        <p14:creationId xmlns:p14="http://schemas.microsoft.com/office/powerpoint/2010/main" val="2265638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dirty="0"/>
              <a:t>POSIX (англ. </a:t>
            </a:r>
            <a:r>
              <a:rPr lang="ru-RU" dirty="0" err="1"/>
              <a:t>portable</a:t>
            </a:r>
            <a:r>
              <a:rPr lang="ru-RU" dirty="0"/>
              <a:t> </a:t>
            </a:r>
            <a:r>
              <a:rPr lang="ru-RU" dirty="0" err="1"/>
              <a:t>operating</a:t>
            </a:r>
            <a:r>
              <a:rPr lang="ru-RU" dirty="0"/>
              <a:t> </a:t>
            </a:r>
            <a:r>
              <a:rPr lang="ru-RU" dirty="0" err="1"/>
              <a:t>system</a:t>
            </a:r>
            <a:r>
              <a:rPr lang="ru-RU" dirty="0"/>
              <a:t> </a:t>
            </a:r>
            <a:r>
              <a:rPr lang="ru-RU" dirty="0" err="1"/>
              <a:t>interface</a:t>
            </a:r>
            <a:r>
              <a:rPr lang="ru-RU" dirty="0"/>
              <a:t> </a:t>
            </a:r>
            <a:r>
              <a:rPr lang="ru-RU" dirty="0" err="1"/>
              <a:t>for</a:t>
            </a:r>
            <a:r>
              <a:rPr lang="ru-RU" dirty="0"/>
              <a:t> </a:t>
            </a:r>
            <a:r>
              <a:rPr lang="ru-RU" dirty="0" err="1"/>
              <a:t>Unix</a:t>
            </a:r>
            <a:r>
              <a:rPr lang="ru-RU" dirty="0"/>
              <a:t> — переносимый интерфейс операционных систем </a:t>
            </a:r>
            <a:r>
              <a:rPr lang="ru-RU" dirty="0" err="1"/>
              <a:t>Unix</a:t>
            </a:r>
            <a:r>
              <a:rPr lang="ru-RU" dirty="0"/>
              <a:t>) — набор стандартов, описывающих интерфейсы между операционной системой и прикладной программой (системный API), библиотеку языка C и набор приложений и их интерфейсов. Стандарт создан для обеспечения совместимости различных UNIX-подобных операционных систем и переносимости прикладных программ на уровне исходного кода, но может быть использован и для не-</a:t>
            </a:r>
            <a:r>
              <a:rPr lang="ru-RU" dirty="0" err="1"/>
              <a:t>Unix</a:t>
            </a:r>
            <a:r>
              <a:rPr lang="ru-RU" dirty="0"/>
              <a:t> систем.</a:t>
            </a:r>
          </a:p>
        </p:txBody>
      </p:sp>
      <p:sp>
        <p:nvSpPr>
          <p:cNvPr id="4" name="Номер слайда 3"/>
          <p:cNvSpPr>
            <a:spLocks noGrp="1"/>
          </p:cNvSpPr>
          <p:nvPr>
            <p:ph type="sldNum" sz="quarter" idx="10"/>
          </p:nvPr>
        </p:nvSpPr>
        <p:spPr/>
        <p:txBody>
          <a:bodyPr/>
          <a:lstStyle/>
          <a:p>
            <a:pPr>
              <a:defRPr/>
            </a:pPr>
            <a:fld id="{44DA32C5-D1A9-464C-9FD2-FE17123DB672}" type="slidenum">
              <a:rPr lang="ru-RU" altLang="ru-RU" smtClean="0"/>
              <a:pPr>
                <a:defRPr/>
              </a:pPr>
              <a:t>34</a:t>
            </a:fld>
            <a:endParaRPr lang="ru-RU" altLang="ru-RU"/>
          </a:p>
        </p:txBody>
      </p:sp>
    </p:spTree>
    <p:extLst>
      <p:ext uri="{BB962C8B-B14F-4D97-AF65-F5344CB8AC3E}">
        <p14:creationId xmlns:p14="http://schemas.microsoft.com/office/powerpoint/2010/main" val="2903691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6850CF7-9C15-4093-AF5F-A4305B67DA5C}" type="slidenum">
              <a:rPr lang="ru-RU" altLang="ru-RU" smtClean="0">
                <a:latin typeface="Times New Roman" panose="02020603050405020304" pitchFamily="18" charset="0"/>
              </a:rPr>
              <a:pPr>
                <a:spcBef>
                  <a:spcPct val="0"/>
                </a:spcBef>
              </a:pPr>
              <a:t>36</a:t>
            </a:fld>
            <a:endParaRPr lang="ru-RU" altLang="ru-RU">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dirty="0" err="1"/>
              <a:t>Multics</a:t>
            </a:r>
            <a:r>
              <a:rPr lang="ru-RU" dirty="0"/>
              <a:t> (англ. </a:t>
            </a:r>
            <a:r>
              <a:rPr lang="ru-RU" dirty="0" err="1"/>
              <a:t>Multiplexed</a:t>
            </a:r>
            <a:r>
              <a:rPr lang="ru-RU" dirty="0"/>
              <a:t> </a:t>
            </a:r>
            <a:r>
              <a:rPr lang="ru-RU" dirty="0" err="1"/>
              <a:t>Information</a:t>
            </a:r>
            <a:r>
              <a:rPr lang="ru-RU" dirty="0"/>
              <a:t> </a:t>
            </a:r>
            <a:r>
              <a:rPr lang="ru-RU" dirty="0" err="1"/>
              <a:t>and</a:t>
            </a:r>
            <a:r>
              <a:rPr lang="ru-RU" dirty="0"/>
              <a:t> </a:t>
            </a:r>
            <a:r>
              <a:rPr lang="ru-RU" dirty="0" err="1"/>
              <a:t>Computing</a:t>
            </a:r>
            <a:r>
              <a:rPr lang="ru-RU" dirty="0"/>
              <a:t> </a:t>
            </a:r>
            <a:r>
              <a:rPr lang="ru-RU" dirty="0" err="1"/>
              <a:t>Service</a:t>
            </a:r>
            <a:r>
              <a:rPr lang="ru-RU" dirty="0"/>
              <a:t>) — одна из первых операционных систем с разделением времени исполнения программ. Разработка операционной системы </a:t>
            </a:r>
            <a:r>
              <a:rPr lang="ru-RU" dirty="0" err="1"/>
              <a:t>Multics</a:t>
            </a:r>
            <a:r>
              <a:rPr lang="ru-RU" dirty="0"/>
              <a:t> была начата в 1964 году.</a:t>
            </a:r>
          </a:p>
          <a:p>
            <a:r>
              <a:rPr lang="ru-RU" b="1" dirty="0" err="1"/>
              <a:t>Multics</a:t>
            </a:r>
            <a:r>
              <a:rPr lang="ru-RU" b="1" dirty="0"/>
              <a:t> была одной из первых операционных систем, реализовавшей плоскую модель хранения данных</a:t>
            </a:r>
            <a:r>
              <a:rPr lang="ru-RU" dirty="0"/>
              <a:t>, чётко разделявшая концепции файлов (называемых в системе </a:t>
            </a:r>
            <a:r>
              <a:rPr lang="ru-RU" dirty="0" err="1"/>
              <a:t>Multics</a:t>
            </a:r>
            <a:r>
              <a:rPr lang="ru-RU" dirty="0"/>
              <a:t> сегментами) и памяти вычислительных процессов.</a:t>
            </a:r>
          </a:p>
        </p:txBody>
      </p:sp>
      <p:sp>
        <p:nvSpPr>
          <p:cNvPr id="4" name="Номер слайда 3"/>
          <p:cNvSpPr>
            <a:spLocks noGrp="1"/>
          </p:cNvSpPr>
          <p:nvPr>
            <p:ph type="sldNum" sz="quarter" idx="10"/>
          </p:nvPr>
        </p:nvSpPr>
        <p:spPr/>
        <p:txBody>
          <a:bodyPr/>
          <a:lstStyle/>
          <a:p>
            <a:pPr>
              <a:defRPr/>
            </a:pPr>
            <a:fld id="{44DA32C5-D1A9-464C-9FD2-FE17123DB672}" type="slidenum">
              <a:rPr lang="ru-RU" altLang="ru-RU" smtClean="0"/>
              <a:pPr>
                <a:defRPr/>
              </a:pPr>
              <a:t>37</a:t>
            </a:fld>
            <a:endParaRPr lang="ru-RU" altLang="ru-RU"/>
          </a:p>
        </p:txBody>
      </p:sp>
    </p:spTree>
    <p:extLst>
      <p:ext uri="{BB962C8B-B14F-4D97-AF65-F5344CB8AC3E}">
        <p14:creationId xmlns:p14="http://schemas.microsoft.com/office/powerpoint/2010/main" val="3365591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50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70B9F1-908F-4DC2-BB7F-7CE9E119714E}" type="slidenum">
              <a:rPr lang="ru-RU" altLang="ru-RU" smtClean="0">
                <a:latin typeface="Times New Roman" panose="02020603050405020304" pitchFamily="18" charset="0"/>
              </a:rPr>
              <a:pPr>
                <a:spcBef>
                  <a:spcPct val="0"/>
                </a:spcBef>
              </a:pPr>
              <a:t>38</a:t>
            </a:fld>
            <a:endParaRPr lang="ru-RU" altLang="ru-RU">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71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851DF4-7402-49DF-B391-2ABB6E0402CF}" type="slidenum">
              <a:rPr lang="ru-RU" altLang="ru-RU" smtClean="0">
                <a:latin typeface="Times New Roman" panose="02020603050405020304" pitchFamily="18" charset="0"/>
              </a:rPr>
              <a:pPr>
                <a:spcBef>
                  <a:spcPct val="0"/>
                </a:spcBef>
              </a:pPr>
              <a:t>39</a:t>
            </a:fld>
            <a:endParaRPr lang="ru-RU" altLang="ru-RU">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a:t>Количество файлов на компьютере может быть большим. Отдельные системы хранят тысячи файлов, занимающие сотни гигабайтов дискового пространства. Эффективное управление этими данными подразумевает наличие в них четкой логической структуры.</a:t>
            </a:r>
          </a:p>
          <a:p>
            <a:pPr eaLnBrk="1" hangingPunct="1">
              <a:spcBef>
                <a:spcPct val="0"/>
              </a:spcBef>
            </a:pPr>
            <a:endParaRPr lang="ru-RU" altLang="ru-RU"/>
          </a:p>
        </p:txBody>
      </p:sp>
      <p:sp>
        <p:nvSpPr>
          <p:cNvPr id="542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71F20A-59FF-4FEE-A48F-CE2BF66E7811}" type="slidenum">
              <a:rPr lang="ru-RU" altLang="ru-RU" smtClean="0">
                <a:latin typeface="Times New Roman" panose="02020603050405020304" pitchFamily="18" charset="0"/>
              </a:rPr>
              <a:pPr>
                <a:spcBef>
                  <a:spcPct val="0"/>
                </a:spcBef>
              </a:pPr>
              <a:t>43</a:t>
            </a:fld>
            <a:endParaRPr lang="ru-RU" altLang="ru-RU">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ru-RU" altLang="ru-RU" dirty="0"/>
              <a:t>Количество файлов на компьютере может быть большим. Отдельные системы хранят тысячи файлов, занимающие сотни гигабайтов дискового пространства. Эффективное управление этими данными подразумевает наличие в них четкой логической структуры. Все современные файловые системы поддерживают многоуровневое именование файлов за счет наличия во внешней памяти дополнительных файлов со специальной структурой - </a:t>
            </a:r>
            <a:r>
              <a:rPr lang="ru-RU" altLang="ru-RU" b="1" dirty="0"/>
              <a:t>каталогов (или директорий</a:t>
            </a:r>
            <a:r>
              <a:rPr lang="ru-RU" altLang="ru-RU" dirty="0"/>
              <a:t>). </a:t>
            </a:r>
          </a:p>
          <a:p>
            <a:pPr eaLnBrk="1" hangingPunct="1"/>
            <a:endParaRPr lang="ru-RU" altLang="ru-RU" dirty="0"/>
          </a:p>
        </p:txBody>
      </p:sp>
      <p:sp>
        <p:nvSpPr>
          <p:cNvPr id="563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039472-216B-46F2-8021-0897663707C5}" type="slidenum">
              <a:rPr lang="ru-RU" altLang="ru-RU" smtClean="0">
                <a:latin typeface="Times New Roman" panose="02020603050405020304" pitchFamily="18" charset="0"/>
              </a:rPr>
              <a:pPr>
                <a:spcBef>
                  <a:spcPct val="0"/>
                </a:spcBef>
              </a:pPr>
              <a:t>45</a:t>
            </a:fld>
            <a:endParaRPr lang="ru-RU" altLang="ru-RU">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93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D35F052-63C9-4703-9C7D-3107C70ED5F7}" type="slidenum">
              <a:rPr lang="ru-RU" altLang="ru-RU" smtClean="0">
                <a:latin typeface="Times New Roman" panose="02020603050405020304" pitchFamily="18" charset="0"/>
              </a:rPr>
              <a:pPr>
                <a:spcBef>
                  <a:spcPct val="0"/>
                </a:spcBef>
              </a:pPr>
              <a:t>48</a:t>
            </a:fld>
            <a:endParaRPr lang="ru-RU" altLang="ru-RU">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58</a:t>
            </a:fld>
            <a:endParaRPr lang="ru-RU"/>
          </a:p>
        </p:txBody>
      </p:sp>
    </p:spTree>
    <p:extLst>
      <p:ext uri="{BB962C8B-B14F-4D97-AF65-F5344CB8AC3E}">
        <p14:creationId xmlns:p14="http://schemas.microsoft.com/office/powerpoint/2010/main" val="1434113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Функционирование любой файловой системы можно представить многоуровневой моделью (рисунок), в которой каждый уровень предоставляет некоторый интерфейс (набор функций) вышележащему уровню, а сам, в свою очередь, для выполнения своей работы использует интерфейс (обращается с набором запросов) нижележащего уровня. </a:t>
            </a:r>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60</a:t>
            </a:fld>
            <a:endParaRPr lang="ru-RU"/>
          </a:p>
        </p:txBody>
      </p:sp>
    </p:spTree>
    <p:extLst>
      <p:ext uri="{BB962C8B-B14F-4D97-AF65-F5344CB8AC3E}">
        <p14:creationId xmlns:p14="http://schemas.microsoft.com/office/powerpoint/2010/main" val="2313488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a:solidFill>
                  <a:schemeClr val="tx1"/>
                </a:solidFill>
                <a:effectLst/>
                <a:latin typeface="+mn-lt"/>
                <a:ea typeface="+mn-ea"/>
                <a:cs typeface="+mn-cs"/>
              </a:rPr>
              <a:t>В файловых системах, в которых каждый файл может иметь только одно символьное имя (например, MS-DOS), этот уровень отсутствует, так как символьное имя, присвоенное файлу пользователем, является одновременно уникальным и может быть использовано операционной системой. В других файловых системах, в которых один и тот же файл может иметь несколько символьных имен, на данном уровне просматривается цепочка каталогов для определения уникального имени файла. В файловой системе UNIX, например, уникальным именем является номер индексного дескриптора файла (i-node).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61</a:t>
            </a:fld>
            <a:endParaRPr lang="ru-RU"/>
          </a:p>
        </p:txBody>
      </p:sp>
    </p:spTree>
    <p:extLst>
      <p:ext uri="{BB962C8B-B14F-4D97-AF65-F5344CB8AC3E}">
        <p14:creationId xmlns:p14="http://schemas.microsoft.com/office/powerpoint/2010/main" val="1214201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характеристики файла могут входить в состав каталога или храниться в отдельных таблицах. При открытии файла его характеристики перемещаются с диска в оперативную память, чтобы уменьшить среднее время доступа к файлу. В некоторых файловых системах (например, HPFS) при открытии файла вместе с его характеристиками в оперативную память перемещаются несколько первых блоков файла, содержащих данные. </a:t>
            </a:r>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62</a:t>
            </a:fld>
            <a:endParaRPr lang="ru-RU"/>
          </a:p>
        </p:txBody>
      </p:sp>
    </p:spTree>
    <p:extLst>
      <p:ext uri="{BB962C8B-B14F-4D97-AF65-F5344CB8AC3E}">
        <p14:creationId xmlns:p14="http://schemas.microsoft.com/office/powerpoint/2010/main" val="3107635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Для решения этой задачи используются результаты работы логического уровня - смещение логической записи в файле, адрес файла на внешнем устройстве, а также сведения о физической организации файла, включая размер блока. </a:t>
            </a:r>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65</a:t>
            </a:fld>
            <a:endParaRPr lang="ru-RU"/>
          </a:p>
        </p:txBody>
      </p:sp>
    </p:spTree>
    <p:extLst>
      <p:ext uri="{BB962C8B-B14F-4D97-AF65-F5344CB8AC3E}">
        <p14:creationId xmlns:p14="http://schemas.microsoft.com/office/powerpoint/2010/main" val="1925468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sz="1200" kern="1200" dirty="0" err="1">
                <a:solidFill>
                  <a:schemeClr val="tx1"/>
                </a:solidFill>
                <a:effectLst/>
                <a:latin typeface="+mn-lt"/>
                <a:ea typeface="+mn-ea"/>
                <a:cs typeface="+mn-cs"/>
              </a:rPr>
              <a:t>Жесткий</a:t>
            </a:r>
            <a:r>
              <a:rPr lang="ru-RU" sz="1200" kern="1200" dirty="0">
                <a:solidFill>
                  <a:schemeClr val="tx1"/>
                </a:solidFill>
                <a:effectLst/>
                <a:latin typeface="+mn-lt"/>
                <a:ea typeface="+mn-ea"/>
                <a:cs typeface="+mn-cs"/>
              </a:rPr>
              <a:t> диск состоит из одной или нескольких стеклянных или металлических пластин, каждая из которых покрыта с одной или двух сторон магнитным материалом. Таким образом, диск в общем случае состоит из </a:t>
            </a:r>
            <a:r>
              <a:rPr lang="ru-RU" sz="1200" i="1" kern="1200" dirty="0">
                <a:solidFill>
                  <a:schemeClr val="tx1"/>
                </a:solidFill>
                <a:effectLst/>
                <a:latin typeface="+mn-lt"/>
                <a:ea typeface="+mn-ea"/>
                <a:cs typeface="+mn-cs"/>
              </a:rPr>
              <a:t>пакета </a:t>
            </a:r>
            <a:r>
              <a:rPr lang="ru-RU" sz="1200" kern="1200" dirty="0">
                <a:solidFill>
                  <a:schemeClr val="tx1"/>
                </a:solidFill>
                <a:effectLst/>
                <a:latin typeface="+mn-lt"/>
                <a:ea typeface="+mn-ea"/>
                <a:cs typeface="+mn-cs"/>
              </a:rPr>
              <a:t>пластин (см. рис.).</a:t>
            </a:r>
          </a:p>
          <a:p>
            <a:r>
              <a:rPr lang="ru-RU" sz="1200" kern="1200" dirty="0">
                <a:solidFill>
                  <a:schemeClr val="tx1"/>
                </a:solidFill>
                <a:effectLst/>
                <a:latin typeface="+mn-lt"/>
                <a:ea typeface="+mn-ea"/>
                <a:cs typeface="+mn-cs"/>
              </a:rPr>
              <a:t>На каждой стороне каждой пластины размечены тонкие концентрические кольца — </a:t>
            </a:r>
            <a:r>
              <a:rPr lang="ru-RU" sz="1200" i="1" kern="1200" dirty="0">
                <a:solidFill>
                  <a:schemeClr val="tx1"/>
                </a:solidFill>
                <a:effectLst/>
                <a:latin typeface="+mn-lt"/>
                <a:ea typeface="+mn-ea"/>
                <a:cs typeface="+mn-cs"/>
              </a:rPr>
              <a:t>дорожки (</a:t>
            </a:r>
            <a:r>
              <a:rPr lang="en-US" sz="1200" i="1" kern="1200" dirty="0" err="1">
                <a:solidFill>
                  <a:schemeClr val="tx1"/>
                </a:solidFill>
                <a:effectLst/>
                <a:latin typeface="+mn-lt"/>
                <a:ea typeface="+mn-ea"/>
                <a:cs typeface="+mn-cs"/>
              </a:rPr>
              <a:t>traks</a:t>
            </a:r>
            <a:r>
              <a:rPr lang="ru-RU" sz="1200" i="1" kern="1200" dirty="0">
                <a:solidFill>
                  <a:schemeClr val="tx1"/>
                </a:solidFill>
                <a:effectLst/>
                <a:latin typeface="+mn-lt"/>
                <a:ea typeface="+mn-ea"/>
                <a:cs typeface="+mn-cs"/>
              </a:rPr>
              <a:t>), </a:t>
            </a:r>
            <a:r>
              <a:rPr lang="ru-RU" sz="1200" kern="1200" dirty="0">
                <a:solidFill>
                  <a:schemeClr val="tx1"/>
                </a:solidFill>
                <a:effectLst/>
                <a:latin typeface="+mn-lt"/>
                <a:ea typeface="+mn-ea"/>
                <a:cs typeface="+mn-cs"/>
              </a:rPr>
              <a:t>на которых хранятся данные. Количество дорожек зависит от типа диска. Нумерация дорожек начинается с 0 от внешнего края к центру диска. Когда диск вращается, элемент, называемый головкой, считывает двоичные данные с магнитной дорожки или записывает их на магнитную дорожку.</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Головка может позиционироваться над заданной дорожкой. Головки перемещаются над поверхностью диска дискретными шагами, каждый шаг соответствует сдвигу на одну дорожку. Запись на диск осуществляется благодаря способности головки изменять магнитные свойства дорожки. В некоторых дисках вдоль каждой поверхности перемещается одна головка, а в других — имеется по головке на каждую дорожку. В первом случае для поиска информации головка должна перемещаться по радиусу диска. Обычно все головки закреплены на едином перемещающем механизме и двигаются синхронно. Поэтому, когда головка фиксируется на заданной дорожке одной поверхности, все остальные головки останавливаются над дорожками с такими же номерами. В тех же случаях, когда на каждой дорожке имеется отдельная головка, никакого перемещения головок с одной дорожки на другую не требуется, за </a:t>
            </a:r>
            <a:r>
              <a:rPr lang="ru-RU" sz="1200" kern="1200" dirty="0" err="1">
                <a:solidFill>
                  <a:schemeClr val="tx1"/>
                </a:solidFill>
                <a:effectLst/>
                <a:latin typeface="+mn-lt"/>
                <a:ea typeface="+mn-ea"/>
                <a:cs typeface="+mn-cs"/>
              </a:rPr>
              <a:t>счет</a:t>
            </a:r>
            <a:r>
              <a:rPr lang="ru-RU" sz="1200" kern="1200" dirty="0">
                <a:solidFill>
                  <a:schemeClr val="tx1"/>
                </a:solidFill>
                <a:effectLst/>
                <a:latin typeface="+mn-lt"/>
                <a:ea typeface="+mn-ea"/>
                <a:cs typeface="+mn-cs"/>
              </a:rPr>
              <a:t> этого экономится время, затрачиваемое на поиск данных.</a:t>
            </a:r>
          </a:p>
          <a:p>
            <a:r>
              <a:rPr lang="ru-RU" sz="1200" kern="1200" dirty="0">
                <a:solidFill>
                  <a:schemeClr val="tx1"/>
                </a:solidFill>
                <a:effectLst/>
                <a:latin typeface="+mn-lt"/>
                <a:ea typeface="+mn-ea"/>
                <a:cs typeface="+mn-cs"/>
              </a:rPr>
              <a:t>Совокупность дорожек одного радиуса на всех поверхностях всех пластин пакета называется </a:t>
            </a:r>
            <a:r>
              <a:rPr lang="ru-RU" sz="1200" i="1" kern="1200" dirty="0">
                <a:solidFill>
                  <a:schemeClr val="tx1"/>
                </a:solidFill>
                <a:effectLst/>
                <a:latin typeface="+mn-lt"/>
                <a:ea typeface="+mn-ea"/>
                <a:cs typeface="+mn-cs"/>
              </a:rPr>
              <a:t>цилиндром (</a:t>
            </a:r>
            <a:r>
              <a:rPr lang="en-US" sz="1200" i="1" kern="1200" dirty="0">
                <a:solidFill>
                  <a:schemeClr val="tx1"/>
                </a:solidFill>
                <a:effectLst/>
                <a:latin typeface="+mn-lt"/>
                <a:ea typeface="+mn-ea"/>
                <a:cs typeface="+mn-cs"/>
              </a:rPr>
              <a:t>cylinder</a:t>
            </a:r>
            <a:r>
              <a:rPr lang="ru-RU" sz="1200" i="1"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Каждая дорожка разбивается на фрагменты, называемые </a:t>
            </a:r>
            <a:r>
              <a:rPr lang="ru-RU" sz="1200" b="1" i="1" kern="1200" dirty="0">
                <a:solidFill>
                  <a:schemeClr val="tx1"/>
                </a:solidFill>
                <a:effectLst/>
                <a:latin typeface="+mn-lt"/>
                <a:ea typeface="+mn-ea"/>
                <a:cs typeface="+mn-cs"/>
              </a:rPr>
              <a:t>секторами (</a:t>
            </a:r>
            <a:r>
              <a:rPr lang="en-US" sz="1200" b="1" i="1" kern="1200" dirty="0">
                <a:solidFill>
                  <a:schemeClr val="tx1"/>
                </a:solidFill>
                <a:effectLst/>
                <a:latin typeface="+mn-lt"/>
                <a:ea typeface="+mn-ea"/>
                <a:cs typeface="+mn-cs"/>
              </a:rPr>
              <a:t>sectors</a:t>
            </a:r>
            <a:r>
              <a:rPr lang="ru-RU" sz="1200" b="1" i="1"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или </a:t>
            </a:r>
            <a:r>
              <a:rPr lang="ru-RU" sz="1200" b="1" i="1" kern="1200" dirty="0">
                <a:solidFill>
                  <a:schemeClr val="tx1"/>
                </a:solidFill>
                <a:effectLst/>
                <a:latin typeface="+mn-lt"/>
                <a:ea typeface="+mn-ea"/>
                <a:cs typeface="+mn-cs"/>
              </a:rPr>
              <a:t>блоками (</a:t>
            </a:r>
            <a:r>
              <a:rPr lang="en-US" sz="1200" b="1" i="1" kern="1200" dirty="0">
                <a:solidFill>
                  <a:schemeClr val="tx1"/>
                </a:solidFill>
                <a:effectLst/>
                <a:latin typeface="+mn-lt"/>
                <a:ea typeface="+mn-ea"/>
                <a:cs typeface="+mn-cs"/>
              </a:rPr>
              <a:t>blocks</a:t>
            </a:r>
            <a:r>
              <a:rPr lang="ru-RU" sz="1200" b="1" i="1" kern="1200" dirty="0">
                <a:solidFill>
                  <a:schemeClr val="tx1"/>
                </a:solidFill>
                <a:effectLst/>
                <a:latin typeface="+mn-lt"/>
                <a:ea typeface="+mn-ea"/>
                <a:cs typeface="+mn-cs"/>
              </a:rPr>
              <a:t>),</a:t>
            </a:r>
            <a:r>
              <a:rPr lang="ru-RU" sz="1200" i="1" kern="1200" dirty="0">
                <a:solidFill>
                  <a:schemeClr val="tx1"/>
                </a:solidFill>
                <a:effectLst/>
                <a:latin typeface="+mn-lt"/>
                <a:ea typeface="+mn-ea"/>
                <a:cs typeface="+mn-cs"/>
              </a:rPr>
              <a:t> </a:t>
            </a:r>
            <a:r>
              <a:rPr lang="ru-RU" sz="1200" kern="1200" dirty="0">
                <a:solidFill>
                  <a:schemeClr val="tx1"/>
                </a:solidFill>
                <a:effectLst/>
                <a:latin typeface="+mn-lt"/>
                <a:ea typeface="+mn-ea"/>
                <a:cs typeface="+mn-cs"/>
              </a:rPr>
              <a:t>так что все дорожки имеют равное число секторов, в которые можно максимально записать одно и то же число байт</a:t>
            </a:r>
            <a:r>
              <a:rPr lang="ru-RU" sz="1200" kern="1200" baseline="30000" dirty="0">
                <a:solidFill>
                  <a:schemeClr val="tx1"/>
                </a:solidFill>
                <a:effectLst/>
                <a:latin typeface="+mn-lt"/>
                <a:ea typeface="+mn-ea"/>
                <a:cs typeface="+mn-cs"/>
              </a:rPr>
              <a:t>[2]</a:t>
            </a:r>
            <a:r>
              <a:rPr lang="ru-RU" sz="1200" kern="1200" dirty="0">
                <a:solidFill>
                  <a:schemeClr val="tx1"/>
                </a:solidFill>
                <a:effectLst/>
                <a:latin typeface="+mn-lt"/>
                <a:ea typeface="+mn-ea"/>
                <a:cs typeface="+mn-cs"/>
              </a:rPr>
              <a:t>. Сектор имеет фиксированный для конкретной системы размер, выражающийся степенью двойки. Чаще всего размер сектора составляет 512 байт. Учитывая, что дорожки разного радиуса имеют одинаковое число секторов, плотность записи становится тем выше, чем ближе дорожка к центру. Сектор — наименьшая адресуемая единица обмена данными дискового устройства с оперативной памятью. Для того чтобы контроллер мог найти на диске нужный сектор, необходимо задать ему все составляющие адреса сектора: номер цилиндра, номер поверхности и номер сектора. Так как прикладной программе в общем случае нужен не сектор, а некоторое количество байт, не обязательно кратное размеру сектора, то типичный запрос включает чтение нескольких секторов, содержащих требуемую информацию, и одного или двух секторов, содержащих наряду с требуемыми избыточные данные (рис. ниже).</a:t>
            </a:r>
          </a:p>
          <a:p>
            <a:r>
              <a:rPr lang="ru-RU" sz="1200" kern="1200" baseline="30000" dirty="0">
                <a:solidFill>
                  <a:schemeClr val="tx1"/>
                </a:solidFill>
                <a:effectLst/>
                <a:latin typeface="+mn-lt"/>
                <a:ea typeface="+mn-ea"/>
                <a:cs typeface="+mn-cs"/>
              </a:rPr>
              <a:t>[2]</a:t>
            </a:r>
            <a:r>
              <a:rPr lang="ru-RU" sz="1200" kern="1200" dirty="0">
                <a:solidFill>
                  <a:schemeClr val="tx1"/>
                </a:solidFill>
                <a:effectLst/>
                <a:latin typeface="+mn-lt"/>
                <a:ea typeface="+mn-ea"/>
                <a:cs typeface="+mn-cs"/>
              </a:rPr>
              <a:t> - Иногда внешняя дорожка имеет несколько дополнительных секторов, используемых для замены </a:t>
            </a:r>
            <a:r>
              <a:rPr lang="ru-RU" sz="1200" kern="1200" dirty="0" err="1">
                <a:solidFill>
                  <a:schemeClr val="tx1"/>
                </a:solidFill>
                <a:effectLst/>
                <a:latin typeface="+mn-lt"/>
                <a:ea typeface="+mn-ea"/>
                <a:cs typeface="+mn-cs"/>
              </a:rPr>
              <a:t>поврежденных</a:t>
            </a:r>
            <a:r>
              <a:rPr lang="ru-RU" sz="1200" kern="1200" dirty="0">
                <a:solidFill>
                  <a:schemeClr val="tx1"/>
                </a:solidFill>
                <a:effectLst/>
                <a:latin typeface="+mn-lt"/>
                <a:ea typeface="+mn-ea"/>
                <a:cs typeface="+mn-cs"/>
              </a:rPr>
              <a:t> секторов в режиме горячего резервирования.</a:t>
            </a: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70</a:t>
            </a:fld>
            <a:endParaRPr lang="ru-RU"/>
          </a:p>
        </p:txBody>
      </p:sp>
    </p:spTree>
    <p:extLst>
      <p:ext uri="{BB962C8B-B14F-4D97-AF65-F5344CB8AC3E}">
        <p14:creationId xmlns:p14="http://schemas.microsoft.com/office/powerpoint/2010/main" val="945850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Сектор имеет фиксированный для конкретной системы размер, выражающийся степенью двойки. Чаще всего размер сектора составляет 512 байт. Учитывая, что дорожки разного радиуса имеют одинаковое число секторов, плотность записи становится тем выше, чем ближе дорожка к центру. </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Иногда внешняя дорожка имеет несколько дополнительных секторов, используемых для замены поврежденных секторов в режиме горячего резервирования.</a:t>
            </a: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72</a:t>
            </a:fld>
            <a:endParaRPr lang="ru-RU"/>
          </a:p>
        </p:txBody>
      </p:sp>
    </p:spTree>
    <p:extLst>
      <p:ext uri="{BB962C8B-B14F-4D97-AF65-F5344CB8AC3E}">
        <p14:creationId xmlns:p14="http://schemas.microsoft.com/office/powerpoint/2010/main" val="1813525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a:solidFill>
                  <a:schemeClr val="tx1"/>
                </a:solidFill>
                <a:effectLst/>
                <a:latin typeface="+mn-lt"/>
                <a:ea typeface="+mn-ea"/>
                <a:cs typeface="+mn-cs"/>
              </a:rPr>
              <a:t>Но имеются и два существенных недостатка. Во-первых, во время создания файла заранее не известна его длина, а значит не известно, сколько памяти надо зарезервировать для этого файла, во-вторых, при таком порядке размещения неизбежно возникает фрагментация, и пространство на диске используется не эффективно, так как отдельные участки маленького размера (минимально 1 блок) могут остаться не используемыми. </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EDF76C04-BDE2-40DB-8FFD-C6FC229E53F3}" type="slidenum">
              <a:rPr lang="ru-RU" smtClean="0"/>
              <a:t>74</a:t>
            </a:fld>
            <a:endParaRPr lang="ru-RU"/>
          </a:p>
        </p:txBody>
      </p:sp>
    </p:spTree>
    <p:extLst>
      <p:ext uri="{BB962C8B-B14F-4D97-AF65-F5344CB8AC3E}">
        <p14:creationId xmlns:p14="http://schemas.microsoft.com/office/powerpoint/2010/main" val="2200919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В отличие от предыдущего способа, каждый блок может быть присоединен в цепочку какого-либо файла, следовательно фрагментация отсутствует. Файл может изменяться во время своего существования, наращивая число блоков. Недостатком является сложность реализации доступа к произвольно заданному месту файла: для того, чтобы прочитать пятый по порядку блок файла, необходимо последовательно прочитать четыре первых блока, прослеживая цепочку номеров блоков. Кроме того, при этом способе количество данных файла, содержащихся в одном блоке, не равно степени двойки (одно слово израсходовано на номер следующего блока), а многие программы читают данные блоками, размер которых равен степени двойки. </a:t>
            </a:r>
            <a:endParaRPr lang="ru-RU"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EDF76C04-BDE2-40DB-8FFD-C6FC229E53F3}" type="slidenum">
              <a:rPr lang="ru-RU" smtClean="0"/>
              <a:t>76</a:t>
            </a:fld>
            <a:endParaRPr lang="ru-RU"/>
          </a:p>
        </p:txBody>
      </p:sp>
    </p:spTree>
    <p:extLst>
      <p:ext uri="{BB962C8B-B14F-4D97-AF65-F5344CB8AC3E}">
        <p14:creationId xmlns:p14="http://schemas.microsoft.com/office/powerpoint/2010/main" val="2200919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EDF76C04-BDE2-40DB-8FFD-C6FC229E53F3}" type="slidenum">
              <a:rPr lang="ru-RU" smtClean="0"/>
              <a:t>78</a:t>
            </a:fld>
            <a:endParaRPr lang="ru-RU"/>
          </a:p>
        </p:txBody>
      </p:sp>
    </p:spTree>
    <p:extLst>
      <p:ext uri="{BB962C8B-B14F-4D97-AF65-F5344CB8AC3E}">
        <p14:creationId xmlns:p14="http://schemas.microsoft.com/office/powerpoint/2010/main" val="2200919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Для хранения адреса файла выделено 13 полей. Если размер файла меньше или равен 10 блокам, то номера этих блоков непосредственно перечислены в первых десяти полях адреса. Если размер файла больше 10 блоков, то следующее 11-е поле содержит адрес блока, в котором могут быть расположены </a:t>
            </a:r>
            <a:r>
              <a:rPr lang="ru-RU" sz="1200" kern="1200" dirty="0" err="1">
                <a:solidFill>
                  <a:schemeClr val="tx1"/>
                </a:solidFill>
                <a:effectLst/>
                <a:latin typeface="+mn-lt"/>
                <a:ea typeface="+mn-ea"/>
                <a:cs typeface="+mn-cs"/>
              </a:rPr>
              <a:t>еще</a:t>
            </a:r>
            <a:r>
              <a:rPr lang="ru-RU" sz="1200" kern="1200" dirty="0">
                <a:solidFill>
                  <a:schemeClr val="tx1"/>
                </a:solidFill>
                <a:effectLst/>
                <a:latin typeface="+mn-lt"/>
                <a:ea typeface="+mn-ea"/>
                <a:cs typeface="+mn-cs"/>
              </a:rPr>
              <a:t> 128 номеров следующих блоков файла. Если файл больше, чем 10+128 блоков, то используется 12-е поле, в котором находится номер блока, содержащего 128 номеров блоков, которые содержат по 128 номеров блоков данного файла. И, наконец, если файл больше 10+128+128(128, то используется последнее 13-е поле для тройной косвенной адресации, что позволяет задать адрес файла, имеющего размер максимум 10+ 128 + 128(128 + 128(128(128.</a:t>
            </a:r>
          </a:p>
        </p:txBody>
      </p:sp>
      <p:sp>
        <p:nvSpPr>
          <p:cNvPr id="4" name="Номер слайда 3"/>
          <p:cNvSpPr>
            <a:spLocks noGrp="1"/>
          </p:cNvSpPr>
          <p:nvPr>
            <p:ph type="sldNum" sz="quarter" idx="10"/>
          </p:nvPr>
        </p:nvSpPr>
        <p:spPr/>
        <p:txBody>
          <a:bodyPr/>
          <a:lstStyle/>
          <a:p>
            <a:fld id="{EDF76C04-BDE2-40DB-8FFD-C6FC229E53F3}" type="slidenum">
              <a:rPr lang="ru-RU" smtClean="0"/>
              <a:t>79</a:t>
            </a:fld>
            <a:endParaRPr lang="ru-RU"/>
          </a:p>
        </p:txBody>
      </p:sp>
    </p:spTree>
    <p:extLst>
      <p:ext uri="{BB962C8B-B14F-4D97-AF65-F5344CB8AC3E}">
        <p14:creationId xmlns:p14="http://schemas.microsoft.com/office/powerpoint/2010/main" val="926598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Существует три версии FAT — </a:t>
            </a:r>
            <a:r>
              <a:rPr lang="ru-RU" sz="1200" b="1" i="0" kern="1200" dirty="0">
                <a:solidFill>
                  <a:schemeClr val="tx1"/>
                </a:solidFill>
                <a:effectLst/>
                <a:latin typeface="+mn-lt"/>
                <a:ea typeface="+mn-ea"/>
                <a:cs typeface="+mn-cs"/>
              </a:rPr>
              <a:t>FAT12</a:t>
            </a:r>
            <a:r>
              <a:rPr lang="ru-RU" sz="1200" b="0" i="0" kern="1200" dirty="0">
                <a:solidFill>
                  <a:schemeClr val="tx1"/>
                </a:solidFill>
                <a:effectLst/>
                <a:latin typeface="+mn-lt"/>
                <a:ea typeface="+mn-ea"/>
                <a:cs typeface="+mn-cs"/>
              </a:rPr>
              <a:t>, </a:t>
            </a:r>
            <a:r>
              <a:rPr lang="ru-RU" sz="1200" b="1" i="0" kern="1200" dirty="0">
                <a:solidFill>
                  <a:schemeClr val="tx1"/>
                </a:solidFill>
                <a:effectLst/>
                <a:latin typeface="+mn-lt"/>
                <a:ea typeface="+mn-ea"/>
                <a:cs typeface="+mn-cs"/>
              </a:rPr>
              <a:t>FAT16</a:t>
            </a:r>
            <a:r>
              <a:rPr lang="ru-RU" sz="1200" b="0" i="0" kern="1200" dirty="0">
                <a:solidFill>
                  <a:schemeClr val="tx1"/>
                </a:solidFill>
                <a:effectLst/>
                <a:latin typeface="+mn-lt"/>
                <a:ea typeface="+mn-ea"/>
                <a:cs typeface="+mn-cs"/>
              </a:rPr>
              <a:t> и </a:t>
            </a:r>
            <a:r>
              <a:rPr lang="ru-RU" sz="1200" b="1" i="0" u="none" strike="noStrike" kern="1200" dirty="0">
                <a:solidFill>
                  <a:schemeClr val="tx1"/>
                </a:solidFill>
                <a:effectLst/>
                <a:latin typeface="+mn-lt"/>
                <a:ea typeface="+mn-ea"/>
                <a:cs typeface="+mn-cs"/>
                <a:hlinkClick r:id="rId3" tooltip="FAT32"/>
              </a:rPr>
              <a:t>FAT32</a:t>
            </a:r>
            <a:r>
              <a:rPr lang="ru-RU" sz="1200" b="0" i="0" kern="1200" dirty="0">
                <a:solidFill>
                  <a:schemeClr val="tx1"/>
                </a:solidFill>
                <a:effectLst/>
                <a:latin typeface="+mn-lt"/>
                <a:ea typeface="+mn-ea"/>
                <a:cs typeface="+mn-cs"/>
              </a:rPr>
              <a:t>. Они отличаются разрядностью записей в дисковой структуре, то есть количеством </a:t>
            </a:r>
            <a:r>
              <a:rPr lang="ru-RU" sz="1200" b="0" i="0" u="none" strike="noStrike" kern="1200" dirty="0">
                <a:solidFill>
                  <a:schemeClr val="tx1"/>
                </a:solidFill>
                <a:effectLst/>
                <a:latin typeface="+mn-lt"/>
                <a:ea typeface="+mn-ea"/>
                <a:cs typeface="+mn-cs"/>
                <a:hlinkClick r:id="rId4" tooltip="Бит"/>
              </a:rPr>
              <a:t>бит</a:t>
            </a:r>
            <a:r>
              <a:rPr lang="ru-RU" sz="1200" b="0" i="0" kern="1200" dirty="0">
                <a:solidFill>
                  <a:schemeClr val="tx1"/>
                </a:solidFill>
                <a:effectLst/>
                <a:latin typeface="+mn-lt"/>
                <a:ea typeface="+mn-ea"/>
                <a:cs typeface="+mn-cs"/>
              </a:rPr>
              <a:t>, отведённых для хранения номера кластера. </a:t>
            </a:r>
          </a:p>
          <a:p>
            <a:pPr lvl="1" algn="just">
              <a:buFont typeface="Wingdings" panose="05000000000000000000" pitchFamily="2" charset="2"/>
              <a:buChar char="ü"/>
            </a:pPr>
            <a:r>
              <a:rPr lang="ru-RU" dirty="0"/>
              <a:t>Зарезервированная область. Содержит служебные структуры, которые принадлежат загрузочной записи раздела (</a:t>
            </a:r>
            <a:r>
              <a:rPr lang="ru-RU" dirty="0" err="1"/>
              <a:t>Partition</a:t>
            </a:r>
            <a:r>
              <a:rPr lang="ru-RU" dirty="0"/>
              <a:t> </a:t>
            </a:r>
            <a:r>
              <a:rPr lang="ru-RU" dirty="0" err="1"/>
              <a:t>Boot</a:t>
            </a:r>
            <a:r>
              <a:rPr lang="ru-RU" dirty="0"/>
              <a:t> </a:t>
            </a:r>
            <a:r>
              <a:rPr lang="ru-RU" dirty="0" err="1"/>
              <a:t>Record</a:t>
            </a:r>
            <a:r>
              <a:rPr lang="ru-RU" dirty="0"/>
              <a:t> — PBR, для отличия от </a:t>
            </a:r>
            <a:r>
              <a:rPr lang="ru-RU" dirty="0" err="1"/>
              <a:t>Master</a:t>
            </a:r>
            <a:r>
              <a:rPr lang="ru-RU" dirty="0"/>
              <a:t> </a:t>
            </a:r>
            <a:r>
              <a:rPr lang="ru-RU" dirty="0" err="1"/>
              <a:t>Boot</a:t>
            </a:r>
            <a:r>
              <a:rPr lang="ru-RU" dirty="0"/>
              <a:t> </a:t>
            </a:r>
            <a:r>
              <a:rPr lang="ru-RU" dirty="0" err="1"/>
              <a:t>Record</a:t>
            </a:r>
            <a:r>
              <a:rPr lang="ru-RU" dirty="0"/>
              <a:t> — главной загрузочной записи диска; также PBR часто некорректно называется загрузочным сектором) и используются при инициализации тома;</a:t>
            </a:r>
          </a:p>
          <a:p>
            <a:pPr lvl="1" algn="just">
              <a:buFont typeface="Wingdings" panose="05000000000000000000" pitchFamily="2" charset="2"/>
              <a:buChar char="ü"/>
            </a:pPr>
            <a:r>
              <a:rPr lang="ru-RU" dirty="0"/>
              <a:t>Область таблицы FAT, содержащая массив индексных указателей («ячеек»), соответствующих кластерам области данных. Обычно на диске представлено две копии таблицы FAT в целях надежности;</a:t>
            </a:r>
          </a:p>
          <a:p>
            <a:pPr lvl="1" algn="just">
              <a:buFont typeface="Wingdings" panose="05000000000000000000" pitchFamily="2" charset="2"/>
              <a:buChar char="ü"/>
            </a:pPr>
            <a:r>
              <a:rPr lang="ru-RU" dirty="0"/>
              <a:t>Область данных, где записано собственно содержимое файлов — то есть текст текстовых файлов, кодированное изображение для файлов рисунков, оцифрованный звук для аудиофайлов и т. д. — а также т. н. метаданные — информация относительно имен файлов и папок, их атрибутов, времени создания и изменения, размеров и размещения на диске.</a:t>
            </a: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81</a:t>
            </a:fld>
            <a:endParaRPr lang="ru-RU"/>
          </a:p>
        </p:txBody>
      </p:sp>
    </p:spTree>
    <p:extLst>
      <p:ext uri="{BB962C8B-B14F-4D97-AF65-F5344CB8AC3E}">
        <p14:creationId xmlns:p14="http://schemas.microsoft.com/office/powerpoint/2010/main" val="23943319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a:solidFill>
                  <a:schemeClr val="tx1"/>
                </a:solidFill>
                <a:effectLst/>
                <a:latin typeface="+mn-lt"/>
                <a:ea typeface="+mn-ea"/>
                <a:cs typeface="+mn-cs"/>
              </a:rPr>
              <a:t>Под целостностью данных подразумевается способность ФС обеспечивать отсутствие ошибок и нарушений согласованности в данных, а также восстанавливать поврежденные данные.</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90</a:t>
            </a:fld>
            <a:endParaRPr lang="ru-RU"/>
          </a:p>
        </p:txBody>
      </p:sp>
    </p:spTree>
    <p:extLst>
      <p:ext uri="{BB962C8B-B14F-4D97-AF65-F5344CB8AC3E}">
        <p14:creationId xmlns:p14="http://schemas.microsoft.com/office/powerpoint/2010/main" val="386373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93</a:t>
            </a:fld>
            <a:endParaRPr lang="ru-RU"/>
          </a:p>
        </p:txBody>
      </p:sp>
    </p:spTree>
    <p:extLst>
      <p:ext uri="{BB962C8B-B14F-4D97-AF65-F5344CB8AC3E}">
        <p14:creationId xmlns:p14="http://schemas.microsoft.com/office/powerpoint/2010/main" val="634023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a:solidFill>
                  <a:schemeClr val="tx1"/>
                </a:solidFill>
                <a:effectLst/>
                <a:latin typeface="+mn-lt"/>
                <a:ea typeface="+mn-ea"/>
                <a:cs typeface="+mn-cs"/>
              </a:rPr>
              <a:t>Сильно фрагментированные файлы значительно снижают эффективность работы, так как головки чтения/записи при поиске очередной записи файла должны будут перемещаться от одной области диска к другой. В состав операционных систем, поддерживающих FAT, обычно входят специальные утилиты дефрагментации диска, предназначенные повысить производительность файловых операций.</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99</a:t>
            </a:fld>
            <a:endParaRPr lang="ru-RU"/>
          </a:p>
        </p:txBody>
      </p:sp>
    </p:spTree>
    <p:extLst>
      <p:ext uri="{BB962C8B-B14F-4D97-AF65-F5344CB8AC3E}">
        <p14:creationId xmlns:p14="http://schemas.microsoft.com/office/powerpoint/2010/main" val="20312284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200" kern="1200">
                <a:solidFill>
                  <a:schemeClr val="tx1"/>
                </a:solidFill>
                <a:effectLst/>
                <a:latin typeface="+mn-lt"/>
                <a:ea typeface="+mn-ea"/>
                <a:cs typeface="+mn-cs"/>
              </a:rPr>
              <a:t>Если первая запись MFT разрушена, NTFS считывает вторую запись, чтобы отыскать зеркальный файл MFT, первая запись которого идентична первой записи MFT. Местоположение сегментов данных MFT и зеркального файла MFT хранится в секторе начальной загрузки. Копия сектора начальной загрузки находится в логическом центре диска. Третья запись MFT содержит файл регистрации, применяемый для восстановления файлов. Семнадцатая и последующие записи главной файловой таблицы используются собственно файлами и каталогами на томе.</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DF76C04-BDE2-40DB-8FFD-C6FC229E53F3}" type="slidenum">
              <a:rPr lang="ru-RU" smtClean="0"/>
              <a:t>105</a:t>
            </a:fld>
            <a:endParaRPr lang="ru-RU"/>
          </a:p>
        </p:txBody>
      </p:sp>
    </p:spTree>
    <p:extLst>
      <p:ext uri="{BB962C8B-B14F-4D97-AF65-F5344CB8AC3E}">
        <p14:creationId xmlns:p14="http://schemas.microsoft.com/office/powerpoint/2010/main" val="2699037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8F2A0B4-805E-4D73-A6A0-AC2BF7E655B5}" type="slidenum">
              <a:rPr lang="ru-RU" altLang="ru-RU" smtClean="0">
                <a:latin typeface="Times New Roman" panose="02020603050405020304" pitchFamily="18" charset="0"/>
              </a:rPr>
              <a:pPr>
                <a:spcBef>
                  <a:spcPct val="0"/>
                </a:spcBef>
              </a:pPr>
              <a:t>126</a:t>
            </a:fld>
            <a:endParaRPr lang="ru-RU" altLang="ru-RU">
              <a:latin typeface="Times New Roman" panose="02020603050405020304" pitchFamily="18" charset="0"/>
            </a:endParaRPr>
          </a:p>
        </p:txBody>
      </p:sp>
    </p:spTree>
    <p:extLst>
      <p:ext uri="{BB962C8B-B14F-4D97-AF65-F5344CB8AC3E}">
        <p14:creationId xmlns:p14="http://schemas.microsoft.com/office/powerpoint/2010/main" val="2501259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8602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2236D7A-DC74-4F71-B4CC-D1E350638789}" type="slidenum">
              <a:rPr lang="ru-RU" altLang="ru-RU" smtClean="0">
                <a:latin typeface="Times New Roman" panose="02020603050405020304" pitchFamily="18" charset="0"/>
              </a:rPr>
              <a:pPr>
                <a:spcBef>
                  <a:spcPct val="0"/>
                </a:spcBef>
              </a:pPr>
              <a:t>127</a:t>
            </a:fld>
            <a:endParaRPr lang="ru-RU" altLang="ru-RU">
              <a:latin typeface="Times New Roman" panose="02020603050405020304" pitchFamily="18" charset="0"/>
            </a:endParaRPr>
          </a:p>
        </p:txBody>
      </p:sp>
    </p:spTree>
    <p:extLst>
      <p:ext uri="{BB962C8B-B14F-4D97-AF65-F5344CB8AC3E}">
        <p14:creationId xmlns:p14="http://schemas.microsoft.com/office/powerpoint/2010/main" val="3792484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Образ слайда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972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7F416A2-F04E-458F-9FFA-2C644CB3EC74}" type="slidenum">
              <a:rPr lang="ru-RU" altLang="ru-RU" smtClean="0">
                <a:latin typeface="Times New Roman" panose="02020603050405020304" pitchFamily="18" charset="0"/>
              </a:rPr>
              <a:pPr>
                <a:spcBef>
                  <a:spcPct val="0"/>
                </a:spcBef>
              </a:pPr>
              <a:t>131</a:t>
            </a:fld>
            <a:endParaRPr lang="ru-RU" altLang="ru-RU">
              <a:latin typeface="Times New Roman" panose="02020603050405020304" pitchFamily="18" charset="0"/>
            </a:endParaRPr>
          </a:p>
        </p:txBody>
      </p:sp>
    </p:spTree>
    <p:extLst>
      <p:ext uri="{BB962C8B-B14F-4D97-AF65-F5344CB8AC3E}">
        <p14:creationId xmlns:p14="http://schemas.microsoft.com/office/powerpoint/2010/main" val="3560240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2"/>
          <p:cNvSpPr>
            <a:spLocks noChangeArrowheads="1"/>
          </p:cNvSpPr>
          <p:nvPr/>
        </p:nvSpPr>
        <p:spPr bwMode="auto">
          <a:xfrm>
            <a:off x="381000" y="990600"/>
            <a:ext cx="76200" cy="5105400"/>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grpSp>
        <p:nvGrpSpPr>
          <p:cNvPr id="5" name="Group 8"/>
          <p:cNvGrpSpPr>
            <a:grpSpLocks/>
          </p:cNvGrpSpPr>
          <p:nvPr/>
        </p:nvGrpSpPr>
        <p:grpSpPr bwMode="auto">
          <a:xfrm>
            <a:off x="381001"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7"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9"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grpSp>
      <p:sp>
        <p:nvSpPr>
          <p:cNvPr id="34819" name="Rectangle 3"/>
          <p:cNvSpPr>
            <a:spLocks noGrp="1" noChangeArrowheads="1"/>
          </p:cNvSpPr>
          <p:nvPr>
            <p:ph type="ctrTitle"/>
          </p:nvPr>
        </p:nvSpPr>
        <p:spPr>
          <a:xfrm>
            <a:off x="762000" y="1371600"/>
            <a:ext cx="7696200" cy="2057400"/>
          </a:xfrm>
        </p:spPr>
        <p:txBody>
          <a:bodyPr/>
          <a:lstStyle>
            <a:lvl1pPr>
              <a:defRPr sz="4050"/>
            </a:lvl1pPr>
          </a:lstStyle>
          <a:p>
            <a:pPr lvl="0"/>
            <a:r>
              <a:rPr lang="ru-RU" altLang="ru-RU" noProof="0"/>
              <a:t>Образец заголовка</a:t>
            </a:r>
          </a:p>
        </p:txBody>
      </p:sp>
      <p:sp>
        <p:nvSpPr>
          <p:cNvPr id="3482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100">
                <a:latin typeface="Arial" charset="0"/>
              </a:defRPr>
            </a:lvl1pPr>
          </a:lstStyle>
          <a:p>
            <a:pPr lvl="0"/>
            <a:r>
              <a:rPr lang="ru-RU" altLang="ru-RU" noProof="0"/>
              <a:t>Образец подзаголовка</a:t>
            </a:r>
          </a:p>
        </p:txBody>
      </p:sp>
      <p:sp>
        <p:nvSpPr>
          <p:cNvPr id="12"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ru-RU" altLang="ru-RU"/>
          </a:p>
        </p:txBody>
      </p:sp>
      <p:sp>
        <p:nvSpPr>
          <p:cNvPr id="13" name="Rectangle 6"/>
          <p:cNvSpPr>
            <a:spLocks noGrp="1" noChangeArrowheads="1"/>
          </p:cNvSpPr>
          <p:nvPr>
            <p:ph type="ftr" sz="quarter" idx="11"/>
          </p:nvPr>
        </p:nvSpPr>
        <p:spPr/>
        <p:txBody>
          <a:bodyPr/>
          <a:lstStyle>
            <a:lvl1pPr>
              <a:defRPr/>
            </a:lvl1pPr>
          </a:lstStyle>
          <a:p>
            <a:pPr>
              <a:defRPr/>
            </a:pPr>
            <a:endParaRPr lang="ru-RU" altLang="ru-RU"/>
          </a:p>
        </p:txBody>
      </p:sp>
      <p:sp>
        <p:nvSpPr>
          <p:cNvPr id="14" name="Rectangle 7"/>
          <p:cNvSpPr>
            <a:spLocks noGrp="1" noChangeArrowheads="1"/>
          </p:cNvSpPr>
          <p:nvPr>
            <p:ph type="sldNum" sz="quarter" idx="12"/>
          </p:nvPr>
        </p:nvSpPr>
        <p:spPr>
          <a:xfrm>
            <a:off x="6553200" y="6248400"/>
            <a:ext cx="2133600" cy="457200"/>
          </a:xfrm>
        </p:spPr>
        <p:txBody>
          <a:bodyPr/>
          <a:lstStyle>
            <a:lvl1pPr>
              <a:defRPr b="1"/>
            </a:lvl1pPr>
          </a:lstStyle>
          <a:p>
            <a:pPr>
              <a:defRPr/>
            </a:pPr>
            <a:fld id="{FAAC41D0-EC2F-4AC9-8D64-0784ECE196F9}" type="slidenum">
              <a:rPr lang="ru-RU" altLang="ru-RU"/>
              <a:pPr>
                <a:defRPr/>
              </a:pPr>
              <a:t>‹#›</a:t>
            </a:fld>
            <a:endParaRPr lang="ru-RU" altLang="ru-RU"/>
          </a:p>
        </p:txBody>
      </p:sp>
    </p:spTree>
    <p:extLst>
      <p:ext uri="{BB962C8B-B14F-4D97-AF65-F5344CB8AC3E}">
        <p14:creationId xmlns:p14="http://schemas.microsoft.com/office/powerpoint/2010/main" val="2329156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pPr>
              <a:defRPr/>
            </a:pPr>
            <a:fld id="{156872A7-5FD7-4CF5-BA11-E87175CD776C}" type="slidenum">
              <a:rPr lang="ru-RU" altLang="ru-RU"/>
              <a:pPr>
                <a:defRPr/>
              </a:pPr>
              <a:t>‹#›</a:t>
            </a:fld>
            <a:endParaRPr lang="ru-RU" altLang="ru-RU"/>
          </a:p>
        </p:txBody>
      </p:sp>
    </p:spTree>
    <p:extLst>
      <p:ext uri="{BB962C8B-B14F-4D97-AF65-F5344CB8AC3E}">
        <p14:creationId xmlns:p14="http://schemas.microsoft.com/office/powerpoint/2010/main" val="1216207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2"/>
            <a:ext cx="7772400" cy="1362075"/>
          </a:xfrm>
        </p:spPr>
        <p:txBody>
          <a:bodyPr anchor="t"/>
          <a:lstStyle>
            <a:lvl1pPr algn="l">
              <a:defRPr sz="3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pPr>
              <a:defRPr/>
            </a:pPr>
            <a:fld id="{56B7F970-848E-4B28-9BA1-2F196A5F90BD}" type="slidenum">
              <a:rPr lang="ru-RU" altLang="ru-RU"/>
              <a:pPr>
                <a:defRPr/>
              </a:pPr>
              <a:t>‹#›</a:t>
            </a:fld>
            <a:endParaRPr lang="ru-RU" altLang="ru-RU"/>
          </a:p>
        </p:txBody>
      </p:sp>
    </p:spTree>
    <p:extLst>
      <p:ext uri="{BB962C8B-B14F-4D97-AF65-F5344CB8AC3E}">
        <p14:creationId xmlns:p14="http://schemas.microsoft.com/office/powerpoint/2010/main" val="3106762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828801"/>
            <a:ext cx="4038600" cy="43021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828801"/>
            <a:ext cx="4038600" cy="43021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pPr>
              <a:defRPr/>
            </a:pPr>
            <a:fld id="{035A2C30-FB5A-4932-949B-A74187B47B8C}" type="slidenum">
              <a:rPr lang="ru-RU" altLang="ru-RU"/>
              <a:pPr>
                <a:defRPr/>
              </a:pPr>
              <a:t>‹#›</a:t>
            </a:fld>
            <a:endParaRPr lang="ru-RU" altLang="ru-RU"/>
          </a:p>
        </p:txBody>
      </p:sp>
    </p:spTree>
    <p:extLst>
      <p:ext uri="{BB962C8B-B14F-4D97-AF65-F5344CB8AC3E}">
        <p14:creationId xmlns:p14="http://schemas.microsoft.com/office/powerpoint/2010/main" val="372239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9" name="Rectangle 6"/>
          <p:cNvSpPr>
            <a:spLocks noGrp="1" noChangeArrowheads="1"/>
          </p:cNvSpPr>
          <p:nvPr>
            <p:ph type="sldNum" sz="quarter" idx="12"/>
          </p:nvPr>
        </p:nvSpPr>
        <p:spPr>
          <a:ln/>
        </p:spPr>
        <p:txBody>
          <a:bodyPr/>
          <a:lstStyle>
            <a:lvl1pPr>
              <a:defRPr/>
            </a:lvl1pPr>
          </a:lstStyle>
          <a:p>
            <a:pPr>
              <a:defRPr/>
            </a:pPr>
            <a:fld id="{EE8F23EF-49B4-4061-A3E1-127AABE83C54}" type="slidenum">
              <a:rPr lang="ru-RU" altLang="ru-RU"/>
              <a:pPr>
                <a:defRPr/>
              </a:pPr>
              <a:t>‹#›</a:t>
            </a:fld>
            <a:endParaRPr lang="ru-RU" altLang="ru-RU"/>
          </a:p>
        </p:txBody>
      </p:sp>
    </p:spTree>
    <p:extLst>
      <p:ext uri="{BB962C8B-B14F-4D97-AF65-F5344CB8AC3E}">
        <p14:creationId xmlns:p14="http://schemas.microsoft.com/office/powerpoint/2010/main" val="438267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5" name="Rectangle 6"/>
          <p:cNvSpPr>
            <a:spLocks noGrp="1" noChangeArrowheads="1"/>
          </p:cNvSpPr>
          <p:nvPr>
            <p:ph type="sldNum" sz="quarter" idx="12"/>
          </p:nvPr>
        </p:nvSpPr>
        <p:spPr>
          <a:ln/>
        </p:spPr>
        <p:txBody>
          <a:bodyPr/>
          <a:lstStyle>
            <a:lvl1pPr>
              <a:defRPr/>
            </a:lvl1pPr>
          </a:lstStyle>
          <a:p>
            <a:pPr>
              <a:defRPr/>
            </a:pPr>
            <a:fld id="{D994EA76-D4C8-4938-ABEB-28D6C8CFBAE4}" type="slidenum">
              <a:rPr lang="ru-RU" altLang="ru-RU"/>
              <a:pPr>
                <a:defRPr/>
              </a:pPr>
              <a:t>‹#›</a:t>
            </a:fld>
            <a:endParaRPr lang="ru-RU" altLang="ru-RU"/>
          </a:p>
        </p:txBody>
      </p:sp>
    </p:spTree>
    <p:extLst>
      <p:ext uri="{BB962C8B-B14F-4D97-AF65-F5344CB8AC3E}">
        <p14:creationId xmlns:p14="http://schemas.microsoft.com/office/powerpoint/2010/main" val="70280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a:ln/>
        </p:spPr>
        <p:txBody>
          <a:bodyPr/>
          <a:lstStyle>
            <a:lvl1pPr>
              <a:defRPr/>
            </a:lvl1pPr>
          </a:lstStyle>
          <a:p>
            <a:pPr>
              <a:defRPr/>
            </a:pPr>
            <a:fld id="{3BBE11E5-77AD-4653-AA6C-B96D35F5F5CB}" type="slidenum">
              <a:rPr lang="ru-RU" altLang="ru-RU"/>
              <a:pPr>
                <a:defRPr/>
              </a:pPr>
              <a:t>‹#›</a:t>
            </a:fld>
            <a:endParaRPr lang="ru-RU" altLang="ru-RU"/>
          </a:p>
        </p:txBody>
      </p:sp>
    </p:spTree>
    <p:extLst>
      <p:ext uri="{BB962C8B-B14F-4D97-AF65-F5344CB8AC3E}">
        <p14:creationId xmlns:p14="http://schemas.microsoft.com/office/powerpoint/2010/main" val="101648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lstStyle>
            <a:lvl1pPr algn="l">
              <a:defRPr sz="1500" b="1"/>
            </a:lvl1pPr>
          </a:lstStyle>
          <a:p>
            <a:r>
              <a:rPr lang="ru-RU"/>
              <a:t>Образец заголовка</a:t>
            </a:r>
          </a:p>
        </p:txBody>
      </p:sp>
      <p:sp>
        <p:nvSpPr>
          <p:cNvPr id="3" name="Объект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pPr>
              <a:defRPr/>
            </a:pPr>
            <a:fld id="{4B0A4BCA-FA9B-4FE7-828A-0ECC9B949C64}" type="slidenum">
              <a:rPr lang="ru-RU" altLang="ru-RU"/>
              <a:pPr>
                <a:defRPr/>
              </a:pPr>
              <a:t>‹#›</a:t>
            </a:fld>
            <a:endParaRPr lang="ru-RU" altLang="ru-RU"/>
          </a:p>
        </p:txBody>
      </p:sp>
    </p:spTree>
    <p:extLst>
      <p:ext uri="{BB962C8B-B14F-4D97-AF65-F5344CB8AC3E}">
        <p14:creationId xmlns:p14="http://schemas.microsoft.com/office/powerpoint/2010/main" val="1402360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15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7" name="Rectangle 6"/>
          <p:cNvSpPr>
            <a:spLocks noGrp="1" noChangeArrowheads="1"/>
          </p:cNvSpPr>
          <p:nvPr>
            <p:ph type="sldNum" sz="quarter" idx="12"/>
          </p:nvPr>
        </p:nvSpPr>
        <p:spPr>
          <a:ln/>
        </p:spPr>
        <p:txBody>
          <a:bodyPr/>
          <a:lstStyle>
            <a:lvl1pPr>
              <a:defRPr/>
            </a:lvl1pPr>
          </a:lstStyle>
          <a:p>
            <a:pPr>
              <a:defRPr/>
            </a:pPr>
            <a:fld id="{DC55C476-3B2C-4D64-A35A-79C99FCA0296}" type="slidenum">
              <a:rPr lang="ru-RU" altLang="ru-RU"/>
              <a:pPr>
                <a:defRPr/>
              </a:pPr>
              <a:t>‹#›</a:t>
            </a:fld>
            <a:endParaRPr lang="ru-RU" altLang="ru-RU"/>
          </a:p>
        </p:txBody>
      </p:sp>
    </p:spTree>
    <p:extLst>
      <p:ext uri="{BB962C8B-B14F-4D97-AF65-F5344CB8AC3E}">
        <p14:creationId xmlns:p14="http://schemas.microsoft.com/office/powerpoint/2010/main" val="357263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pPr>
              <a:defRPr/>
            </a:pPr>
            <a:fld id="{7A4BAE00-8630-4295-AC56-A89CE17C025A}" type="slidenum">
              <a:rPr lang="ru-RU" altLang="ru-RU"/>
              <a:pPr>
                <a:defRPr/>
              </a:pPr>
              <a:t>‹#›</a:t>
            </a:fld>
            <a:endParaRPr lang="ru-RU" altLang="ru-RU"/>
          </a:p>
        </p:txBody>
      </p:sp>
    </p:spTree>
    <p:extLst>
      <p:ext uri="{BB962C8B-B14F-4D97-AF65-F5344CB8AC3E}">
        <p14:creationId xmlns:p14="http://schemas.microsoft.com/office/powerpoint/2010/main" val="4039529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2"/>
            <a:ext cx="2057400" cy="5597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533402"/>
            <a:ext cx="6019800" cy="5597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p:cNvSpPr>
            <a:spLocks noGrp="1" noChangeArrowheads="1"/>
          </p:cNvSpPr>
          <p:nvPr>
            <p:ph type="sldNum" sz="quarter" idx="12"/>
          </p:nvPr>
        </p:nvSpPr>
        <p:spPr>
          <a:ln/>
        </p:spPr>
        <p:txBody>
          <a:bodyPr/>
          <a:lstStyle>
            <a:lvl1pPr>
              <a:defRPr/>
            </a:lvl1pPr>
          </a:lstStyle>
          <a:p>
            <a:pPr>
              <a:defRPr/>
            </a:pPr>
            <a:fld id="{2F6CE026-9191-4EED-8203-1BBEAD94D554}" type="slidenum">
              <a:rPr lang="ru-RU" altLang="ru-RU"/>
              <a:pPr>
                <a:defRPr/>
              </a:pPr>
              <a:t>‹#›</a:t>
            </a:fld>
            <a:endParaRPr lang="ru-RU" altLang="ru-RU"/>
          </a:p>
        </p:txBody>
      </p:sp>
    </p:spTree>
    <p:extLst>
      <p:ext uri="{BB962C8B-B14F-4D97-AF65-F5344CB8AC3E}">
        <p14:creationId xmlns:p14="http://schemas.microsoft.com/office/powerpoint/2010/main" val="4276627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0939" y="214314"/>
            <a:ext cx="7793037" cy="1462087"/>
          </a:xfrm>
        </p:spPr>
        <p:txBody>
          <a:bodyPr/>
          <a:lstStyle/>
          <a:p>
            <a:r>
              <a:rPr lang="ru-RU"/>
              <a:t>Образец заголовка</a:t>
            </a:r>
          </a:p>
        </p:txBody>
      </p:sp>
      <p:sp>
        <p:nvSpPr>
          <p:cNvPr id="3" name="Текст 2"/>
          <p:cNvSpPr>
            <a:spLocks noGrp="1"/>
          </p:cNvSpPr>
          <p:nvPr>
            <p:ph type="body" sz="half" idx="1"/>
          </p:nvPr>
        </p:nvSpPr>
        <p:spPr>
          <a:xfrm>
            <a:off x="1182688" y="2017713"/>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5145088" y="2017713"/>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1"/>
          <p:cNvSpPr>
            <a:spLocks noGrp="1" noChangeArrowheads="1"/>
          </p:cNvSpPr>
          <p:nvPr>
            <p:ph type="dt" sz="half" idx="10"/>
          </p:nvPr>
        </p:nvSpPr>
        <p:spPr/>
        <p:txBody>
          <a:bodyPr/>
          <a:lstStyle>
            <a:lvl1pPr>
              <a:defRPr/>
            </a:lvl1pPr>
          </a:lstStyle>
          <a:p>
            <a:pPr>
              <a:defRPr/>
            </a:pPr>
            <a:endParaRPr lang="ru-RU"/>
          </a:p>
        </p:txBody>
      </p:sp>
      <p:sp>
        <p:nvSpPr>
          <p:cNvPr id="6" name="Rectangle 12"/>
          <p:cNvSpPr>
            <a:spLocks noGrp="1" noChangeArrowheads="1"/>
          </p:cNvSpPr>
          <p:nvPr>
            <p:ph type="ftr" sz="quarter" idx="11"/>
          </p:nvPr>
        </p:nvSpPr>
        <p:spPr/>
        <p:txBody>
          <a:bodyPr/>
          <a:lstStyle>
            <a:lvl1pPr>
              <a:defRPr/>
            </a:lvl1pPr>
          </a:lstStyle>
          <a:p>
            <a:pPr>
              <a:defRPr/>
            </a:pPr>
            <a:endParaRPr lang="ru-RU"/>
          </a:p>
        </p:txBody>
      </p:sp>
      <p:sp>
        <p:nvSpPr>
          <p:cNvPr id="7" name="Rectangle 13"/>
          <p:cNvSpPr>
            <a:spLocks noGrp="1" noChangeArrowheads="1"/>
          </p:cNvSpPr>
          <p:nvPr>
            <p:ph type="sldNum" sz="quarter" idx="12"/>
          </p:nvPr>
        </p:nvSpPr>
        <p:spPr/>
        <p:txBody>
          <a:bodyPr/>
          <a:lstStyle>
            <a:lvl1pPr>
              <a:defRPr/>
            </a:lvl1pPr>
          </a:lstStyle>
          <a:p>
            <a:pPr>
              <a:defRPr/>
            </a:pPr>
            <a:fld id="{08FB23DD-D2C3-477F-B8C4-D4013987A2DE}" type="slidenum">
              <a:rPr lang="ru-RU" altLang="ru-RU"/>
              <a:pPr>
                <a:defRPr/>
              </a:pPr>
              <a:t>‹#›</a:t>
            </a:fld>
            <a:endParaRPr lang="ru-RU" altLang="ru-RU"/>
          </a:p>
        </p:txBody>
      </p:sp>
    </p:spTree>
    <p:extLst>
      <p:ext uri="{BB962C8B-B14F-4D97-AF65-F5344CB8AC3E}">
        <p14:creationId xmlns:p14="http://schemas.microsoft.com/office/powerpoint/2010/main" val="386547558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ru-RU" altLang="ru-RU"/>
              <a:t>Образец заголовка</a:t>
            </a:r>
          </a:p>
        </p:txBody>
      </p:sp>
      <p:sp>
        <p:nvSpPr>
          <p:cNvPr id="1027" name="Rectangle 3"/>
          <p:cNvSpPr>
            <a:spLocks noGrp="1" noChangeArrowheads="1"/>
          </p:cNvSpPr>
          <p:nvPr>
            <p:ph type="body" idx="1"/>
          </p:nvPr>
        </p:nvSpPr>
        <p:spPr bwMode="auto">
          <a:xfrm>
            <a:off x="457200" y="1828801"/>
            <a:ext cx="82296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3379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750">
                <a:latin typeface="Arial" charset="0"/>
              </a:defRPr>
            </a:lvl1pPr>
          </a:lstStyle>
          <a:p>
            <a:pPr>
              <a:defRPr/>
            </a:pPr>
            <a:endParaRPr lang="ru-RU" altLang="ru-RU"/>
          </a:p>
        </p:txBody>
      </p:sp>
      <p:sp>
        <p:nvSpPr>
          <p:cNvPr id="3379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750">
                <a:latin typeface="Arial" charset="0"/>
              </a:defRPr>
            </a:lvl1pPr>
          </a:lstStyle>
          <a:p>
            <a:pPr>
              <a:defRPr/>
            </a:pPr>
            <a:endParaRPr lang="ru-RU" altLang="ru-RU"/>
          </a:p>
        </p:txBody>
      </p:sp>
      <p:sp>
        <p:nvSpPr>
          <p:cNvPr id="3379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750">
                <a:latin typeface="Arial" panose="020B0604020202020204" pitchFamily="34" charset="0"/>
              </a:defRPr>
            </a:lvl1pPr>
          </a:lstStyle>
          <a:p>
            <a:pPr>
              <a:defRPr/>
            </a:pPr>
            <a:fld id="{3123407A-7725-4A2A-A302-BA8C60328BDA}" type="slidenum">
              <a:rPr lang="ru-RU" altLang="ru-RU"/>
              <a:pPr>
                <a:defRPr/>
              </a:pPr>
              <a:t>‹#›</a:t>
            </a:fld>
            <a:endParaRPr lang="ru-RU" altLang="ru-RU"/>
          </a:p>
        </p:txBody>
      </p:sp>
      <p:grpSp>
        <p:nvGrpSpPr>
          <p:cNvPr id="1031" name="Group 7"/>
          <p:cNvGrpSpPr>
            <a:grpSpLocks/>
          </p:cNvGrpSpPr>
          <p:nvPr/>
        </p:nvGrpSpPr>
        <p:grpSpPr bwMode="auto">
          <a:xfrm>
            <a:off x="279400" y="152400"/>
            <a:ext cx="8686800" cy="1600200"/>
            <a:chOff x="176" y="96"/>
            <a:chExt cx="5472" cy="1008"/>
          </a:xfrm>
        </p:grpSpPr>
        <p:sp>
          <p:nvSpPr>
            <p:cNvPr id="1032"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33"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1034"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1035"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sp>
          <p:nvSpPr>
            <p:cNvPr id="1036"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ru-RU" altLang="ru-RU" sz="1800"/>
            </a:p>
          </p:txBody>
        </p:sp>
      </p:grpSp>
    </p:spTree>
  </p:cSld>
  <p:clrMap bg1="lt1" tx1="dk1" bg2="lt2" tx2="dk2" accent1="accent1" accent2="accent2" accent3="accent3" accent4="accent4" accent5="accent5" accent6="accent6" hlink="hlink" folHlink="folHlink"/>
  <p:sldLayoutIdLst>
    <p:sldLayoutId id="2147483750"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1" r:id="rId12"/>
  </p:sldLayoutIdLst>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Times New Roman" pitchFamily="18" charset="0"/>
        </a:defRPr>
      </a:lvl2pPr>
      <a:lvl3pPr algn="l" rtl="0" eaLnBrk="0" fontAlgn="base" hangingPunct="0">
        <a:spcBef>
          <a:spcPct val="0"/>
        </a:spcBef>
        <a:spcAft>
          <a:spcPct val="0"/>
        </a:spcAft>
        <a:defRPr sz="3300">
          <a:solidFill>
            <a:schemeClr val="tx2"/>
          </a:solidFill>
          <a:latin typeface="Times New Roman" pitchFamily="18" charset="0"/>
        </a:defRPr>
      </a:lvl3pPr>
      <a:lvl4pPr algn="l" rtl="0" eaLnBrk="0" fontAlgn="base" hangingPunct="0">
        <a:spcBef>
          <a:spcPct val="0"/>
        </a:spcBef>
        <a:spcAft>
          <a:spcPct val="0"/>
        </a:spcAft>
        <a:defRPr sz="3300">
          <a:solidFill>
            <a:schemeClr val="tx2"/>
          </a:solidFill>
          <a:latin typeface="Times New Roman" pitchFamily="18" charset="0"/>
        </a:defRPr>
      </a:lvl4pPr>
      <a:lvl5pPr algn="l" rtl="0" eaLnBrk="0" fontAlgn="base" hangingPunct="0">
        <a:spcBef>
          <a:spcPct val="0"/>
        </a:spcBef>
        <a:spcAft>
          <a:spcPct val="0"/>
        </a:spcAft>
        <a:defRPr sz="3300">
          <a:solidFill>
            <a:schemeClr val="tx2"/>
          </a:solidFill>
          <a:latin typeface="Times New Roman" pitchFamily="18" charset="0"/>
        </a:defRPr>
      </a:lvl5pPr>
      <a:lvl6pPr marL="342900" algn="l" rtl="0" fontAlgn="base">
        <a:spcBef>
          <a:spcPct val="0"/>
        </a:spcBef>
        <a:spcAft>
          <a:spcPct val="0"/>
        </a:spcAft>
        <a:defRPr sz="3300">
          <a:solidFill>
            <a:schemeClr val="tx2"/>
          </a:solidFill>
          <a:latin typeface="Times New Roman" pitchFamily="18" charset="0"/>
        </a:defRPr>
      </a:lvl6pPr>
      <a:lvl7pPr marL="685800" algn="l" rtl="0" fontAlgn="base">
        <a:spcBef>
          <a:spcPct val="0"/>
        </a:spcBef>
        <a:spcAft>
          <a:spcPct val="0"/>
        </a:spcAft>
        <a:defRPr sz="3300">
          <a:solidFill>
            <a:schemeClr val="tx2"/>
          </a:solidFill>
          <a:latin typeface="Times New Roman" pitchFamily="18" charset="0"/>
        </a:defRPr>
      </a:lvl7pPr>
      <a:lvl8pPr marL="1028700" algn="l" rtl="0" fontAlgn="base">
        <a:spcBef>
          <a:spcPct val="0"/>
        </a:spcBef>
        <a:spcAft>
          <a:spcPct val="0"/>
        </a:spcAft>
        <a:defRPr sz="3300">
          <a:solidFill>
            <a:schemeClr val="tx2"/>
          </a:solidFill>
          <a:latin typeface="Times New Roman" pitchFamily="18" charset="0"/>
        </a:defRPr>
      </a:lvl8pPr>
      <a:lvl9pPr marL="1371600" algn="l" rtl="0" fontAlgn="base">
        <a:spcBef>
          <a:spcPct val="0"/>
        </a:spcBef>
        <a:spcAft>
          <a:spcPct val="0"/>
        </a:spcAft>
        <a:defRPr sz="3300">
          <a:solidFill>
            <a:schemeClr val="tx2"/>
          </a:solidFill>
          <a:latin typeface="Times New Roman" pitchFamily="18" charset="0"/>
        </a:defRPr>
      </a:lvl9pPr>
    </p:titleStyle>
    <p:bodyStyle>
      <a:lvl1pPr marL="352425" indent="-352425" algn="l" rtl="0" eaLnBrk="0" fontAlgn="base" hangingPunct="0">
        <a:spcBef>
          <a:spcPct val="20000"/>
        </a:spcBef>
        <a:spcAft>
          <a:spcPct val="0"/>
        </a:spcAft>
        <a:buClr>
          <a:schemeClr val="bg2"/>
        </a:buClr>
        <a:buSzPct val="70000"/>
        <a:buFont typeface="Wingdings" panose="05000000000000000000" pitchFamily="2" charset="2"/>
        <a:buChar char="o"/>
        <a:defRPr sz="2400">
          <a:solidFill>
            <a:schemeClr val="tx1"/>
          </a:solidFill>
          <a:latin typeface="+mn-lt"/>
          <a:ea typeface="+mn-ea"/>
          <a:cs typeface="+mn-cs"/>
        </a:defRPr>
      </a:lvl1pPr>
      <a:lvl2pPr marL="681038" indent="-327422" algn="l" rtl="0" eaLnBrk="0" fontAlgn="base" hangingPunct="0">
        <a:spcBef>
          <a:spcPct val="20000"/>
        </a:spcBef>
        <a:spcAft>
          <a:spcPct val="0"/>
        </a:spcAft>
        <a:buClr>
          <a:schemeClr val="accent2"/>
        </a:buClr>
        <a:buSzPct val="75000"/>
        <a:buFont typeface="Wingdings" panose="05000000000000000000" pitchFamily="2" charset="2"/>
        <a:buChar char="n"/>
        <a:defRPr sz="2100">
          <a:solidFill>
            <a:schemeClr val="tx1"/>
          </a:solidFill>
          <a:latin typeface="+mn-lt"/>
        </a:defRPr>
      </a:lvl2pPr>
      <a:lvl3pPr marL="1033463" indent="-351235" algn="l" rtl="0" eaLnBrk="0" fontAlgn="base" hangingPunct="0">
        <a:spcBef>
          <a:spcPct val="20000"/>
        </a:spcBef>
        <a:spcAft>
          <a:spcPct val="0"/>
        </a:spcAft>
        <a:buClr>
          <a:schemeClr val="bg2"/>
        </a:buClr>
        <a:buSzPct val="65000"/>
        <a:buFont typeface="Wingdings" panose="05000000000000000000" pitchFamily="2" charset="2"/>
        <a:buChar char="o"/>
        <a:defRPr sz="1800">
          <a:solidFill>
            <a:schemeClr val="tx1"/>
          </a:solidFill>
          <a:latin typeface="+mn-lt"/>
        </a:defRPr>
      </a:lvl3pPr>
      <a:lvl4pPr marL="1370410" indent="-328613" algn="l" rtl="0" eaLnBrk="0" fontAlgn="base" hangingPunct="0">
        <a:spcBef>
          <a:spcPct val="20000"/>
        </a:spcBef>
        <a:spcAft>
          <a:spcPct val="0"/>
        </a:spcAft>
        <a:buClr>
          <a:schemeClr val="accent2"/>
        </a:buClr>
        <a:buSzPct val="75000"/>
        <a:buFont typeface="Wingdings" panose="05000000000000000000" pitchFamily="2" charset="2"/>
        <a:buChar char="n"/>
        <a:defRPr sz="1500">
          <a:solidFill>
            <a:schemeClr val="tx1"/>
          </a:solidFill>
          <a:latin typeface="+mn-lt"/>
        </a:defRPr>
      </a:lvl4pPr>
      <a:lvl5pPr marL="1722835" indent="-351235" algn="l" rtl="0" eaLnBrk="0" fontAlgn="base" hangingPunct="0">
        <a:spcBef>
          <a:spcPct val="20000"/>
        </a:spcBef>
        <a:spcAft>
          <a:spcPct val="0"/>
        </a:spcAft>
        <a:buClr>
          <a:schemeClr val="accent1"/>
        </a:buClr>
        <a:buSzPct val="50000"/>
        <a:buFont typeface="Wingdings" panose="05000000000000000000" pitchFamily="2" charset="2"/>
        <a:buChar char="o"/>
        <a:defRPr sz="1500">
          <a:solidFill>
            <a:schemeClr val="tx1"/>
          </a:solidFill>
          <a:latin typeface="+mn-lt"/>
        </a:defRPr>
      </a:lvl5pPr>
      <a:lvl6pPr marL="2065735" indent="-351235" algn="l" rtl="0" fontAlgn="base">
        <a:spcBef>
          <a:spcPct val="20000"/>
        </a:spcBef>
        <a:spcAft>
          <a:spcPct val="0"/>
        </a:spcAft>
        <a:buClr>
          <a:schemeClr val="accent1"/>
        </a:buClr>
        <a:buSzPct val="50000"/>
        <a:buFont typeface="Wingdings" pitchFamily="2" charset="2"/>
        <a:buChar char="o"/>
        <a:defRPr sz="1500">
          <a:solidFill>
            <a:schemeClr val="tx1"/>
          </a:solidFill>
          <a:latin typeface="+mn-lt"/>
        </a:defRPr>
      </a:lvl6pPr>
      <a:lvl7pPr marL="2408635" indent="-351235" algn="l" rtl="0" fontAlgn="base">
        <a:spcBef>
          <a:spcPct val="20000"/>
        </a:spcBef>
        <a:spcAft>
          <a:spcPct val="0"/>
        </a:spcAft>
        <a:buClr>
          <a:schemeClr val="accent1"/>
        </a:buClr>
        <a:buSzPct val="50000"/>
        <a:buFont typeface="Wingdings" pitchFamily="2" charset="2"/>
        <a:buChar char="o"/>
        <a:defRPr sz="1500">
          <a:solidFill>
            <a:schemeClr val="tx1"/>
          </a:solidFill>
          <a:latin typeface="+mn-lt"/>
        </a:defRPr>
      </a:lvl7pPr>
      <a:lvl8pPr marL="2751535" indent="-351235" algn="l" rtl="0" fontAlgn="base">
        <a:spcBef>
          <a:spcPct val="20000"/>
        </a:spcBef>
        <a:spcAft>
          <a:spcPct val="0"/>
        </a:spcAft>
        <a:buClr>
          <a:schemeClr val="accent1"/>
        </a:buClr>
        <a:buSzPct val="50000"/>
        <a:buFont typeface="Wingdings" pitchFamily="2" charset="2"/>
        <a:buChar char="o"/>
        <a:defRPr sz="1500">
          <a:solidFill>
            <a:schemeClr val="tx1"/>
          </a:solidFill>
          <a:latin typeface="+mn-lt"/>
        </a:defRPr>
      </a:lvl8pPr>
      <a:lvl9pPr marL="3094435" indent="-351235" algn="l" rtl="0" fontAlgn="base">
        <a:spcBef>
          <a:spcPct val="20000"/>
        </a:spcBef>
        <a:spcAft>
          <a:spcPct val="0"/>
        </a:spcAft>
        <a:buClr>
          <a:schemeClr val="accent1"/>
        </a:buClr>
        <a:buSzPct val="50000"/>
        <a:buFont typeface="Wingdings" pitchFamily="2" charset="2"/>
        <a:buChar char="o"/>
        <a:defRPr sz="1500">
          <a:solidFill>
            <a:schemeClr val="tx1"/>
          </a:solidFill>
          <a:latin typeface="+mn-lt"/>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http://citforum.ru/pictures/it/sos/img00040.gif" TargetMode="External"/><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http://citforum.ru/pictures/it/sos/img00043.gi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http://citforum.ru/pictures/it/sos/img00036.gif" TargetMode="External"/><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http://citforum.ru/pictures/it/sos/img00040.gif"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http://citforum.ru/pictures/it/sos/img00038.gif"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http://citforum.ru/pictures/it/sos/img00038.gif"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http://citforum.ru/pictures/it/sos/img00037.gif" TargetMode="External"/><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http://citforum.ru/pictures/it/sos/img00039.gif" TargetMode="External"/><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ctrTitle"/>
          </p:nvPr>
        </p:nvSpPr>
        <p:spPr/>
        <p:txBody>
          <a:bodyPr/>
          <a:lstStyle/>
          <a:p>
            <a:pPr algn="ctr"/>
            <a:r>
              <a:rPr lang="ru-RU" altLang="ru-RU" sz="3600" b="1"/>
              <a:t>Файловая система. Функции ОС по управлению файлами</a:t>
            </a:r>
          </a:p>
        </p:txBody>
      </p:sp>
      <p:sp>
        <p:nvSpPr>
          <p:cNvPr id="5123" name="Подзаголовок 2"/>
          <p:cNvSpPr>
            <a:spLocks noGrp="1"/>
          </p:cNvSpPr>
          <p:nvPr>
            <p:ph type="subTitle" idx="1"/>
          </p:nvPr>
        </p:nvSpPr>
        <p:spPr/>
        <p:txBody>
          <a:bodyPr/>
          <a:lstStyle/>
          <a:p>
            <a:endParaRPr lang="ru-RU" altLang="ru-RU">
              <a:latin typeface="Arial" panose="020B0604020202020204" pitchFamily="34" charset="0"/>
            </a:endParaRPr>
          </a:p>
        </p:txBody>
      </p:sp>
      <p:pic>
        <p:nvPicPr>
          <p:cNvPr id="5125" name="Picture 5" descr="http://pc-vestnik.ru/wp-content/uploads/2014/03/Fajjlovaya-sistem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900127"/>
            <a:ext cx="2870022" cy="17882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ru-RU" altLang="ru-RU"/>
              <a:t>План.</a:t>
            </a:r>
          </a:p>
        </p:txBody>
      </p:sp>
      <p:sp>
        <p:nvSpPr>
          <p:cNvPr id="7171" name="Rectangle 3"/>
          <p:cNvSpPr>
            <a:spLocks noGrp="1" noChangeArrowheads="1"/>
          </p:cNvSpPr>
          <p:nvPr>
            <p:ph type="body" idx="1"/>
          </p:nvPr>
        </p:nvSpPr>
        <p:spPr/>
        <p:txBody>
          <a:bodyPr/>
          <a:lstStyle/>
          <a:p>
            <a:pPr marL="457200" indent="-457200" algn="just" eaLnBrk="1" hangingPunct="1">
              <a:lnSpc>
                <a:spcPct val="80000"/>
              </a:lnSpc>
              <a:buFontTx/>
              <a:buAutoNum type="arabicPeriod"/>
            </a:pPr>
            <a:r>
              <a:rPr lang="ru-RU" altLang="ru-RU" sz="1800" dirty="0"/>
              <a:t>Файловая система. Функции файловой системы.</a:t>
            </a:r>
          </a:p>
          <a:p>
            <a:pPr marL="457200" indent="-457200" algn="just" eaLnBrk="1" hangingPunct="1">
              <a:lnSpc>
                <a:spcPct val="80000"/>
              </a:lnSpc>
              <a:buFontTx/>
              <a:buAutoNum type="arabicPeriod"/>
            </a:pPr>
            <a:r>
              <a:rPr lang="ru-RU" altLang="ru-RU" sz="1800" dirty="0"/>
              <a:t>Понятие файла. Имя файла.</a:t>
            </a:r>
          </a:p>
          <a:p>
            <a:pPr marL="457200" indent="-457200" algn="just" eaLnBrk="1" hangingPunct="1">
              <a:lnSpc>
                <a:spcPct val="80000"/>
              </a:lnSpc>
              <a:buFontTx/>
              <a:buAutoNum type="arabicPeriod"/>
            </a:pPr>
            <a:r>
              <a:rPr lang="ru-RU" altLang="ru-RU" sz="1800" dirty="0"/>
              <a:t>Типы файлов.</a:t>
            </a:r>
          </a:p>
          <a:p>
            <a:pPr marL="457200" indent="-457200" algn="just" eaLnBrk="1" hangingPunct="1">
              <a:lnSpc>
                <a:spcPct val="80000"/>
              </a:lnSpc>
              <a:buFontTx/>
              <a:buAutoNum type="arabicPeriod"/>
            </a:pPr>
            <a:r>
              <a:rPr lang="ru-RU" altLang="ru-RU" sz="1800" dirty="0"/>
              <a:t>Обычные файлы. </a:t>
            </a:r>
          </a:p>
          <a:p>
            <a:pPr marL="457200" indent="-457200" algn="just" eaLnBrk="1" hangingPunct="1">
              <a:lnSpc>
                <a:spcPct val="80000"/>
              </a:lnSpc>
              <a:buFontTx/>
              <a:buAutoNum type="arabicPeriod"/>
            </a:pPr>
            <a:r>
              <a:rPr lang="ru-RU" altLang="ru-RU" sz="1800" dirty="0"/>
              <a:t>Атрибуты файлов.</a:t>
            </a:r>
          </a:p>
          <a:p>
            <a:pPr marL="457200" indent="-457200" algn="just" eaLnBrk="1" hangingPunct="1">
              <a:lnSpc>
                <a:spcPct val="80000"/>
              </a:lnSpc>
              <a:buFontTx/>
              <a:buAutoNum type="arabicPeriod"/>
            </a:pPr>
            <a:r>
              <a:rPr lang="ru-RU" altLang="ru-RU" sz="1800" dirty="0"/>
              <a:t>Организация файлов и доступ к ним</a:t>
            </a:r>
          </a:p>
          <a:p>
            <a:pPr marL="457200" indent="-457200" algn="just" eaLnBrk="1" hangingPunct="1">
              <a:lnSpc>
                <a:spcPct val="80000"/>
              </a:lnSpc>
              <a:buFontTx/>
              <a:buAutoNum type="arabicPeriod"/>
            </a:pPr>
            <a:r>
              <a:rPr lang="ru-RU" altLang="ru-RU" sz="1800" dirty="0"/>
              <a:t>Операции над файлами.</a:t>
            </a:r>
          </a:p>
          <a:p>
            <a:pPr marL="457200" indent="-457200" algn="just" eaLnBrk="1" hangingPunct="1">
              <a:lnSpc>
                <a:spcPct val="80000"/>
              </a:lnSpc>
              <a:buFontTx/>
              <a:buAutoNum type="arabicPeriod"/>
            </a:pPr>
            <a:r>
              <a:rPr lang="ru-RU" altLang="ru-RU" sz="1800" dirty="0"/>
              <a:t>Директории. Операции над директориями.</a:t>
            </a:r>
          </a:p>
          <a:p>
            <a:pPr marL="457200" indent="-457200" algn="just" eaLnBrk="1" hangingPunct="1">
              <a:lnSpc>
                <a:spcPct val="80000"/>
              </a:lnSpc>
              <a:buFontTx/>
              <a:buAutoNum type="arabicPeriod"/>
            </a:pPr>
            <a:r>
              <a:rPr lang="ru-RU" altLang="ru-RU" sz="1800" dirty="0"/>
              <a:t>Древовидная структура файловой системы.</a:t>
            </a:r>
          </a:p>
          <a:p>
            <a:pPr marL="457200" indent="-457200" algn="just" eaLnBrk="1" hangingPunct="1">
              <a:lnSpc>
                <a:spcPct val="80000"/>
              </a:lnSpc>
              <a:buFontTx/>
              <a:buAutoNum type="arabicPeriod"/>
            </a:pPr>
            <a:r>
              <a:rPr lang="ru-RU" altLang="ru-RU" sz="1800" dirty="0"/>
              <a:t>Защита файлов.</a:t>
            </a:r>
          </a:p>
          <a:p>
            <a:pPr marL="457200" indent="-457200" algn="just" eaLnBrk="1" hangingPunct="1">
              <a:lnSpc>
                <a:spcPct val="80000"/>
              </a:lnSpc>
              <a:buFontTx/>
              <a:buAutoNum type="arabicPeriod"/>
            </a:pPr>
            <a:r>
              <a:rPr lang="ru-RU" altLang="ru-RU" sz="1800" dirty="0"/>
              <a:t>Общая модель файловой системы</a:t>
            </a:r>
          </a:p>
          <a:p>
            <a:pPr marL="457200" indent="-457200" algn="just" eaLnBrk="1" hangingPunct="1">
              <a:lnSpc>
                <a:spcPct val="80000"/>
              </a:lnSpc>
              <a:buFontTx/>
              <a:buAutoNum type="arabicPeriod"/>
            </a:pPr>
            <a:r>
              <a:rPr lang="ru-RU" altLang="ru-RU" sz="1800" dirty="0"/>
              <a:t>Физическая организация файла – способы</a:t>
            </a:r>
          </a:p>
          <a:p>
            <a:pPr marL="457200" indent="-457200" algn="just" eaLnBrk="1" hangingPunct="1">
              <a:lnSpc>
                <a:spcPct val="80000"/>
              </a:lnSpc>
              <a:buFontTx/>
              <a:buAutoNum type="arabicPeriod"/>
            </a:pPr>
            <a:r>
              <a:rPr lang="ru-RU" altLang="ru-RU" sz="1800" dirty="0"/>
              <a:t>ДЗ – примеры ФС</a:t>
            </a:r>
          </a:p>
          <a:p>
            <a:pPr marL="457200" indent="-457200" algn="just" eaLnBrk="1" hangingPunct="1">
              <a:lnSpc>
                <a:spcPct val="80000"/>
              </a:lnSpc>
              <a:buFontTx/>
              <a:buAutoNum type="arabicPeriod"/>
            </a:pPr>
            <a:r>
              <a:rPr lang="ru-RU" altLang="ru-RU" sz="1800" dirty="0"/>
              <a:t>Заключение.</a:t>
            </a:r>
          </a:p>
          <a:p>
            <a:pPr marL="457200" indent="-457200" algn="just" eaLnBrk="1" hangingPunct="1">
              <a:lnSpc>
                <a:spcPct val="80000"/>
              </a:lnSpc>
              <a:buFontTx/>
              <a:buAutoNum type="arabicPeriod"/>
            </a:pPr>
            <a:endParaRPr lang="ru-RU" altLang="ru-RU" sz="1800" dirty="0"/>
          </a:p>
          <a:p>
            <a:pPr marL="457200" indent="-457200" algn="just" eaLnBrk="1" hangingPunct="1">
              <a:lnSpc>
                <a:spcPct val="80000"/>
              </a:lnSpc>
              <a:buFontTx/>
              <a:buAutoNum type="arabicPeriod"/>
            </a:pPr>
            <a:endParaRPr lang="ru-RU" altLang="ru-RU" sz="1800" dirty="0"/>
          </a:p>
          <a:p>
            <a:pPr marL="457200" indent="-457200" algn="just" eaLnBrk="1" hangingPunct="1">
              <a:lnSpc>
                <a:spcPct val="80000"/>
              </a:lnSpc>
              <a:buFontTx/>
              <a:buAutoNum type="arabicPeriod"/>
            </a:pPr>
            <a:endParaRPr lang="ru-RU" altLang="ru-RU"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altLang="ru-RU"/>
              <a:t>Поддержка файловых систем</a:t>
            </a:r>
          </a:p>
        </p:txBody>
      </p:sp>
      <p:sp>
        <p:nvSpPr>
          <p:cNvPr id="8195" name="Rectangle 3"/>
          <p:cNvSpPr>
            <a:spLocks noGrp="1" noChangeArrowheads="1"/>
          </p:cNvSpPr>
          <p:nvPr>
            <p:ph type="body" idx="1"/>
          </p:nvPr>
        </p:nvSpPr>
        <p:spPr>
          <a:xfrm>
            <a:off x="457200" y="2228850"/>
            <a:ext cx="8381274" cy="3576638"/>
          </a:xfrm>
        </p:spPr>
        <p:txBody>
          <a:bodyPr/>
          <a:lstStyle/>
          <a:p>
            <a:pPr algn="just" eaLnBrk="1" hangingPunct="1">
              <a:lnSpc>
                <a:spcPct val="80000"/>
              </a:lnSpc>
            </a:pPr>
            <a:r>
              <a:rPr lang="ru-RU" altLang="ru-RU" sz="1800" dirty="0"/>
              <a:t>Внешняя память вычислительной системы представляет собой </a:t>
            </a:r>
            <a:r>
              <a:rPr lang="ru-RU" altLang="ru-RU" sz="1800" b="1" dirty="0"/>
              <a:t>периферийные устройства</a:t>
            </a:r>
            <a:r>
              <a:rPr lang="ru-RU" altLang="ru-RU" sz="1800" dirty="0"/>
              <a:t>, на которых хранится большая часть пользовательской информации и системных данных </a:t>
            </a:r>
          </a:p>
        </p:txBody>
      </p:sp>
      <p:pic>
        <p:nvPicPr>
          <p:cNvPr id="8199" name="Picture 7" descr="http://www.wooked.ru/health/uchebno-metodicheskoe-posobie-dlya-studentov/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3149154"/>
            <a:ext cx="6007894" cy="2657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altLang="ru-RU"/>
              <a:t>Поддержка файловых систем</a:t>
            </a:r>
          </a:p>
        </p:txBody>
      </p:sp>
      <p:sp>
        <p:nvSpPr>
          <p:cNvPr id="8195" name="Rectangle 3"/>
          <p:cNvSpPr>
            <a:spLocks noGrp="1" noChangeArrowheads="1"/>
          </p:cNvSpPr>
          <p:nvPr>
            <p:ph type="body" idx="1"/>
          </p:nvPr>
        </p:nvSpPr>
        <p:spPr>
          <a:xfrm>
            <a:off x="629562" y="2510898"/>
            <a:ext cx="3752241" cy="3294590"/>
          </a:xfrm>
        </p:spPr>
        <p:txBody>
          <a:bodyPr/>
          <a:lstStyle/>
          <a:p>
            <a:pPr algn="ctr" eaLnBrk="1" hangingPunct="1">
              <a:lnSpc>
                <a:spcPct val="80000"/>
              </a:lnSpc>
            </a:pPr>
            <a:r>
              <a:rPr lang="ru-RU" altLang="ru-RU" sz="2100" dirty="0"/>
              <a:t>Для организации хранения информации на внешних носителях используется </a:t>
            </a:r>
            <a:r>
              <a:rPr lang="ru-RU" altLang="ru-RU" sz="2100" b="1" dirty="0"/>
              <a:t>файловая модель</a:t>
            </a:r>
            <a:r>
              <a:rPr lang="ru-RU" altLang="ru-RU" sz="2100" dirty="0"/>
              <a:t>.</a:t>
            </a:r>
          </a:p>
          <a:p>
            <a:pPr algn="ctr" eaLnBrk="1" hangingPunct="1">
              <a:lnSpc>
                <a:spcPct val="80000"/>
              </a:lnSpc>
            </a:pPr>
            <a:r>
              <a:rPr lang="ru-RU" sz="2100" dirty="0"/>
              <a:t>Принципы размещения файлов, каталогов и системной информации на реальном устройстве описываются </a:t>
            </a:r>
            <a:r>
              <a:rPr lang="ru-RU" sz="2100" b="1" dirty="0"/>
              <a:t>физической организацией файловой системы</a:t>
            </a:r>
            <a:endParaRPr lang="ru-RU" altLang="ru-RU" sz="2100" dirty="0"/>
          </a:p>
        </p:txBody>
      </p:sp>
      <p:pic>
        <p:nvPicPr>
          <p:cNvPr id="4" name="Picture 2" descr="http://citforum.ru/pictures/it/sos/img00040.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842030" y="2241541"/>
            <a:ext cx="3623214" cy="302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Заголовок 1"/>
          <p:cNvSpPr txBox="1">
            <a:spLocks/>
          </p:cNvSpPr>
          <p:nvPr/>
        </p:nvSpPr>
        <p:spPr bwMode="auto">
          <a:xfrm>
            <a:off x="4381803" y="5445844"/>
            <a:ext cx="3414794" cy="364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b" anchorCtr="0" compatLnSpc="1">
            <a:prstTxWarp prst="textNoShape">
              <a:avLst/>
            </a:prstTxWarp>
            <a:normAutofit fontScale="52500" lnSpcReduction="20000"/>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r>
              <a:rPr lang="ru-RU" sz="3300" kern="0"/>
              <a:t>Общая модель файловой системы</a:t>
            </a:r>
            <a:endParaRPr lang="ru-RU" sz="3300" kern="0" dirty="0"/>
          </a:p>
        </p:txBody>
      </p:sp>
    </p:spTree>
    <p:extLst>
      <p:ext uri="{BB962C8B-B14F-4D97-AF65-F5344CB8AC3E}">
        <p14:creationId xmlns:p14="http://schemas.microsoft.com/office/powerpoint/2010/main" val="177367114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8064" y="548680"/>
            <a:ext cx="3101232" cy="1231646"/>
          </a:xfrm>
        </p:spPr>
        <p:txBody>
          <a:bodyPr>
            <a:noAutofit/>
          </a:bodyPr>
          <a:lstStyle/>
          <a:p>
            <a:pPr algn="ctr"/>
            <a:r>
              <a:rPr lang="ru-RU" sz="2700" b="1" dirty="0"/>
              <a:t>Современные архитектуры файловых систем</a:t>
            </a:r>
          </a:p>
        </p:txBody>
      </p:sp>
      <p:pic>
        <p:nvPicPr>
          <p:cNvPr id="3074" name="Picture 2" descr="http://citforum.ru/pictures/it/sos/img00043.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95535" y="620688"/>
            <a:ext cx="3929325" cy="54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5148064" y="2492352"/>
            <a:ext cx="2954772" cy="2031325"/>
          </a:xfrm>
          <a:prstGeom prst="rect">
            <a:avLst/>
          </a:prstGeom>
        </p:spPr>
        <p:txBody>
          <a:bodyPr wrap="square">
            <a:spAutoFit/>
          </a:bodyPr>
          <a:lstStyle/>
          <a:p>
            <a:pPr algn="ctr"/>
            <a:r>
              <a:rPr lang="ru-RU" dirty="0"/>
              <a:t>Каждый компонент уровня файловых систем выполнен в виде драйвера соответствующей файловой системы и поддерживает определенную организацию файловой системы. </a:t>
            </a:r>
          </a:p>
        </p:txBody>
      </p:sp>
    </p:spTree>
    <p:extLst>
      <p:ext uri="{BB962C8B-B14F-4D97-AF65-F5344CB8AC3E}">
        <p14:creationId xmlns:p14="http://schemas.microsoft.com/office/powerpoint/2010/main" val="139819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altLang="ru-RU"/>
              <a:t>Поддержка файловых систем</a:t>
            </a:r>
          </a:p>
        </p:txBody>
      </p:sp>
      <p:sp>
        <p:nvSpPr>
          <p:cNvPr id="8195" name="Rectangle 3"/>
          <p:cNvSpPr>
            <a:spLocks noGrp="1" noChangeArrowheads="1"/>
          </p:cNvSpPr>
          <p:nvPr>
            <p:ph type="body" idx="1"/>
          </p:nvPr>
        </p:nvSpPr>
        <p:spPr>
          <a:xfrm>
            <a:off x="457200" y="2294874"/>
            <a:ext cx="8327268" cy="3576638"/>
          </a:xfrm>
        </p:spPr>
        <p:txBody>
          <a:bodyPr/>
          <a:lstStyle/>
          <a:p>
            <a:pPr algn="just" eaLnBrk="1" hangingPunct="1">
              <a:lnSpc>
                <a:spcPct val="80000"/>
              </a:lnSpc>
            </a:pPr>
            <a:r>
              <a:rPr lang="ru-RU" altLang="ru-RU" sz="2100" dirty="0"/>
              <a:t>Для обеспечения доступа к данным используется специальный программный слой, обеспечивающий поддержку работы с конкретной файловой системой – </a:t>
            </a:r>
            <a:r>
              <a:rPr lang="ru-RU" altLang="ru-RU" sz="2100" b="1" dirty="0"/>
              <a:t>драйверы файловой системы</a:t>
            </a:r>
            <a:r>
              <a:rPr lang="ru-RU" altLang="ru-RU" sz="2100" dirty="0"/>
              <a:t>.</a:t>
            </a:r>
          </a:p>
        </p:txBody>
      </p:sp>
      <p:sp>
        <p:nvSpPr>
          <p:cNvPr id="2" name="Прямоугольник 1"/>
          <p:cNvSpPr/>
          <p:nvPr/>
        </p:nvSpPr>
        <p:spPr>
          <a:xfrm>
            <a:off x="575556" y="3537012"/>
            <a:ext cx="8208912" cy="1477328"/>
          </a:xfrm>
          <a:prstGeom prst="rect">
            <a:avLst/>
          </a:prstGeom>
        </p:spPr>
        <p:txBody>
          <a:bodyPr wrap="square">
            <a:spAutoFit/>
          </a:bodyPr>
          <a:lstStyle/>
          <a:p>
            <a:pPr algn="just"/>
            <a:r>
              <a:rPr lang="ru-RU" b="1" dirty="0">
                <a:solidFill>
                  <a:srgbClr val="000000"/>
                </a:solidFill>
                <a:latin typeface="Myriad Pro"/>
              </a:rPr>
              <a:t>Драйвер файловой системы </a:t>
            </a:r>
            <a:r>
              <a:rPr lang="ru-RU" dirty="0">
                <a:solidFill>
                  <a:srgbClr val="000000"/>
                </a:solidFill>
                <a:latin typeface="Myriad Pro"/>
              </a:rPr>
              <a:t>это программный компонент, интерпретирующий структуры файловой системы и предоставляющий логический иерархический вид использующим его приложениям. Он может являться частью операционной системы либо поставляться сторонним производителем как отдельный модуль</a:t>
            </a:r>
            <a:endParaRPr lang="ru-RU" dirty="0"/>
          </a:p>
        </p:txBody>
      </p:sp>
    </p:spTree>
    <p:extLst>
      <p:ext uri="{BB962C8B-B14F-4D97-AF65-F5344CB8AC3E}">
        <p14:creationId xmlns:p14="http://schemas.microsoft.com/office/powerpoint/2010/main" val="361448953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C6592E-8165-436E-BB12-DB5193AB06D6}"/>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CA3D932-6D49-4549-A63F-144A438DE706}"/>
              </a:ext>
            </a:extLst>
          </p:cNvPr>
          <p:cNvSpPr>
            <a:spLocks noGrp="1"/>
          </p:cNvSpPr>
          <p:nvPr>
            <p:ph idx="1"/>
          </p:nvPr>
        </p:nvSpPr>
        <p:spPr/>
        <p:txBody>
          <a:bodyPr/>
          <a:lstStyle/>
          <a:p>
            <a:pPr algn="just"/>
            <a:r>
              <a:rPr lang="ru-RU" b="1" dirty="0"/>
              <a:t>Подсистема ввода вывода </a:t>
            </a:r>
            <a:r>
              <a:rPr lang="ru-RU" dirty="0"/>
              <a:t>– это составная часть ФС, которая отвечает за загрузку, инициализацию и управление модулями низших уровней ФС</a:t>
            </a:r>
          </a:p>
          <a:p>
            <a:pPr algn="just"/>
            <a:r>
              <a:rPr lang="ru-RU" dirty="0"/>
              <a:t>Обычно эти модули представляют собой драйверы портов, которые непосредственно занимаются работой с аппаратными средствами</a:t>
            </a:r>
          </a:p>
          <a:p>
            <a:pPr algn="just"/>
            <a:r>
              <a:rPr lang="ru-RU" dirty="0"/>
              <a:t>Также подсистема ввода вывода обеспечивает сервис драйверам ФС, что позволяет осуществлять запросы к конкретным устройствам</a:t>
            </a:r>
          </a:p>
        </p:txBody>
      </p:sp>
    </p:spTree>
    <p:extLst>
      <p:ext uri="{BB962C8B-B14F-4D97-AF65-F5344CB8AC3E}">
        <p14:creationId xmlns:p14="http://schemas.microsoft.com/office/powerpoint/2010/main" val="4160742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0220" y="1072204"/>
            <a:ext cx="5657850" cy="412581"/>
          </a:xfrm>
        </p:spPr>
        <p:txBody>
          <a:bodyPr>
            <a:normAutofit fontScale="90000"/>
          </a:bodyPr>
          <a:lstStyle/>
          <a:p>
            <a:r>
              <a:rPr lang="ru-RU" sz="2400" b="1" dirty="0"/>
              <a:t>Современные архитектуры файловых систем</a:t>
            </a:r>
            <a:endParaRPr lang="ru-RU" sz="2400" dirty="0"/>
          </a:p>
        </p:txBody>
      </p:sp>
      <p:pic>
        <p:nvPicPr>
          <p:cNvPr id="4" name="Объект 3" descr="Архитектура современной файловой системы"/>
          <p:cNvPicPr>
            <a:picLocks noGrp="1"/>
          </p:cNvPicPr>
          <p:nvPr>
            <p:ph idx="1"/>
          </p:nvPr>
        </p:nvPicPr>
        <p:blipFill>
          <a:blip r:embed="rId3"/>
          <a:srcRect/>
          <a:stretch>
            <a:fillRect/>
          </a:stretch>
        </p:blipFill>
        <p:spPr bwMode="auto">
          <a:xfrm>
            <a:off x="2051720" y="3212976"/>
            <a:ext cx="5778642" cy="3510390"/>
          </a:xfrm>
          <a:prstGeom prst="rect">
            <a:avLst/>
          </a:prstGeom>
          <a:noFill/>
          <a:ln w="9525">
            <a:noFill/>
            <a:miter lim="800000"/>
            <a:headEnd/>
            <a:tailEnd/>
          </a:ln>
        </p:spPr>
      </p:pic>
      <p:sp>
        <p:nvSpPr>
          <p:cNvPr id="3" name="Прямоугольник 2"/>
          <p:cNvSpPr/>
          <p:nvPr/>
        </p:nvSpPr>
        <p:spPr>
          <a:xfrm>
            <a:off x="467544" y="2012647"/>
            <a:ext cx="8352928" cy="923330"/>
          </a:xfrm>
          <a:prstGeom prst="rect">
            <a:avLst/>
          </a:prstGeom>
        </p:spPr>
        <p:txBody>
          <a:bodyPr wrap="square">
            <a:spAutoFit/>
          </a:bodyPr>
          <a:lstStyle/>
          <a:p>
            <a:pPr algn="just"/>
            <a:r>
              <a:rPr lang="ru-RU" dirty="0">
                <a:latin typeface="Times NR Cyr MT"/>
                <a:ea typeface="Calibri" panose="020F0502020204030204" pitchFamily="34" charset="0"/>
                <a:cs typeface="Times New Roman" panose="02020603050405020304" pitchFamily="18" charset="0"/>
              </a:rPr>
              <a:t>Современные ОС предоставляют пользователю возможность работать сразу с несколькими файловыми системами. Файловая система в традиционном понимании становится частью более общей многоуровневой структуры.</a:t>
            </a:r>
            <a:endParaRPr lang="ru-RU" dirty="0"/>
          </a:p>
        </p:txBody>
      </p:sp>
    </p:spTree>
    <p:extLst>
      <p:ext uri="{BB962C8B-B14F-4D97-AF65-F5344CB8AC3E}">
        <p14:creationId xmlns:p14="http://schemas.microsoft.com/office/powerpoint/2010/main" val="68147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ru-RU" altLang="ru-RU"/>
              <a:t>Поддержка файловых систем</a:t>
            </a:r>
          </a:p>
        </p:txBody>
      </p:sp>
      <p:sp>
        <p:nvSpPr>
          <p:cNvPr id="8195" name="Rectangle 3"/>
          <p:cNvSpPr>
            <a:spLocks noGrp="1" noChangeArrowheads="1"/>
          </p:cNvSpPr>
          <p:nvPr>
            <p:ph type="body" idx="1"/>
          </p:nvPr>
        </p:nvSpPr>
        <p:spPr>
          <a:xfrm>
            <a:off x="457200" y="2228850"/>
            <a:ext cx="8229600" cy="3576638"/>
          </a:xfrm>
        </p:spPr>
        <p:txBody>
          <a:bodyPr/>
          <a:lstStyle/>
          <a:p>
            <a:pPr algn="just" eaLnBrk="1" hangingPunct="1">
              <a:lnSpc>
                <a:spcPct val="80000"/>
              </a:lnSpc>
            </a:pPr>
            <a:r>
              <a:rPr lang="ru-RU" altLang="ru-RU" dirty="0"/>
              <a:t>Для обеспечения возможности работы с несколькими файловыми системами применяется подход, основанный применении </a:t>
            </a:r>
            <a:r>
              <a:rPr lang="ru-RU" altLang="ru-RU" b="1" dirty="0"/>
              <a:t>специального слоя</a:t>
            </a:r>
            <a:r>
              <a:rPr lang="ru-RU" altLang="ru-RU" dirty="0"/>
              <a:t>, с которым взаимодействуют приложения ОС.</a:t>
            </a:r>
          </a:p>
          <a:p>
            <a:pPr lvl="1" algn="just" eaLnBrk="1" hangingPunct="1">
              <a:lnSpc>
                <a:spcPct val="80000"/>
              </a:lnSpc>
            </a:pPr>
            <a:r>
              <a:rPr lang="ru-RU" altLang="ru-RU" sz="2400" dirty="0"/>
              <a:t>Например, слой </a:t>
            </a:r>
            <a:r>
              <a:rPr lang="en-US" altLang="ru-RU" sz="2400" dirty="0"/>
              <a:t>VFS (</a:t>
            </a:r>
            <a:r>
              <a:rPr lang="en-US" altLang="ru-RU" sz="2400" b="1" dirty="0"/>
              <a:t>virtual file system</a:t>
            </a:r>
            <a:r>
              <a:rPr lang="en-US" altLang="ru-RU" sz="2400" dirty="0"/>
              <a:t>)</a:t>
            </a:r>
            <a:r>
              <a:rPr lang="ru-RU" altLang="ru-RU" sz="2400" dirty="0"/>
              <a:t> в некоторых версиях </a:t>
            </a:r>
            <a:r>
              <a:rPr lang="en-US" altLang="ru-RU" sz="2400" dirty="0"/>
              <a:t>UNIX</a:t>
            </a:r>
            <a:r>
              <a:rPr lang="ru-RU" altLang="ru-RU" sz="2400" dirty="0"/>
              <a:t>.</a:t>
            </a:r>
            <a:r>
              <a:rPr lang="ru-RU" altLang="ru-RU" dirty="0"/>
              <a:t>	</a:t>
            </a:r>
          </a:p>
          <a:p>
            <a:pPr lvl="1" algn="just" eaLnBrk="1" hangingPunct="1">
              <a:lnSpc>
                <a:spcPct val="80000"/>
              </a:lnSpc>
            </a:pPr>
            <a:r>
              <a:rPr lang="ru-RU" sz="2400" dirty="0"/>
              <a:t>Целью VFS является обеспечение единообразного доступа клиентских приложений к различным типам файловых систем. </a:t>
            </a:r>
            <a:endParaRPr lang="ru-RU" altLang="ru-RU" dirty="0"/>
          </a:p>
        </p:txBody>
      </p:sp>
    </p:spTree>
    <p:extLst>
      <p:ext uri="{BB962C8B-B14F-4D97-AF65-F5344CB8AC3E}">
        <p14:creationId xmlns:p14="http://schemas.microsoft.com/office/powerpoint/2010/main" val="402544839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just"/>
            <a:r>
              <a:rPr lang="ru-RU" sz="2100" b="1" dirty="0">
                <a:solidFill>
                  <a:srgbClr val="000000"/>
                </a:solidFill>
                <a:latin typeface="Times New Roman" panose="02020603050405020304" pitchFamily="18" charset="0"/>
              </a:rPr>
              <a:t>Переключатель файловых систем или виртуальная файловая система (</a:t>
            </a:r>
            <a:r>
              <a:rPr lang="ru-RU" sz="2100" b="1" dirty="0"/>
              <a:t>VFS</a:t>
            </a:r>
            <a:r>
              <a:rPr lang="ru-RU" sz="2100" b="1" dirty="0">
                <a:solidFill>
                  <a:srgbClr val="000000"/>
                </a:solidFill>
                <a:latin typeface="Times New Roman" panose="02020603050405020304" pitchFamily="18" charset="0"/>
              </a:rPr>
              <a:t>)</a:t>
            </a:r>
            <a:endParaRPr lang="ru-RU" b="1" dirty="0"/>
          </a:p>
        </p:txBody>
      </p:sp>
      <p:sp>
        <p:nvSpPr>
          <p:cNvPr id="3" name="Объект 2"/>
          <p:cNvSpPr>
            <a:spLocks noGrp="1"/>
          </p:cNvSpPr>
          <p:nvPr>
            <p:ph idx="1"/>
          </p:nvPr>
        </p:nvSpPr>
        <p:spPr/>
        <p:txBody>
          <a:bodyPr/>
          <a:lstStyle/>
          <a:p>
            <a:pPr algn="just"/>
            <a:r>
              <a:rPr lang="ru-RU" sz="2100" b="1" dirty="0">
                <a:highlight>
                  <a:srgbClr val="FFFF00"/>
                </a:highlight>
              </a:rPr>
              <a:t>VFS</a:t>
            </a:r>
            <a:r>
              <a:rPr lang="ru-RU" sz="2100" dirty="0"/>
              <a:t> предоставляет пользователю стандартный набор функций (интерфейс) для работы с файлами, вне зависимости от места их расположения и принадлежности к разным файловым системам.</a:t>
            </a:r>
          </a:p>
          <a:p>
            <a:pPr algn="just"/>
            <a:r>
              <a:rPr lang="ru-RU" sz="2100" dirty="0"/>
              <a:t>Пользовательская программа имеет стандартный набор системных вызовов (например, </a:t>
            </a:r>
            <a:r>
              <a:rPr lang="ru-RU" sz="2100" i="1" dirty="0"/>
              <a:t>открыть файл</a:t>
            </a:r>
            <a:r>
              <a:rPr lang="ru-RU" sz="2100" dirty="0"/>
              <a:t>, </a:t>
            </a:r>
            <a:r>
              <a:rPr lang="ru-RU" sz="2100" i="1" dirty="0"/>
              <a:t>прочитать данные</a:t>
            </a:r>
            <a:r>
              <a:rPr lang="ru-RU" sz="2100" dirty="0"/>
              <a:t>, </a:t>
            </a:r>
            <a:r>
              <a:rPr lang="ru-RU" sz="2100" i="1" dirty="0"/>
              <a:t>удалить файл</a:t>
            </a:r>
            <a:r>
              <a:rPr lang="ru-RU" sz="2100" dirty="0"/>
              <a:t>), которые операционная система транслирует соответствующей файловой системе.</a:t>
            </a:r>
            <a:endParaRPr lang="en-US" sz="2100" dirty="0"/>
          </a:p>
          <a:p>
            <a:pPr algn="just"/>
            <a:r>
              <a:rPr lang="ru-RU" sz="2100" dirty="0"/>
              <a:t>Приложения становятся независимыми от реализации конкретных файловых систем. </a:t>
            </a:r>
          </a:p>
          <a:p>
            <a:pPr algn="just"/>
            <a:r>
              <a:rPr lang="ru-RU" sz="2100" dirty="0"/>
              <a:t>Модуль, предоставляющий доступ к файловой системе, должен быть написан согласно строго определённому внешнему интерфейсу виртуальной файловой системы.</a:t>
            </a:r>
          </a:p>
          <a:p>
            <a:pPr algn="just"/>
            <a:endParaRPr lang="ru-RU" sz="2100" dirty="0"/>
          </a:p>
        </p:txBody>
      </p:sp>
    </p:spTree>
    <p:extLst>
      <p:ext uri="{BB962C8B-B14F-4D97-AF65-F5344CB8AC3E}">
        <p14:creationId xmlns:p14="http://schemas.microsoft.com/office/powerpoint/2010/main" val="91504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900" y="1257301"/>
            <a:ext cx="6380466" cy="554935"/>
          </a:xfrm>
        </p:spPr>
        <p:txBody>
          <a:bodyPr/>
          <a:lstStyle/>
          <a:p>
            <a:r>
              <a:rPr lang="ru-RU" b="1" dirty="0"/>
              <a:t>Виртуальная файловая система</a:t>
            </a:r>
            <a:endParaRPr lang="ru-RU" dirty="0"/>
          </a:p>
        </p:txBody>
      </p:sp>
      <p:sp>
        <p:nvSpPr>
          <p:cNvPr id="3" name="Объект 2"/>
          <p:cNvSpPr>
            <a:spLocks noGrp="1"/>
          </p:cNvSpPr>
          <p:nvPr>
            <p:ph idx="1"/>
          </p:nvPr>
        </p:nvSpPr>
        <p:spPr/>
        <p:txBody>
          <a:bodyPr/>
          <a:lstStyle/>
          <a:p>
            <a:endParaRPr lang="ru-RU"/>
          </a:p>
        </p:txBody>
      </p:sp>
      <p:pic>
        <p:nvPicPr>
          <p:cNvPr id="130050" name="Picture 2" descr="Виртуальная фаловая систем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1916832"/>
            <a:ext cx="6380466" cy="3958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01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574BF1-F9F9-4AD6-983C-30B3C4C0A834}"/>
              </a:ext>
            </a:extLst>
          </p:cNvPr>
          <p:cNvSpPr>
            <a:spLocks noGrp="1"/>
          </p:cNvSpPr>
          <p:nvPr>
            <p:ph type="title"/>
          </p:nvPr>
        </p:nvSpPr>
        <p:spPr/>
        <p:txBody>
          <a:bodyPr/>
          <a:lstStyle/>
          <a:p>
            <a:r>
              <a:rPr lang="ru-RU" dirty="0"/>
              <a:t>Вывод </a:t>
            </a:r>
          </a:p>
        </p:txBody>
      </p:sp>
      <p:sp>
        <p:nvSpPr>
          <p:cNvPr id="3" name="Объект 2">
            <a:extLst>
              <a:ext uri="{FF2B5EF4-FFF2-40B4-BE49-F238E27FC236}">
                <a16:creationId xmlns:a16="http://schemas.microsoft.com/office/drawing/2014/main" id="{0CB7E1AD-5E42-4A31-95E8-E88778FB7E1F}"/>
              </a:ext>
            </a:extLst>
          </p:cNvPr>
          <p:cNvSpPr>
            <a:spLocks noGrp="1"/>
          </p:cNvSpPr>
          <p:nvPr>
            <p:ph idx="1"/>
          </p:nvPr>
        </p:nvSpPr>
        <p:spPr/>
        <p:txBody>
          <a:bodyPr/>
          <a:lstStyle/>
          <a:p>
            <a:pPr algn="just"/>
            <a:r>
              <a:rPr lang="ru-RU" dirty="0"/>
              <a:t>Разработчики ОС стремятся обеспечить пользователя возможностью работать сразу с </a:t>
            </a:r>
            <a:r>
              <a:rPr lang="ru-RU" b="1" dirty="0"/>
              <a:t>несколькими файловыми системами</a:t>
            </a:r>
          </a:p>
          <a:p>
            <a:pPr algn="just"/>
            <a:r>
              <a:rPr lang="ru-RU" dirty="0"/>
              <a:t>Каждый компонент файловых систем выполнен в виде </a:t>
            </a:r>
            <a:r>
              <a:rPr lang="ru-RU" b="1" dirty="0"/>
              <a:t>драйвера соответствующей ФС </a:t>
            </a:r>
            <a:r>
              <a:rPr lang="ru-RU" dirty="0"/>
              <a:t>и поддерживает определенную организацию ФС.</a:t>
            </a:r>
          </a:p>
          <a:p>
            <a:pPr algn="just"/>
            <a:r>
              <a:rPr lang="ru-RU" b="1" dirty="0"/>
              <a:t>Переключаетесь </a:t>
            </a:r>
            <a:r>
              <a:rPr lang="ru-RU" dirty="0"/>
              <a:t>является единственным модулем, который может обращаться к </a:t>
            </a:r>
            <a:r>
              <a:rPr lang="ru-RU" b="1" dirty="0"/>
              <a:t>драйверу ФС</a:t>
            </a:r>
          </a:p>
          <a:p>
            <a:pPr algn="just"/>
            <a:r>
              <a:rPr lang="ru-RU" dirty="0"/>
              <a:t>Каждый </a:t>
            </a:r>
            <a:r>
              <a:rPr lang="ru-RU" b="1" dirty="0"/>
              <a:t>драйвер ФС в процессе инициализации регистрируется у переключателя</a:t>
            </a:r>
            <a:r>
              <a:rPr lang="ru-RU" dirty="0"/>
              <a:t>, передавая ему точки входа</a:t>
            </a:r>
          </a:p>
        </p:txBody>
      </p:sp>
    </p:spTree>
    <p:extLst>
      <p:ext uri="{BB962C8B-B14F-4D97-AF65-F5344CB8AC3E}">
        <p14:creationId xmlns:p14="http://schemas.microsoft.com/office/powerpoint/2010/main" val="2622154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pPr algn="ctr"/>
            <a:r>
              <a:rPr lang="ru-RU" altLang="ru-RU" sz="2700" b="1" dirty="0"/>
              <a:t>Система управления данными (СУД)</a:t>
            </a:r>
          </a:p>
        </p:txBody>
      </p:sp>
      <p:sp>
        <p:nvSpPr>
          <p:cNvPr id="9219" name="Объект 2"/>
          <p:cNvSpPr>
            <a:spLocks noGrp="1"/>
          </p:cNvSpPr>
          <p:nvPr>
            <p:ph idx="1"/>
          </p:nvPr>
        </p:nvSpPr>
        <p:spPr/>
        <p:txBody>
          <a:bodyPr/>
          <a:lstStyle/>
          <a:p>
            <a:pPr algn="just"/>
            <a:r>
              <a:rPr lang="ru-RU" altLang="ru-RU" sz="2700" dirty="0"/>
              <a:t>Система управления данными играет центральную роль в ОС.</a:t>
            </a:r>
          </a:p>
          <a:p>
            <a:pPr algn="just"/>
            <a:r>
              <a:rPr lang="ru-RU" altLang="ru-RU" sz="2700" dirty="0"/>
              <a:t>СУД должна управлять и хранить информацию и программы, принадлежащие как пользователям, так и самой системе.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algn="ctr"/>
            <a:r>
              <a:rPr lang="ru-RU" altLang="ru-RU"/>
              <a:t>История СУД</a:t>
            </a:r>
          </a:p>
        </p:txBody>
      </p:sp>
      <p:sp>
        <p:nvSpPr>
          <p:cNvPr id="10243" name="Объект 2"/>
          <p:cNvSpPr>
            <a:spLocks noGrp="1"/>
          </p:cNvSpPr>
          <p:nvPr>
            <p:ph idx="1"/>
          </p:nvPr>
        </p:nvSpPr>
        <p:spPr/>
        <p:txBody>
          <a:bodyPr/>
          <a:lstStyle/>
          <a:p>
            <a:pPr algn="just"/>
            <a:r>
              <a:rPr lang="ru-RU" altLang="ru-RU"/>
              <a:t>История систем управления данными во внешней памяти начинается с магнитных лент.</a:t>
            </a:r>
          </a:p>
          <a:p>
            <a:pPr algn="just"/>
            <a:r>
              <a:rPr lang="ru-RU" altLang="ru-RU"/>
              <a:t>Историческим шагом стал </a:t>
            </a:r>
            <a:r>
              <a:rPr lang="ru-RU" altLang="ru-RU" b="1"/>
              <a:t>переход к использованию централизованных систем управления файлами</a:t>
            </a:r>
            <a:r>
              <a:rPr lang="ru-RU" altLang="ru-RU"/>
              <a:t>. </a:t>
            </a:r>
          </a:p>
        </p:txBody>
      </p:sp>
      <p:pic>
        <p:nvPicPr>
          <p:cNvPr id="10244" name="Picture 2" descr="http://www.wiki.vladimir.i-edu.ru/images/8/80/%D0%9C%D0%B0%D0%B3%D0%BD%D0%B8%D1%82%D0%BD%D0%B0%D1%8F_%D0%BB%D0%B5%D0%BD%D1%82%D0%B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2169" y="4179095"/>
            <a:ext cx="1885950" cy="182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1485900" y="836712"/>
            <a:ext cx="6172200" cy="857250"/>
          </a:xfrm>
        </p:spPr>
        <p:txBody>
          <a:bodyPr/>
          <a:lstStyle/>
          <a:p>
            <a:pPr algn="ctr"/>
            <a:r>
              <a:rPr lang="ru-RU" altLang="ru-RU" dirty="0"/>
              <a:t>Система управления файлами обеспечивает (функции СУД)</a:t>
            </a:r>
          </a:p>
        </p:txBody>
      </p:sp>
      <p:sp>
        <p:nvSpPr>
          <p:cNvPr id="11267" name="Объект 2"/>
          <p:cNvSpPr>
            <a:spLocks noGrp="1"/>
          </p:cNvSpPr>
          <p:nvPr>
            <p:ph idx="1"/>
          </p:nvPr>
        </p:nvSpPr>
        <p:spPr/>
        <p:txBody>
          <a:bodyPr/>
          <a:lstStyle/>
          <a:p>
            <a:pPr algn="just"/>
            <a:r>
              <a:rPr lang="ru-RU" altLang="ru-RU"/>
              <a:t>распределение внешней памяти, </a:t>
            </a:r>
          </a:p>
          <a:p>
            <a:pPr algn="just"/>
            <a:r>
              <a:rPr lang="ru-RU" altLang="ru-RU"/>
              <a:t>отображение имен файлов в адреса внешней памяти,</a:t>
            </a:r>
          </a:p>
          <a:p>
            <a:pPr algn="just"/>
            <a:r>
              <a:rPr lang="ru-RU" altLang="ru-RU"/>
              <a:t>обеспечение доступа к данным</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1656161" y="1863328"/>
            <a:ext cx="5831681" cy="1641872"/>
          </a:xfrm>
        </p:spPr>
        <p:txBody>
          <a:bodyPr/>
          <a:lstStyle/>
          <a:p>
            <a:pPr algn="ctr" eaLnBrk="1" hangingPunct="1"/>
            <a:r>
              <a:rPr lang="ru-RU" altLang="ru-RU" sz="3600"/>
              <a:t>Файловая система - это</a:t>
            </a:r>
          </a:p>
        </p:txBody>
      </p:sp>
      <p:sp>
        <p:nvSpPr>
          <p:cNvPr id="12291" name="Rectangle 3"/>
          <p:cNvSpPr>
            <a:spLocks noGrp="1" noChangeArrowheads="1"/>
          </p:cNvSpPr>
          <p:nvPr>
            <p:ph type="subTitle" idx="1"/>
          </p:nvPr>
        </p:nvSpPr>
        <p:spPr>
          <a:xfrm>
            <a:off x="521550" y="3681412"/>
            <a:ext cx="8208912" cy="1745810"/>
          </a:xfrm>
        </p:spPr>
        <p:txBody>
          <a:bodyPr/>
          <a:lstStyle/>
          <a:p>
            <a:pPr algn="just" eaLnBrk="1" hangingPunct="1">
              <a:lnSpc>
                <a:spcPct val="80000"/>
              </a:lnSpc>
              <a:buFontTx/>
              <a:buNone/>
            </a:pPr>
            <a:r>
              <a:rPr lang="ru-RU" altLang="ru-RU" dirty="0">
                <a:latin typeface="Arial" panose="020B0604020202020204" pitchFamily="34" charset="0"/>
              </a:rPr>
              <a:t>Файловая система - это часть операционной системы. Назначение: </a:t>
            </a:r>
          </a:p>
          <a:p>
            <a:pPr marL="342900" indent="-342900" algn="just" eaLnBrk="1" hangingPunct="1">
              <a:lnSpc>
                <a:spcPct val="80000"/>
              </a:lnSpc>
              <a:buFontTx/>
              <a:buAutoNum type="arabicPeriod"/>
            </a:pPr>
            <a:r>
              <a:rPr lang="ru-RU" altLang="ru-RU" dirty="0">
                <a:latin typeface="Arial" panose="020B0604020202020204" pitchFamily="34" charset="0"/>
              </a:rPr>
              <a:t>Организация эффективной работы с данными, хранящимися во внешней памяти, </a:t>
            </a:r>
          </a:p>
          <a:p>
            <a:pPr marL="342900" indent="-342900" algn="just" eaLnBrk="1" hangingPunct="1">
              <a:lnSpc>
                <a:spcPct val="80000"/>
              </a:lnSpc>
              <a:buFontTx/>
              <a:buAutoNum type="arabicPeriod"/>
            </a:pPr>
            <a:r>
              <a:rPr lang="ru-RU" altLang="ru-RU" dirty="0">
                <a:latin typeface="Arial" panose="020B0604020202020204" pitchFamily="34" charset="0"/>
              </a:rPr>
              <a:t>Обеспечение удобного интерфейса при работе с такими данными.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r>
              <a:rPr lang="ru-RU" altLang="ru-RU"/>
              <a:t>В широком смысле ФС – это…</a:t>
            </a:r>
          </a:p>
        </p:txBody>
      </p:sp>
      <p:sp>
        <p:nvSpPr>
          <p:cNvPr id="13315" name="Объект 2"/>
          <p:cNvSpPr>
            <a:spLocks noGrp="1"/>
          </p:cNvSpPr>
          <p:nvPr>
            <p:ph idx="1"/>
          </p:nvPr>
        </p:nvSpPr>
        <p:spPr>
          <a:xfrm>
            <a:off x="457200" y="2228851"/>
            <a:ext cx="8327268" cy="3684985"/>
          </a:xfrm>
        </p:spPr>
        <p:txBody>
          <a:bodyPr/>
          <a:lstStyle/>
          <a:p>
            <a:pPr algn="just"/>
            <a:r>
              <a:rPr lang="ru-RU" altLang="ru-RU" dirty="0"/>
              <a:t>совокупность всех файлов на диске;</a:t>
            </a:r>
          </a:p>
          <a:p>
            <a:pPr algn="just"/>
            <a:r>
              <a:rPr lang="ru-RU" altLang="ru-RU" dirty="0"/>
              <a:t>наборы структур данных, используемых для управления файлами, такие, например, как каталоги файлов, дескрипторы файлов, таблицы распределения свободного и занятого пространства на диске;</a:t>
            </a:r>
          </a:p>
          <a:p>
            <a:pPr algn="just"/>
            <a:r>
              <a:rPr lang="ru-RU" altLang="ru-RU" dirty="0"/>
              <a:t>комплекс системных программных средств, реализующих управление файлами, в частности: создание, уничтожение, чтение, запись, именование, поиск и другие операции над файлами. </a:t>
            </a:r>
          </a:p>
          <a:p>
            <a:pPr algn="just"/>
            <a:endParaRPr lang="ru-RU" altLang="ru-RU"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64276" y="548680"/>
            <a:ext cx="6723460" cy="821531"/>
          </a:xfrm>
        </p:spPr>
        <p:txBody>
          <a:bodyPr/>
          <a:lstStyle/>
          <a:p>
            <a:pPr algn="ctr" eaLnBrk="1" hangingPunct="1"/>
            <a:r>
              <a:rPr lang="ru-RU" altLang="ru-RU" sz="2700" b="1"/>
              <a:t>Основные функции файловой системы</a:t>
            </a:r>
            <a:r>
              <a:rPr lang="ru-RU" altLang="ru-RU" sz="2700"/>
              <a:t>:</a:t>
            </a:r>
          </a:p>
        </p:txBody>
      </p:sp>
      <p:sp>
        <p:nvSpPr>
          <p:cNvPr id="14339" name="Rectangle 3"/>
          <p:cNvSpPr>
            <a:spLocks noGrp="1" noChangeArrowheads="1"/>
          </p:cNvSpPr>
          <p:nvPr>
            <p:ph type="body" idx="1"/>
          </p:nvPr>
        </p:nvSpPr>
        <p:spPr>
          <a:xfrm>
            <a:off x="467544" y="2204864"/>
            <a:ext cx="8316924" cy="3600625"/>
          </a:xfrm>
        </p:spPr>
        <p:txBody>
          <a:bodyPr/>
          <a:lstStyle/>
          <a:p>
            <a:pPr marL="0" indent="0" algn="just" eaLnBrk="1" hangingPunct="1">
              <a:lnSpc>
                <a:spcPct val="80000"/>
              </a:lnSpc>
              <a:buNone/>
            </a:pPr>
            <a:r>
              <a:rPr lang="en-US" altLang="ru-RU" sz="2800" dirty="0"/>
              <a:t>1. </a:t>
            </a:r>
            <a:r>
              <a:rPr lang="ru-RU" altLang="ru-RU" sz="2800" b="1" dirty="0"/>
              <a:t>Идентификация файлов</a:t>
            </a:r>
            <a:r>
              <a:rPr lang="ru-RU" altLang="ru-RU" sz="2800" dirty="0"/>
              <a:t> – связывание имени файла с выделенным ему пространством внешней памяти. </a:t>
            </a:r>
            <a:endParaRPr lang="en-US" altLang="ru-RU" sz="2800" dirty="0"/>
          </a:p>
          <a:p>
            <a:pPr marL="0" indent="0" algn="just" eaLnBrk="1" hangingPunct="1">
              <a:lnSpc>
                <a:spcPct val="80000"/>
              </a:lnSpc>
              <a:buNone/>
            </a:pPr>
            <a:r>
              <a:rPr lang="en-US" altLang="ru-RU" sz="2800" dirty="0"/>
              <a:t>2.</a:t>
            </a:r>
            <a:r>
              <a:rPr lang="ru-RU" altLang="ru-RU" sz="2800" b="1" dirty="0"/>
              <a:t>Распределение внешней памяти между файлами</a:t>
            </a:r>
          </a:p>
          <a:p>
            <a:pPr marL="0" indent="0" algn="just" eaLnBrk="1" hangingPunct="1">
              <a:lnSpc>
                <a:spcPct val="80000"/>
              </a:lnSpc>
              <a:buNone/>
              <a:defRPr/>
            </a:pPr>
            <a:r>
              <a:rPr lang="ru-RU" altLang="ru-RU" sz="2800" dirty="0"/>
              <a:t>Для работы с конкретным файлом пользователю не требуется иметь информацию о местоположении этого файла на внешнем носителе информации. </a:t>
            </a:r>
          </a:p>
          <a:p>
            <a:pPr marL="514350" indent="-514350" algn="just" eaLnBrk="1" hangingPunct="1">
              <a:lnSpc>
                <a:spcPct val="80000"/>
              </a:lnSpc>
              <a:buAutoNum type="arabicPeriod"/>
            </a:pPr>
            <a:endParaRPr lang="ru-RU" altLang="ru-RU"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43001" y="1376364"/>
            <a:ext cx="6723460" cy="821531"/>
          </a:xfrm>
        </p:spPr>
        <p:txBody>
          <a:bodyPr/>
          <a:lstStyle/>
          <a:p>
            <a:pPr algn="ctr" eaLnBrk="1" hangingPunct="1"/>
            <a:r>
              <a:rPr lang="ru-RU" altLang="ru-RU" sz="2700" b="1"/>
              <a:t>Основные функции файловой системы</a:t>
            </a:r>
            <a:r>
              <a:rPr lang="ru-RU" altLang="ru-RU" sz="2700"/>
              <a:t>:</a:t>
            </a:r>
          </a:p>
        </p:txBody>
      </p:sp>
      <p:sp>
        <p:nvSpPr>
          <p:cNvPr id="7171" name="Rectangle 3"/>
          <p:cNvSpPr>
            <a:spLocks noGrp="1" noChangeArrowheads="1"/>
          </p:cNvSpPr>
          <p:nvPr>
            <p:ph type="body" idx="1"/>
          </p:nvPr>
        </p:nvSpPr>
        <p:spPr>
          <a:xfrm>
            <a:off x="467544" y="2510898"/>
            <a:ext cx="8478942" cy="3942438"/>
          </a:xfrm>
        </p:spPr>
        <p:txBody>
          <a:bodyPr/>
          <a:lstStyle/>
          <a:p>
            <a:pPr marL="0" indent="0" algn="just" eaLnBrk="1" hangingPunct="1">
              <a:lnSpc>
                <a:spcPct val="80000"/>
              </a:lnSpc>
              <a:buNone/>
              <a:defRPr/>
            </a:pPr>
            <a:r>
              <a:rPr lang="ru-RU" altLang="ru-RU" sz="2800" dirty="0"/>
              <a:t>3.</a:t>
            </a:r>
            <a:r>
              <a:rPr lang="ru-RU" altLang="ru-RU" sz="2800" b="1" dirty="0"/>
              <a:t>Обеспечение надежности и отказоустойчивости</a:t>
            </a:r>
            <a:r>
              <a:rPr lang="ru-RU" altLang="ru-RU" sz="2800" dirty="0"/>
              <a:t>. </a:t>
            </a:r>
          </a:p>
          <a:p>
            <a:pPr marL="0" indent="0" algn="just" eaLnBrk="1" hangingPunct="1">
              <a:lnSpc>
                <a:spcPct val="80000"/>
              </a:lnSpc>
              <a:buNone/>
              <a:defRPr/>
            </a:pPr>
            <a:r>
              <a:rPr lang="ru-RU" altLang="ru-RU" sz="2800" dirty="0"/>
              <a:t>Стоимость информации может во много раз превышать стоимость компьютера. </a:t>
            </a:r>
          </a:p>
          <a:p>
            <a:pPr marL="457200" indent="-457200" algn="just" eaLnBrk="1" hangingPunct="1">
              <a:lnSpc>
                <a:spcPct val="80000"/>
              </a:lnSpc>
              <a:defRPr/>
            </a:pPr>
            <a:r>
              <a:rPr lang="ru-RU" sz="2800" b="1" dirty="0"/>
              <a:t>Надежность</a:t>
            </a:r>
            <a:r>
              <a:rPr lang="ru-RU" sz="2800" dirty="0"/>
              <a:t> </a:t>
            </a:r>
            <a:r>
              <a:rPr lang="ru-RU" sz="2800" b="1" dirty="0"/>
              <a:t>– </a:t>
            </a:r>
            <a:r>
              <a:rPr lang="ru-RU" sz="2800" dirty="0"/>
              <a:t>работа системы без сбоев в определенных условиях в течение определенного времени. </a:t>
            </a:r>
          </a:p>
          <a:p>
            <a:pPr marL="457200" indent="-457200" algn="just" eaLnBrk="1" hangingPunct="1">
              <a:lnSpc>
                <a:spcPct val="80000"/>
              </a:lnSpc>
              <a:defRPr/>
            </a:pPr>
            <a:r>
              <a:rPr lang="ru-RU" sz="2800" b="1" dirty="0"/>
              <a:t>Отказоустойчивость</a:t>
            </a:r>
            <a:r>
              <a:rPr lang="ru-RU" sz="2800" dirty="0"/>
              <a:t> — свойство технической системы сохранять свою работоспособность после отказа одного или нескольких составных компонентов.</a:t>
            </a:r>
          </a:p>
          <a:p>
            <a:pPr marL="457200" indent="-457200" algn="just" eaLnBrk="1" hangingPunct="1">
              <a:lnSpc>
                <a:spcPct val="80000"/>
              </a:lnSpc>
              <a:defRPr/>
            </a:pPr>
            <a:endParaRPr lang="ru-RU" altLang="ru-RU" sz="2100" dirty="0"/>
          </a:p>
          <a:p>
            <a:pPr marL="457200" indent="-457200" algn="just" eaLnBrk="1" hangingPunct="1">
              <a:lnSpc>
                <a:spcPct val="80000"/>
              </a:lnSpc>
              <a:defRPr/>
            </a:pPr>
            <a:endParaRPr lang="ru-RU" altLang="ru-RU" sz="2100" dirty="0"/>
          </a:p>
          <a:p>
            <a:pPr marL="457200" indent="-457200" algn="just" eaLnBrk="1" hangingPunct="1">
              <a:lnSpc>
                <a:spcPct val="80000"/>
              </a:lnSpc>
              <a:defRPr/>
            </a:pPr>
            <a:endParaRPr lang="ru-RU" altLang="ru-RU" sz="2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15616" y="620688"/>
            <a:ext cx="6723460" cy="821531"/>
          </a:xfrm>
        </p:spPr>
        <p:txBody>
          <a:bodyPr/>
          <a:lstStyle/>
          <a:p>
            <a:pPr algn="ctr" eaLnBrk="1" hangingPunct="1"/>
            <a:r>
              <a:rPr lang="ru-RU" altLang="ru-RU" sz="2700" b="1"/>
              <a:t>Основные функции файловой системы</a:t>
            </a:r>
            <a:r>
              <a:rPr lang="ru-RU" altLang="ru-RU" sz="2700"/>
              <a:t>:</a:t>
            </a:r>
          </a:p>
        </p:txBody>
      </p:sp>
      <p:sp>
        <p:nvSpPr>
          <p:cNvPr id="17411" name="Rectangle 3"/>
          <p:cNvSpPr>
            <a:spLocks noGrp="1" noChangeArrowheads="1"/>
          </p:cNvSpPr>
          <p:nvPr>
            <p:ph type="body" idx="1"/>
          </p:nvPr>
        </p:nvSpPr>
        <p:spPr>
          <a:xfrm>
            <a:off x="251520" y="1700808"/>
            <a:ext cx="8712968" cy="5157192"/>
          </a:xfrm>
        </p:spPr>
        <p:txBody>
          <a:bodyPr/>
          <a:lstStyle/>
          <a:p>
            <a:pPr marL="0" indent="0" algn="just" eaLnBrk="1" hangingPunct="1">
              <a:lnSpc>
                <a:spcPct val="80000"/>
              </a:lnSpc>
              <a:buNone/>
            </a:pPr>
            <a:r>
              <a:rPr lang="ru-RU" altLang="ru-RU" sz="2800" dirty="0"/>
              <a:t>4. </a:t>
            </a:r>
            <a:r>
              <a:rPr lang="ru-RU" altLang="ru-RU" sz="2800" b="1" dirty="0"/>
              <a:t>Обеспечение защиты от несанкционированного доступа и управление правами доступа</a:t>
            </a:r>
            <a:r>
              <a:rPr lang="ru-RU" altLang="ru-RU" sz="2800" dirty="0"/>
              <a:t>. </a:t>
            </a:r>
          </a:p>
          <a:p>
            <a:pPr marL="0" indent="0" algn="just" eaLnBrk="1" hangingPunct="1">
              <a:lnSpc>
                <a:spcPct val="80000"/>
              </a:lnSpc>
              <a:buNone/>
            </a:pPr>
            <a:r>
              <a:rPr lang="ru-RU" altLang="ru-RU" sz="2800" b="1" i="1" dirty="0"/>
              <a:t>Несанкционированный доступ </a:t>
            </a:r>
            <a:r>
              <a:rPr lang="ru-RU" altLang="ru-RU" sz="2800" i="1" dirty="0"/>
              <a:t>— доступ к информации в нарушение должностных полномочий сотрудника, доступ к закрытой для публичного доступа информации со стороны лиц, не имеющих разрешения на доступ к этой информации.</a:t>
            </a:r>
            <a:endParaRPr lang="en-US" altLang="ru-RU" sz="2800" i="1" dirty="0"/>
          </a:p>
          <a:p>
            <a:pPr marL="0" indent="0" algn="just" eaLnBrk="1" hangingPunct="1">
              <a:lnSpc>
                <a:spcPct val="80000"/>
              </a:lnSpc>
              <a:buNone/>
            </a:pPr>
            <a:r>
              <a:rPr lang="ru-RU" altLang="ru-RU" sz="2800" dirty="0"/>
              <a:t>5. </a:t>
            </a:r>
            <a:r>
              <a:rPr lang="ru-RU" altLang="ru-RU" sz="2800" b="1" dirty="0"/>
              <a:t>Обеспечение совместного доступа к файлам</a:t>
            </a:r>
            <a:r>
              <a:rPr lang="ru-RU" altLang="ru-RU" sz="2800" dirty="0"/>
              <a:t>, так чтобы пользователю не приходилось прилагать специальных усилий по обеспечению синхронизации доступа.</a:t>
            </a:r>
            <a:endParaRPr lang="en-US" altLang="ru-RU" sz="2800" dirty="0"/>
          </a:p>
          <a:p>
            <a:pPr marL="0" indent="0" algn="just" eaLnBrk="1" hangingPunct="1">
              <a:lnSpc>
                <a:spcPct val="80000"/>
              </a:lnSpc>
              <a:buNone/>
            </a:pPr>
            <a:r>
              <a:rPr lang="ru-RU" altLang="ru-RU" sz="2800" dirty="0"/>
              <a:t>6. Обеспечение высокой производительности. </a:t>
            </a:r>
          </a:p>
          <a:p>
            <a:pPr marL="0" indent="0" algn="just" eaLnBrk="1" hangingPunct="1">
              <a:lnSpc>
                <a:spcPct val="80000"/>
              </a:lnSpc>
              <a:buNone/>
            </a:pPr>
            <a:r>
              <a:rPr lang="ru-RU" altLang="ru-RU" sz="2800" dirty="0"/>
              <a:t>7. Организация логической структуры файлов и доступа к файлам.</a:t>
            </a:r>
          </a:p>
          <a:p>
            <a:pPr marL="0" indent="0" algn="just" eaLnBrk="1" hangingPunct="1">
              <a:lnSpc>
                <a:spcPct val="80000"/>
              </a:lnSpc>
              <a:buNone/>
            </a:pPr>
            <a:endParaRPr lang="ru-RU" altLang="ru-RU" sz="2400" dirty="0"/>
          </a:p>
          <a:p>
            <a:pPr marL="0" indent="0" algn="just" eaLnBrk="1" hangingPunct="1">
              <a:lnSpc>
                <a:spcPct val="80000"/>
              </a:lnSpc>
              <a:buNone/>
            </a:pPr>
            <a:endParaRPr lang="ru-RU" alt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348880"/>
            <a:ext cx="8327268" cy="3402378"/>
          </a:xfrm>
        </p:spPr>
        <p:txBody>
          <a:bodyPr/>
          <a:lstStyle/>
          <a:p>
            <a:pPr marL="0" indent="0" algn="just">
              <a:buNone/>
              <a:defRPr/>
            </a:pPr>
            <a:r>
              <a:rPr lang="ru-RU" dirty="0"/>
              <a:t>8. </a:t>
            </a:r>
            <a:r>
              <a:rPr lang="ru-RU" b="1" dirty="0"/>
              <a:t>Управление каталогами файлов и манипуляций с файлами</a:t>
            </a:r>
            <a:r>
              <a:rPr lang="ru-RU" dirty="0"/>
              <a:t>:</a:t>
            </a:r>
          </a:p>
          <a:p>
            <a:pPr>
              <a:defRPr/>
            </a:pPr>
            <a:r>
              <a:rPr lang="ru-RU" sz="1725" dirty="0"/>
              <a:t>создание файла (определение имени, выделение места во внешней памяти);</a:t>
            </a:r>
          </a:p>
          <a:p>
            <a:pPr>
              <a:defRPr/>
            </a:pPr>
            <a:r>
              <a:rPr lang="ru-RU" sz="1725" dirty="0"/>
              <a:t>удаление файла (освобождение имени и занимаемого файлами пространства);</a:t>
            </a:r>
          </a:p>
          <a:p>
            <a:pPr>
              <a:defRPr/>
            </a:pPr>
            <a:r>
              <a:rPr lang="ru-RU" sz="1725" dirty="0"/>
              <a:t>открытие файла (объявление ОС о намерении использовать файл с определенными функциями доступа и правами);</a:t>
            </a:r>
          </a:p>
          <a:p>
            <a:pPr>
              <a:defRPr/>
            </a:pPr>
            <a:r>
              <a:rPr lang="ru-RU" sz="1725" dirty="0"/>
              <a:t>закрытие открытого файла (запрещение всякого доступа к файлу);</a:t>
            </a:r>
          </a:p>
          <a:p>
            <a:pPr>
              <a:defRPr/>
            </a:pPr>
            <a:r>
              <a:rPr lang="ru-RU" sz="1725" dirty="0"/>
              <a:t>копирование и переименование файла.</a:t>
            </a:r>
          </a:p>
          <a:p>
            <a:pPr marL="0" indent="0" algn="just">
              <a:buNone/>
              <a:defRPr/>
            </a:pPr>
            <a:endParaRPr lang="ru-RU" dirty="0"/>
          </a:p>
        </p:txBody>
      </p:sp>
      <p:sp>
        <p:nvSpPr>
          <p:cNvPr id="22531" name="Rectangle 2"/>
          <p:cNvSpPr>
            <a:spLocks noGrp="1" noChangeArrowheads="1"/>
          </p:cNvSpPr>
          <p:nvPr>
            <p:ph type="title"/>
          </p:nvPr>
        </p:nvSpPr>
        <p:spPr/>
        <p:txBody>
          <a:bodyPr/>
          <a:lstStyle/>
          <a:p>
            <a:pPr algn="ctr" eaLnBrk="1" hangingPunct="1"/>
            <a:r>
              <a:rPr lang="ru-RU" altLang="ru-RU" sz="2700" b="1"/>
              <a:t>Основные функции файловой системы</a:t>
            </a:r>
            <a:r>
              <a:rPr lang="ru-RU" altLang="ru-RU" sz="270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03648" y="836712"/>
            <a:ext cx="6172200" cy="857250"/>
          </a:xfrm>
        </p:spPr>
        <p:txBody>
          <a:bodyPr/>
          <a:lstStyle/>
          <a:p>
            <a:pPr eaLnBrk="1" hangingPunct="1"/>
            <a:r>
              <a:rPr lang="ru-RU" altLang="ru-RU" dirty="0"/>
              <a:t>Логическая организация файловой системы</a:t>
            </a:r>
          </a:p>
        </p:txBody>
      </p:sp>
      <p:sp>
        <p:nvSpPr>
          <p:cNvPr id="21507" name="Rectangle 3"/>
          <p:cNvSpPr>
            <a:spLocks noGrp="1" noChangeArrowheads="1"/>
          </p:cNvSpPr>
          <p:nvPr>
            <p:ph type="body" idx="1"/>
          </p:nvPr>
        </p:nvSpPr>
        <p:spPr>
          <a:xfrm>
            <a:off x="521550" y="2564904"/>
            <a:ext cx="8424936" cy="3024336"/>
          </a:xfrm>
        </p:spPr>
        <p:txBody>
          <a:bodyPr/>
          <a:lstStyle/>
          <a:p>
            <a:pPr algn="just" eaLnBrk="1" hangingPunct="1">
              <a:lnSpc>
                <a:spcPct val="80000"/>
              </a:lnSpc>
            </a:pPr>
            <a:r>
              <a:rPr lang="ru-RU" altLang="ru-RU" dirty="0"/>
              <a:t>Одной из основных задач ОС – </a:t>
            </a:r>
            <a:r>
              <a:rPr lang="ru-RU" altLang="ru-RU" b="1" dirty="0"/>
              <a:t>предоставление удобного пользовательского интерфейса при работе с данными</a:t>
            </a:r>
            <a:r>
              <a:rPr lang="ru-RU" altLang="ru-RU" dirty="0"/>
              <a:t>, хранящимися на носителях. </a:t>
            </a:r>
          </a:p>
          <a:p>
            <a:pPr algn="just" eaLnBrk="1" hangingPunct="1">
              <a:lnSpc>
                <a:spcPct val="80000"/>
              </a:lnSpc>
            </a:pPr>
            <a:r>
              <a:rPr lang="ru-RU" altLang="ru-RU" b="1" dirty="0"/>
              <a:t>Логическая модель в рамках ОС подменяет физическую модель размещения данных на носителях</a:t>
            </a:r>
            <a:r>
              <a:rPr lang="ru-RU" altLang="ru-RU" dirty="0"/>
              <a:t>.</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p:txBody>
          <a:bodyPr/>
          <a:lstStyle/>
          <a:p>
            <a:r>
              <a:rPr lang="ru-RU" altLang="ru-RU" dirty="0"/>
              <a:t>Файл – это</a:t>
            </a:r>
          </a:p>
        </p:txBody>
      </p:sp>
      <p:sp>
        <p:nvSpPr>
          <p:cNvPr id="23555" name="Объект 2"/>
          <p:cNvSpPr>
            <a:spLocks noGrp="1"/>
          </p:cNvSpPr>
          <p:nvPr>
            <p:ph idx="1"/>
          </p:nvPr>
        </p:nvSpPr>
        <p:spPr/>
        <p:txBody>
          <a:bodyPr/>
          <a:lstStyle/>
          <a:p>
            <a:pPr marL="0" indent="0" algn="just">
              <a:buNone/>
            </a:pPr>
            <a:r>
              <a:rPr lang="ru-RU" altLang="ru-RU" b="1" dirty="0"/>
              <a:t>Файл</a:t>
            </a:r>
            <a:r>
              <a:rPr lang="ru-RU" altLang="ru-RU" dirty="0"/>
              <a:t> – это именованная область внешней памяти, в которую можно записывать и из которой можно считывать данные. </a:t>
            </a:r>
          </a:p>
          <a:p>
            <a:pPr marL="0" indent="0" algn="just">
              <a:buNone/>
            </a:pPr>
            <a:r>
              <a:rPr lang="ru-RU" altLang="ru-RU" dirty="0"/>
              <a:t>С точки зрения пользователя, файл - единица внешней памяти, то есть данные, записанные на диск, должны быть в составе какого-нибудь файла. </a:t>
            </a:r>
          </a:p>
          <a:p>
            <a:pPr marL="0" indent="0" algn="just">
              <a:buNone/>
            </a:pPr>
            <a:endParaRPr lang="ru-RU" alt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p:txBody>
          <a:bodyPr/>
          <a:lstStyle/>
          <a:p>
            <a:r>
              <a:rPr lang="ru-RU" altLang="ru-RU"/>
              <a:t>Имена файлов</a:t>
            </a:r>
          </a:p>
        </p:txBody>
      </p:sp>
      <p:sp>
        <p:nvSpPr>
          <p:cNvPr id="25603" name="Объект 2"/>
          <p:cNvSpPr>
            <a:spLocks noGrp="1"/>
          </p:cNvSpPr>
          <p:nvPr>
            <p:ph idx="1"/>
          </p:nvPr>
        </p:nvSpPr>
        <p:spPr/>
        <p:txBody>
          <a:bodyPr/>
          <a:lstStyle/>
          <a:p>
            <a:r>
              <a:rPr lang="ru-RU" altLang="ru-RU">
                <a:latin typeface="Calibri" panose="020F0502020204030204" pitchFamily="34" charset="0"/>
                <a:ea typeface="Calibri" panose="020F0502020204030204" pitchFamily="34" charset="0"/>
                <a:cs typeface="Times New Roman" panose="02020603050405020304" pitchFamily="18" charset="0"/>
              </a:rPr>
              <a:t>Файлы идентифицируются именами</a:t>
            </a:r>
            <a:endParaRPr lang="ru-RU" altLang="ru-RU">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ru-RU" altLang="ru-RU" dirty="0"/>
              <a:t>Типы файлов</a:t>
            </a:r>
          </a:p>
        </p:txBody>
      </p:sp>
      <p:sp>
        <p:nvSpPr>
          <p:cNvPr id="27651" name="Rectangle 3"/>
          <p:cNvSpPr>
            <a:spLocks noGrp="1" noChangeArrowheads="1"/>
          </p:cNvSpPr>
          <p:nvPr>
            <p:ph type="body" idx="1"/>
          </p:nvPr>
        </p:nvSpPr>
        <p:spPr>
          <a:xfrm>
            <a:off x="305526" y="2348880"/>
            <a:ext cx="8381274" cy="3672408"/>
          </a:xfrm>
        </p:spPr>
        <p:txBody>
          <a:bodyPr/>
          <a:lstStyle/>
          <a:p>
            <a:pPr lvl="1" algn="just" eaLnBrk="1" hangingPunct="1">
              <a:lnSpc>
                <a:spcPct val="150000"/>
              </a:lnSpc>
            </a:pPr>
            <a:r>
              <a:rPr lang="ru-RU" altLang="ru-RU" b="1" dirty="0"/>
              <a:t>Обычные файлы </a:t>
            </a:r>
            <a:r>
              <a:rPr lang="ru-RU" altLang="ru-RU" dirty="0"/>
              <a:t>– </a:t>
            </a:r>
            <a:r>
              <a:rPr lang="ru-RU" altLang="ru-RU" dirty="0">
                <a:ea typeface="Calibri" panose="020F0502020204030204" pitchFamily="34" charset="0"/>
                <a:cs typeface="Times New Roman" panose="02020603050405020304" pitchFamily="18" charset="0"/>
              </a:rPr>
              <a:t>содержат пользовательскую информацию</a:t>
            </a:r>
            <a:r>
              <a:rPr lang="ru-RU" altLang="ru-RU" dirty="0"/>
              <a:t>;</a:t>
            </a:r>
          </a:p>
          <a:p>
            <a:pPr lvl="1" algn="just" eaLnBrk="1" hangingPunct="1">
              <a:lnSpc>
                <a:spcPct val="150000"/>
              </a:lnSpc>
            </a:pPr>
            <a:r>
              <a:rPr lang="ru-RU" altLang="ru-RU" b="1" dirty="0"/>
              <a:t>Каталоги</a:t>
            </a:r>
            <a:r>
              <a:rPr lang="ru-RU" altLang="ru-RU" dirty="0"/>
              <a:t> – </a:t>
            </a:r>
            <a:r>
              <a:rPr lang="ru-RU" altLang="ru-RU" dirty="0">
                <a:ea typeface="Calibri" panose="020F0502020204030204" pitchFamily="34" charset="0"/>
                <a:cs typeface="Calibri" panose="020F0502020204030204" pitchFamily="34" charset="0"/>
              </a:rPr>
              <a:t>системные файлы, поддерживающие структуру файловой системы</a:t>
            </a:r>
            <a:r>
              <a:rPr lang="ru-RU" altLang="ru-RU" dirty="0"/>
              <a:t>; </a:t>
            </a:r>
          </a:p>
          <a:p>
            <a:pPr lvl="1" algn="just" eaLnBrk="1" hangingPunct="1">
              <a:lnSpc>
                <a:spcPct val="150000"/>
              </a:lnSpc>
            </a:pPr>
            <a:r>
              <a:rPr lang="ru-RU" altLang="ru-RU" b="1" dirty="0"/>
              <a:t>Специальные файлы </a:t>
            </a:r>
            <a:r>
              <a:rPr lang="ru-RU" altLang="ru-RU" dirty="0"/>
              <a:t>– данных не хранят, обеспечивают механизм отображения физических внешних устройств в имена файлов файловой системы. Используются для унификации доступа к файлам и внешним устройствам;</a:t>
            </a:r>
          </a:p>
          <a:p>
            <a:pPr lvl="1" eaLnBrk="1" hangingPunct="1">
              <a:lnSpc>
                <a:spcPct val="80000"/>
              </a:lnSpc>
            </a:pPr>
            <a:endParaRPr lang="ru-RU" altLang="ru-RU" dirty="0"/>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algn="ctr" eaLnBrk="1" hangingPunct="1"/>
            <a:r>
              <a:rPr lang="ru-RU" altLang="ru-RU" b="1"/>
              <a:t>Обычные файлы</a:t>
            </a:r>
            <a:r>
              <a:rPr lang="ru-RU" altLang="ru-RU"/>
              <a:t> </a:t>
            </a:r>
          </a:p>
        </p:txBody>
      </p:sp>
      <p:sp>
        <p:nvSpPr>
          <p:cNvPr id="29699" name="Rectangle 6"/>
          <p:cNvSpPr>
            <a:spLocks noChangeArrowheads="1"/>
          </p:cNvSpPr>
          <p:nvPr/>
        </p:nvSpPr>
        <p:spPr bwMode="auto">
          <a:xfrm>
            <a:off x="457201" y="2216382"/>
            <a:ext cx="822959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ct val="150000"/>
              </a:lnSpc>
              <a:spcBef>
                <a:spcPct val="0"/>
              </a:spcBef>
              <a:buClrTx/>
              <a:buSzTx/>
              <a:buFontTx/>
              <a:buNone/>
            </a:pPr>
            <a:r>
              <a:rPr lang="ru-RU" altLang="ru-RU" sz="2100" u="sng" dirty="0"/>
              <a:t>Обычные (или регулярные) файлы</a:t>
            </a:r>
            <a:r>
              <a:rPr lang="ru-RU" altLang="ru-RU" sz="2100" dirty="0"/>
              <a:t> реально представляют собой набор блоков (возможно, пустой) на устройстве внешней памяти, на котором поддерживается файловая система. </a:t>
            </a:r>
          </a:p>
          <a:p>
            <a:pPr algn="just" eaLnBrk="1" hangingPunct="1">
              <a:lnSpc>
                <a:spcPct val="150000"/>
              </a:lnSpc>
              <a:spcBef>
                <a:spcPct val="0"/>
              </a:spcBef>
              <a:buClrTx/>
              <a:buSzTx/>
              <a:buFontTx/>
              <a:buNone/>
            </a:pPr>
            <a:r>
              <a:rPr lang="ru-RU" altLang="ru-RU" sz="2100" dirty="0"/>
              <a:t>Такие файлы могут содержать как </a:t>
            </a:r>
            <a:r>
              <a:rPr lang="ru-RU" altLang="ru-RU" sz="2100" b="1" dirty="0"/>
              <a:t>текстовую</a:t>
            </a:r>
            <a:r>
              <a:rPr lang="ru-RU" altLang="ru-RU" sz="2100" dirty="0"/>
              <a:t> информацию (обычно в формате ASCII), так и произвольную двоичную (</a:t>
            </a:r>
            <a:r>
              <a:rPr lang="ru-RU" altLang="ru-RU" sz="2100" b="1" dirty="0"/>
              <a:t>бинарную</a:t>
            </a:r>
            <a:r>
              <a:rPr lang="ru-RU" altLang="ru-RU" sz="2100" dirty="0"/>
              <a:t>) информацию.</a:t>
            </a:r>
          </a:p>
          <a:p>
            <a:pPr algn="just" eaLnBrk="1" hangingPunct="1">
              <a:lnSpc>
                <a:spcPct val="150000"/>
              </a:lnSpc>
              <a:spcBef>
                <a:spcPct val="0"/>
              </a:spcBef>
              <a:buClrTx/>
              <a:buSzTx/>
              <a:buFontTx/>
              <a:buNone/>
            </a:pPr>
            <a:endParaRPr lang="ru-RU" altLang="ru-RU"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lstStyle/>
          <a:p>
            <a:r>
              <a:rPr lang="ru-RU" altLang="ru-RU"/>
              <a:t>Обычные файлы делятся</a:t>
            </a:r>
          </a:p>
        </p:txBody>
      </p:sp>
      <p:sp>
        <p:nvSpPr>
          <p:cNvPr id="30723" name="Объект 2"/>
          <p:cNvSpPr>
            <a:spLocks noGrp="1"/>
          </p:cNvSpPr>
          <p:nvPr>
            <p:ph idx="1"/>
          </p:nvPr>
        </p:nvSpPr>
        <p:spPr/>
        <p:txBody>
          <a:bodyPr/>
          <a:lstStyle/>
          <a:p>
            <a:r>
              <a:rPr lang="ru-RU" altLang="ru-RU"/>
              <a:t>Текстовые</a:t>
            </a:r>
          </a:p>
          <a:p>
            <a:r>
              <a:rPr lang="ru-RU" altLang="ru-RU"/>
              <a:t>Двоичные</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p:txBody>
          <a:bodyPr/>
          <a:lstStyle/>
          <a:p>
            <a:r>
              <a:rPr lang="ru-RU" altLang="ru-RU"/>
              <a:t>Текстовые файлы</a:t>
            </a:r>
          </a:p>
        </p:txBody>
      </p:sp>
      <p:sp>
        <p:nvSpPr>
          <p:cNvPr id="31747" name="Объект 2"/>
          <p:cNvSpPr>
            <a:spLocks noGrp="1"/>
          </p:cNvSpPr>
          <p:nvPr>
            <p:ph idx="1"/>
          </p:nvPr>
        </p:nvSpPr>
        <p:spPr>
          <a:xfrm>
            <a:off x="359532" y="2294874"/>
            <a:ext cx="8478942" cy="3564193"/>
          </a:xfrm>
        </p:spPr>
        <p:txBody>
          <a:bodyPr/>
          <a:lstStyle/>
          <a:p>
            <a:pPr algn="just"/>
            <a:r>
              <a:rPr lang="ru-RU" altLang="ru-RU" dirty="0"/>
              <a:t>содержат символьные строки, которые можно распечатать, увидеть на экране или редактировать обычным текстовым редактором. </a:t>
            </a:r>
          </a:p>
          <a:p>
            <a:pPr algn="just"/>
            <a:r>
              <a:rPr lang="ru-RU" altLang="ru-RU" dirty="0"/>
              <a:t>Текстовые файлы состоят из строк символов, представленных в ASCII-коде. Это могут быть документы, исходные тексты программ и т.п. Текстовые файлы можно прочитать на экране и распечатать на принтере. </a:t>
            </a:r>
          </a:p>
          <a:p>
            <a:endParaRPr lang="ru-RU" alt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p:txBody>
          <a:bodyPr/>
          <a:lstStyle/>
          <a:p>
            <a:r>
              <a:rPr lang="ru-RU" altLang="ru-RU" dirty="0"/>
              <a:t>Двоичные файлы</a:t>
            </a:r>
          </a:p>
        </p:txBody>
      </p:sp>
      <p:sp>
        <p:nvSpPr>
          <p:cNvPr id="32771" name="Объект 2"/>
          <p:cNvSpPr>
            <a:spLocks noGrp="1"/>
          </p:cNvSpPr>
          <p:nvPr>
            <p:ph idx="1"/>
          </p:nvPr>
        </p:nvSpPr>
        <p:spPr/>
        <p:txBody>
          <a:bodyPr/>
          <a:lstStyle/>
          <a:p>
            <a:pPr algn="just" eaLnBrk="1" hangingPunct="1">
              <a:spcBef>
                <a:spcPct val="0"/>
              </a:spcBef>
              <a:buClrTx/>
              <a:buSzTx/>
            </a:pPr>
            <a:r>
              <a:rPr lang="ru-RU" altLang="ru-RU" dirty="0"/>
              <a:t>Не используют ASCII-коды.</a:t>
            </a:r>
          </a:p>
          <a:p>
            <a:pPr algn="just" eaLnBrk="1" hangingPunct="1">
              <a:spcBef>
                <a:spcPct val="0"/>
              </a:spcBef>
              <a:buClrTx/>
              <a:buSzTx/>
            </a:pPr>
            <a:r>
              <a:rPr lang="ru-RU" altLang="ru-RU" dirty="0"/>
              <a:t>Часто имеют сложную внутреннюю структуру, например, объектный код программы или архивный файл. </a:t>
            </a:r>
          </a:p>
          <a:p>
            <a:pPr algn="just" eaLnBrk="1" hangingPunct="1">
              <a:spcBef>
                <a:spcPct val="0"/>
              </a:spcBef>
              <a:buClrTx/>
              <a:buSzTx/>
            </a:pPr>
            <a:r>
              <a:rPr lang="ru-RU" altLang="ru-RU" dirty="0"/>
              <a:t>Все операционные системы должны уметь распознавать хотя бы один тип файлов - их собственные исполняемые файлы.</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p:txBody>
          <a:bodyPr/>
          <a:lstStyle/>
          <a:p>
            <a:endParaRPr lang="ru-RU" altLang="ru-RU"/>
          </a:p>
        </p:txBody>
      </p:sp>
      <p:sp>
        <p:nvSpPr>
          <p:cNvPr id="33795" name="Объект 2"/>
          <p:cNvSpPr>
            <a:spLocks noGrp="1"/>
          </p:cNvSpPr>
          <p:nvPr>
            <p:ph idx="1"/>
          </p:nvPr>
        </p:nvSpPr>
        <p:spPr/>
        <p:txBody>
          <a:bodyPr/>
          <a:lstStyle/>
          <a:p>
            <a:pPr algn="just"/>
            <a:r>
              <a:rPr lang="ru-RU" altLang="ru-RU"/>
              <a:t>Обычно прикладные программы, работающие с файлами, распознают тип файла по его имени в соответствии с общепринятыми соглашениями. </a:t>
            </a:r>
          </a:p>
          <a:p>
            <a:pPr algn="just"/>
            <a:r>
              <a:rPr lang="ru-RU" altLang="ru-RU"/>
              <a:t>Например, файлы с расширениями .c, .pas, .txt - ASCII-файлы, файлы с расширениями .exe - выполнимые, файлы с расширениями .obj, .zip - бинарные и т. 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r>
              <a:rPr lang="ru-RU" altLang="ru-RU"/>
              <a:t>Специальные файлы</a:t>
            </a:r>
          </a:p>
        </p:txBody>
      </p:sp>
      <p:sp>
        <p:nvSpPr>
          <p:cNvPr id="34819" name="Объект 2"/>
          <p:cNvSpPr>
            <a:spLocks noGrp="1"/>
          </p:cNvSpPr>
          <p:nvPr>
            <p:ph idx="1"/>
          </p:nvPr>
        </p:nvSpPr>
        <p:spPr>
          <a:xfrm>
            <a:off x="457200" y="2294874"/>
            <a:ext cx="8327268" cy="3511153"/>
          </a:xfrm>
        </p:spPr>
        <p:txBody>
          <a:bodyPr/>
          <a:lstStyle/>
          <a:p>
            <a:pPr algn="just"/>
            <a:r>
              <a:rPr lang="ru-RU" altLang="ru-RU" dirty="0"/>
              <a:t>это файлы, ассоциированные с устройствами ввода-вывода, которые позволяют пользователю выполнять операции ввода-вывода, используя обычные команды записи в файл или чтения из файла. </a:t>
            </a:r>
          </a:p>
          <a:p>
            <a:pPr algn="just"/>
            <a:r>
              <a:rPr lang="ru-RU" altLang="ru-RU" dirty="0"/>
              <a:t>Специальные файлы также, как и устройства ввода-вывода, делятся на блок-ориентированные и на байт-ориентированные.</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ru-RU" altLang="ru-RU" dirty="0"/>
              <a:t>Атрибуты файлов </a:t>
            </a:r>
          </a:p>
        </p:txBody>
      </p:sp>
      <p:sp>
        <p:nvSpPr>
          <p:cNvPr id="36867" name="Rectangle 3"/>
          <p:cNvSpPr>
            <a:spLocks noGrp="1" noChangeArrowheads="1"/>
          </p:cNvSpPr>
          <p:nvPr>
            <p:ph type="body" idx="1"/>
          </p:nvPr>
        </p:nvSpPr>
        <p:spPr>
          <a:xfrm>
            <a:off x="457200" y="2228850"/>
            <a:ext cx="8435280" cy="3522408"/>
          </a:xfrm>
        </p:spPr>
        <p:txBody>
          <a:bodyPr/>
          <a:lstStyle/>
          <a:p>
            <a:pPr algn="just" eaLnBrk="1" hangingPunct="1">
              <a:lnSpc>
                <a:spcPct val="90000"/>
              </a:lnSpc>
            </a:pPr>
            <a:r>
              <a:rPr lang="ru-RU" altLang="ru-RU" sz="1800" dirty="0"/>
              <a:t>Список атрибутов в разных ОС может варьироваться. Обычно он содержит следующие элементы: </a:t>
            </a:r>
          </a:p>
          <a:p>
            <a:pPr lvl="1" algn="just" eaLnBrk="1" hangingPunct="1">
              <a:lnSpc>
                <a:spcPct val="90000"/>
              </a:lnSpc>
            </a:pPr>
            <a:r>
              <a:rPr lang="ru-RU" altLang="ru-RU" sz="1800" dirty="0"/>
              <a:t>основную информацию (имя, тип файла), </a:t>
            </a:r>
          </a:p>
          <a:p>
            <a:pPr lvl="1" algn="just" eaLnBrk="1" hangingPunct="1">
              <a:lnSpc>
                <a:spcPct val="90000"/>
              </a:lnSpc>
            </a:pPr>
            <a:r>
              <a:rPr lang="ru-RU" altLang="ru-RU" sz="1800" dirty="0"/>
              <a:t>адресную информацию (устройство, начальный адрес, размер), </a:t>
            </a:r>
          </a:p>
          <a:p>
            <a:pPr lvl="1" algn="just" eaLnBrk="1" hangingPunct="1">
              <a:lnSpc>
                <a:spcPct val="90000"/>
              </a:lnSpc>
            </a:pPr>
            <a:r>
              <a:rPr lang="ru-RU" altLang="ru-RU" sz="1800" dirty="0"/>
              <a:t>информацию об управлении доступом (владелец, допустимые операции),</a:t>
            </a:r>
          </a:p>
          <a:p>
            <a:pPr lvl="1" algn="just" eaLnBrk="1" hangingPunct="1">
              <a:lnSpc>
                <a:spcPct val="90000"/>
              </a:lnSpc>
            </a:pPr>
            <a:r>
              <a:rPr lang="ru-RU" altLang="ru-RU" sz="1800" dirty="0"/>
              <a:t>информацию об использовании (даты создания, последнего чтения, модификации и др.).</a:t>
            </a:r>
          </a:p>
          <a:p>
            <a:pPr algn="just" eaLnBrk="1" hangingPunct="1">
              <a:lnSpc>
                <a:spcPct val="90000"/>
              </a:lnSpc>
            </a:pPr>
            <a:r>
              <a:rPr lang="ru-RU" altLang="ru-RU" sz="1800" dirty="0"/>
              <a:t>Список атрибутов обычно хранится в структуре директорий или других структурах, обеспечивающих доступ к данным файла. </a:t>
            </a:r>
          </a:p>
        </p:txBody>
      </p:sp>
      <p:sp>
        <p:nvSpPr>
          <p:cNvPr id="2" name="Прямоугольник 1"/>
          <p:cNvSpPr/>
          <p:nvPr/>
        </p:nvSpPr>
        <p:spPr>
          <a:xfrm>
            <a:off x="4067436" y="993951"/>
            <a:ext cx="5076564" cy="646331"/>
          </a:xfrm>
          <a:prstGeom prst="rect">
            <a:avLst/>
          </a:prstGeom>
        </p:spPr>
        <p:txBody>
          <a:bodyPr wrap="square">
            <a:spAutoFit/>
          </a:bodyPr>
          <a:lstStyle/>
          <a:p>
            <a:pPr algn="r"/>
            <a:r>
              <a:rPr lang="ru-RU" altLang="ru-RU" b="1" i="1" dirty="0">
                <a:latin typeface="Arial" panose="020B0604020202020204" pitchFamily="34" charset="0"/>
              </a:rPr>
              <a:t>Атрибут – информация, описывающая некоторые свойства файла</a:t>
            </a:r>
            <a:endParaRPr lang="ru-RU" b="1" i="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494236" y="857251"/>
            <a:ext cx="3131344" cy="411956"/>
          </a:xfrm>
        </p:spPr>
        <p:txBody>
          <a:bodyPr/>
          <a:lstStyle/>
          <a:p>
            <a:pPr eaLnBrk="1" hangingPunct="1">
              <a:defRPr/>
            </a:pPr>
            <a:r>
              <a:rPr lang="ru-RU" altLang="ru-RU" sz="2100" b="1" dirty="0">
                <a:solidFill>
                  <a:schemeClr val="tx1"/>
                </a:solidFill>
                <a:effectLst>
                  <a:outerShdw blurRad="38100" dist="38100" dir="2700000" algn="tl">
                    <a:srgbClr val="C0C0C0"/>
                  </a:outerShdw>
                </a:effectLst>
              </a:rPr>
              <a:t>Имена файлов  </a:t>
            </a:r>
          </a:p>
        </p:txBody>
      </p:sp>
      <p:sp>
        <p:nvSpPr>
          <p:cNvPr id="38915" name="Rectangle 3"/>
          <p:cNvSpPr>
            <a:spLocks noGrp="1" noChangeArrowheads="1"/>
          </p:cNvSpPr>
          <p:nvPr>
            <p:ph type="body" idx="1"/>
          </p:nvPr>
        </p:nvSpPr>
        <p:spPr>
          <a:xfrm>
            <a:off x="413538" y="2240868"/>
            <a:ext cx="8316924" cy="3240360"/>
          </a:xfrm>
        </p:spPr>
        <p:txBody>
          <a:bodyPr/>
          <a:lstStyle/>
          <a:p>
            <a:pPr marL="400050" indent="4763" algn="just" eaLnBrk="1" hangingPunct="1">
              <a:lnSpc>
                <a:spcPct val="90000"/>
              </a:lnSpc>
              <a:buNone/>
            </a:pPr>
            <a:r>
              <a:rPr lang="ru-RU" altLang="ru-RU" sz="2100" dirty="0"/>
              <a:t>Правила именования файлов зависят от ОС. </a:t>
            </a:r>
          </a:p>
          <a:p>
            <a:pPr marL="400050" indent="4763" algn="just" eaLnBrk="1" hangingPunct="1">
              <a:lnSpc>
                <a:spcPct val="90000"/>
              </a:lnSpc>
              <a:buNone/>
            </a:pPr>
            <a:r>
              <a:rPr lang="ru-RU" altLang="ru-RU" sz="2100" dirty="0"/>
              <a:t>Многие ОС поддерживают имена из </a:t>
            </a:r>
            <a:r>
              <a:rPr lang="ru-RU" altLang="ru-RU" sz="2100" b="1" dirty="0"/>
              <a:t>двух частей</a:t>
            </a:r>
            <a:r>
              <a:rPr lang="ru-RU" altLang="ru-RU" sz="2100" dirty="0"/>
              <a:t> (</a:t>
            </a:r>
            <a:r>
              <a:rPr lang="ru-RU" altLang="ru-RU" sz="2100" dirty="0" err="1"/>
              <a:t>имя+расширение</a:t>
            </a:r>
            <a:r>
              <a:rPr lang="ru-RU" altLang="ru-RU" sz="2100" dirty="0"/>
              <a:t>), например:</a:t>
            </a:r>
          </a:p>
          <a:p>
            <a:pPr marL="657225" indent="-257175" algn="just" eaLnBrk="1" hangingPunct="1">
              <a:lnSpc>
                <a:spcPct val="90000"/>
              </a:lnSpc>
            </a:pPr>
            <a:r>
              <a:rPr lang="ru-RU" altLang="ru-RU" sz="2100" dirty="0" err="1"/>
              <a:t>progr.c</a:t>
            </a:r>
            <a:r>
              <a:rPr lang="ru-RU" altLang="ru-RU" sz="2100" dirty="0"/>
              <a:t> </a:t>
            </a:r>
          </a:p>
          <a:p>
            <a:pPr marL="657225" indent="-257175" algn="just" eaLnBrk="1" hangingPunct="1">
              <a:lnSpc>
                <a:spcPct val="90000"/>
              </a:lnSpc>
            </a:pPr>
            <a:r>
              <a:rPr lang="ru-RU" altLang="ru-RU" sz="2100" dirty="0"/>
              <a:t>autoexec.bat</a:t>
            </a:r>
          </a:p>
          <a:p>
            <a:pPr marL="400050" indent="4763" algn="just" eaLnBrk="1" hangingPunct="1">
              <a:lnSpc>
                <a:spcPct val="90000"/>
              </a:lnSpc>
              <a:buNone/>
            </a:pPr>
            <a:r>
              <a:rPr lang="ru-RU" altLang="ru-RU" sz="2100" dirty="0"/>
              <a:t>Тип </a:t>
            </a:r>
            <a:r>
              <a:rPr lang="ru-RU" altLang="ru-RU" sz="2100" b="1" dirty="0"/>
              <a:t>расширения</a:t>
            </a:r>
            <a:r>
              <a:rPr lang="ru-RU" altLang="ru-RU" sz="2100" dirty="0"/>
              <a:t> файла позволяет ОС организовать работу с ним различных прикладных программ в соответствии с заранее оговоренными соглашениями.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494236" y="857251"/>
            <a:ext cx="3131344" cy="411956"/>
          </a:xfrm>
        </p:spPr>
        <p:txBody>
          <a:bodyPr/>
          <a:lstStyle/>
          <a:p>
            <a:pPr eaLnBrk="1" hangingPunct="1">
              <a:defRPr/>
            </a:pPr>
            <a:r>
              <a:rPr lang="ru-RU" altLang="ru-RU" sz="2100" b="1" dirty="0">
                <a:solidFill>
                  <a:schemeClr val="tx1"/>
                </a:solidFill>
                <a:effectLst>
                  <a:outerShdw blurRad="38100" dist="38100" dir="2700000" algn="tl">
                    <a:srgbClr val="C0C0C0"/>
                  </a:outerShdw>
                </a:effectLst>
              </a:rPr>
              <a:t>Имена файлов  </a:t>
            </a:r>
          </a:p>
        </p:txBody>
      </p:sp>
      <p:sp>
        <p:nvSpPr>
          <p:cNvPr id="38915" name="Rectangle 3"/>
          <p:cNvSpPr>
            <a:spLocks noGrp="1" noChangeArrowheads="1"/>
          </p:cNvSpPr>
          <p:nvPr>
            <p:ph type="body" idx="1"/>
          </p:nvPr>
        </p:nvSpPr>
        <p:spPr>
          <a:xfrm>
            <a:off x="413539" y="2186862"/>
            <a:ext cx="8262677" cy="3132534"/>
          </a:xfrm>
        </p:spPr>
        <p:txBody>
          <a:bodyPr/>
          <a:lstStyle/>
          <a:p>
            <a:pPr marL="400050" indent="4763" algn="just" eaLnBrk="1" hangingPunct="1">
              <a:lnSpc>
                <a:spcPct val="90000"/>
              </a:lnSpc>
              <a:buNone/>
            </a:pPr>
            <a:r>
              <a:rPr lang="ru-RU" altLang="ru-RU" sz="1800" b="1" dirty="0"/>
              <a:t>Имена файлов</a:t>
            </a:r>
          </a:p>
          <a:p>
            <a:pPr marL="400050" indent="4763" algn="just" eaLnBrk="1" hangingPunct="1">
              <a:lnSpc>
                <a:spcPct val="90000"/>
              </a:lnSpc>
              <a:buNone/>
            </a:pPr>
            <a:endParaRPr lang="ru-RU" altLang="ru-RU" sz="1800" dirty="0"/>
          </a:p>
          <a:p>
            <a:pPr marL="400050" indent="4763" algn="just" eaLnBrk="1" hangingPunct="1">
              <a:lnSpc>
                <a:spcPct val="90000"/>
              </a:lnSpc>
              <a:buNone/>
            </a:pPr>
            <a:r>
              <a:rPr lang="ru-RU" altLang="ru-RU" sz="2100" dirty="0"/>
              <a:t>Обычно ОС накладывают некоторые ограничения, как на используемые в имени символы, так и на длину имени файла. </a:t>
            </a:r>
          </a:p>
          <a:p>
            <a:pPr marL="400050" indent="4763" algn="just" eaLnBrk="1" hangingPunct="1">
              <a:lnSpc>
                <a:spcPct val="90000"/>
              </a:lnSpc>
              <a:buNone/>
            </a:pPr>
            <a:r>
              <a:rPr lang="ru-RU" altLang="ru-RU" sz="2100" dirty="0"/>
              <a:t>В соответствии со стандартом POSIX, популярные ОС оперируют удобными для пользователя длинными именами (до 255 символов). </a:t>
            </a:r>
          </a:p>
        </p:txBody>
      </p:sp>
    </p:spTree>
    <p:extLst>
      <p:ext uri="{BB962C8B-B14F-4D97-AF65-F5344CB8AC3E}">
        <p14:creationId xmlns:p14="http://schemas.microsoft.com/office/powerpoint/2010/main" val="1819212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3568" y="548680"/>
            <a:ext cx="6172200" cy="857250"/>
          </a:xfrm>
        </p:spPr>
        <p:txBody>
          <a:bodyPr/>
          <a:lstStyle/>
          <a:p>
            <a:pPr eaLnBrk="1" hangingPunct="1"/>
            <a:r>
              <a:rPr lang="ru-RU" altLang="ru-RU" dirty="0"/>
              <a:t>Имена файлов</a:t>
            </a:r>
          </a:p>
        </p:txBody>
      </p:sp>
      <p:sp>
        <p:nvSpPr>
          <p:cNvPr id="39939" name="Rectangle 3"/>
          <p:cNvSpPr>
            <a:spLocks noGrp="1" noChangeArrowheads="1"/>
          </p:cNvSpPr>
          <p:nvPr>
            <p:ph type="body" idx="1"/>
          </p:nvPr>
        </p:nvSpPr>
        <p:spPr>
          <a:xfrm>
            <a:off x="467544" y="2294874"/>
            <a:ext cx="8424936" cy="3510390"/>
          </a:xfrm>
        </p:spPr>
        <p:txBody>
          <a:bodyPr/>
          <a:lstStyle/>
          <a:p>
            <a:pPr algn="just" eaLnBrk="1" hangingPunct="1">
              <a:lnSpc>
                <a:spcPct val="80000"/>
              </a:lnSpc>
            </a:pPr>
            <a:r>
              <a:rPr lang="ru-RU" altLang="ru-RU" sz="2100" dirty="0"/>
              <a:t>Каждый файл имеет некоторое символьное имя. В иерархических системах выделяют три типа имен файлов:</a:t>
            </a:r>
          </a:p>
          <a:p>
            <a:pPr lvl="1" algn="just" eaLnBrk="1" hangingPunct="1">
              <a:lnSpc>
                <a:spcPct val="80000"/>
              </a:lnSpc>
            </a:pPr>
            <a:r>
              <a:rPr lang="ru-RU" altLang="ru-RU" sz="1800" b="1" dirty="0"/>
              <a:t>Простое</a:t>
            </a:r>
            <a:r>
              <a:rPr lang="ru-RU" altLang="ru-RU" sz="1800" dirty="0"/>
              <a:t> (имя файла в пределах одного каталога)</a:t>
            </a:r>
          </a:p>
          <a:p>
            <a:pPr lvl="1" algn="just" eaLnBrk="1" hangingPunct="1">
              <a:lnSpc>
                <a:spcPct val="80000"/>
              </a:lnSpc>
            </a:pPr>
            <a:r>
              <a:rPr lang="ru-RU" altLang="ru-RU" sz="1800" b="1" dirty="0"/>
              <a:t>Полное</a:t>
            </a:r>
            <a:r>
              <a:rPr lang="ru-RU" altLang="ru-RU" sz="1800" dirty="0"/>
              <a:t> (цепочка простых символьных имен всех каталогов, через которые проходит путь</a:t>
            </a:r>
            <a:r>
              <a:rPr lang="en-US" altLang="ru-RU" sz="1800" dirty="0"/>
              <a:t> </a:t>
            </a:r>
            <a:r>
              <a:rPr lang="ru-RU" altLang="ru-RU" sz="1800" dirty="0"/>
              <a:t>от корня до файла)</a:t>
            </a:r>
          </a:p>
          <a:p>
            <a:pPr lvl="1" algn="just" eaLnBrk="1" hangingPunct="1">
              <a:lnSpc>
                <a:spcPct val="80000"/>
              </a:lnSpc>
            </a:pPr>
            <a:r>
              <a:rPr lang="ru-RU" altLang="ru-RU" sz="1800" b="1" dirty="0"/>
              <a:t>Относительное</a:t>
            </a:r>
            <a:r>
              <a:rPr lang="ru-RU" altLang="ru-RU" sz="1800" dirty="0"/>
              <a:t> (имя включает имена каталогов, через которые проходит маршрут от текущего каталога к искомому файлу).</a:t>
            </a:r>
          </a:p>
          <a:p>
            <a:pPr algn="just" eaLnBrk="1" hangingPunct="1">
              <a:lnSpc>
                <a:spcPct val="80000"/>
              </a:lnSpc>
            </a:pPr>
            <a:r>
              <a:rPr lang="ru-RU" altLang="ru-RU" sz="2100" dirty="0"/>
              <a:t>В различных операционных системах есть свои ограничения на использование символов при присвоении имени, а также на длину относительного и полного имени файла.</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Заголовок 1"/>
          <p:cNvSpPr>
            <a:spLocks noGrp="1"/>
          </p:cNvSpPr>
          <p:nvPr>
            <p:ph type="title"/>
          </p:nvPr>
        </p:nvSpPr>
        <p:spPr/>
        <p:txBody>
          <a:bodyPr/>
          <a:lstStyle/>
          <a:p>
            <a:pPr eaLnBrk="1" hangingPunct="1"/>
            <a:r>
              <a:rPr lang="ru-RU" altLang="ru-RU"/>
              <a:t>Полное имя файла</a:t>
            </a:r>
          </a:p>
        </p:txBody>
      </p:sp>
      <p:sp>
        <p:nvSpPr>
          <p:cNvPr id="40963" name="Прямоугольник 3"/>
          <p:cNvSpPr>
            <a:spLocks noChangeArrowheads="1"/>
          </p:cNvSpPr>
          <p:nvPr/>
        </p:nvSpPr>
        <p:spPr bwMode="auto">
          <a:xfrm>
            <a:off x="457200" y="2196704"/>
            <a:ext cx="8327268"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lnSpc>
                <a:spcPct val="150000"/>
              </a:lnSpc>
              <a:spcBef>
                <a:spcPct val="0"/>
              </a:spcBef>
              <a:buClrTx/>
              <a:buSzTx/>
              <a:buFontTx/>
              <a:buNone/>
            </a:pPr>
            <a:r>
              <a:rPr lang="ru-RU" altLang="ru-RU" sz="2100" dirty="0"/>
              <a:t>Для того чтобы однозначно определить файл по его имени (избежать коллизии имен), принято именовать файл так называемым </a:t>
            </a:r>
            <a:r>
              <a:rPr lang="ru-RU" altLang="ru-RU" sz="2100" b="1" dirty="0"/>
              <a:t>абсолютным или полным именем (</a:t>
            </a:r>
            <a:r>
              <a:rPr lang="ru-RU" altLang="ru-RU" sz="2100" b="1" dirty="0" err="1"/>
              <a:t>pathname</a:t>
            </a:r>
            <a:r>
              <a:rPr lang="ru-RU" altLang="ru-RU" sz="2100" b="1" dirty="0"/>
              <a:t>)</a:t>
            </a:r>
            <a:r>
              <a:rPr lang="ru-RU" altLang="ru-RU" sz="2100" dirty="0"/>
              <a:t>, состоящим из списка имен вложенных каталогов, по которому можно найти путь от корня к файлу плюс имя файла в каталоге, непосредственно содержащем данный файл.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p:nvPr>
        </p:nvSpPr>
        <p:spPr/>
        <p:txBody>
          <a:bodyPr/>
          <a:lstStyle/>
          <a:p>
            <a:r>
              <a:rPr lang="ru-RU" altLang="ru-RU"/>
              <a:t>Пример</a:t>
            </a:r>
          </a:p>
        </p:txBody>
      </p:sp>
      <p:sp>
        <p:nvSpPr>
          <p:cNvPr id="43011" name="Объект 2"/>
          <p:cNvSpPr>
            <a:spLocks noGrp="1"/>
          </p:cNvSpPr>
          <p:nvPr>
            <p:ph idx="1"/>
          </p:nvPr>
        </p:nvSpPr>
        <p:spPr>
          <a:xfrm>
            <a:off x="457200" y="2228851"/>
            <a:ext cx="8327268" cy="3226594"/>
          </a:xfrm>
        </p:spPr>
        <p:txBody>
          <a:bodyPr/>
          <a:lstStyle/>
          <a:p>
            <a:pPr algn="just"/>
            <a:r>
              <a:rPr lang="ru-RU" altLang="ru-RU" dirty="0"/>
              <a:t>Полное имя включает цепочку имен - путь к файлу, например /</a:t>
            </a:r>
            <a:r>
              <a:rPr lang="ru-RU" altLang="ru-RU" b="1" dirty="0" err="1"/>
              <a:t>usr</a:t>
            </a:r>
            <a:r>
              <a:rPr lang="ru-RU" altLang="ru-RU" b="1" dirty="0"/>
              <a:t>/</a:t>
            </a:r>
            <a:r>
              <a:rPr lang="ru-RU" altLang="ru-RU" b="1" dirty="0" err="1"/>
              <a:t>games</a:t>
            </a:r>
            <a:r>
              <a:rPr lang="ru-RU" altLang="ru-RU" b="1" dirty="0"/>
              <a:t>/</a:t>
            </a:r>
            <a:r>
              <a:rPr lang="ru-RU" altLang="ru-RU" b="1" dirty="0" err="1"/>
              <a:t>doom</a:t>
            </a:r>
            <a:r>
              <a:rPr lang="ru-RU" altLang="ru-RU" dirty="0"/>
              <a:t>. Такие имена уникальны. </a:t>
            </a:r>
          </a:p>
          <a:p>
            <a:pPr algn="just"/>
            <a:r>
              <a:rPr lang="ru-RU" altLang="ru-RU" dirty="0"/>
              <a:t>Компоненты пути разделяют различными символами: "/" (</a:t>
            </a:r>
            <a:r>
              <a:rPr lang="ru-RU" altLang="ru-RU" dirty="0" err="1"/>
              <a:t>слэш</a:t>
            </a:r>
            <a:r>
              <a:rPr lang="ru-RU" altLang="ru-RU" dirty="0"/>
              <a:t>) в </a:t>
            </a:r>
            <a:r>
              <a:rPr lang="ru-RU" altLang="ru-RU" dirty="0" err="1"/>
              <a:t>Unix</a:t>
            </a:r>
            <a:r>
              <a:rPr lang="ru-RU" altLang="ru-RU" dirty="0"/>
              <a:t> или обратными </a:t>
            </a:r>
            <a:r>
              <a:rPr lang="ru-RU" altLang="ru-RU" dirty="0" err="1"/>
              <a:t>слэшем</a:t>
            </a:r>
            <a:r>
              <a:rPr lang="ru-RU" altLang="ru-RU" dirty="0"/>
              <a:t> </a:t>
            </a:r>
            <a:r>
              <a:rPr lang="en-US" altLang="ru-RU" dirty="0"/>
              <a:t>“\” </a:t>
            </a:r>
            <a:r>
              <a:rPr lang="ru-RU" altLang="ru-RU" dirty="0"/>
              <a:t>в </a:t>
            </a:r>
            <a:r>
              <a:rPr lang="en-US" altLang="ru-RU" dirty="0"/>
              <a:t>Windows</a:t>
            </a:r>
            <a:r>
              <a:rPr lang="ru-RU" altLang="ru-RU" dirty="0"/>
              <a:t> (в </a:t>
            </a:r>
            <a:r>
              <a:rPr lang="ru-RU" altLang="ru-RU" dirty="0" err="1"/>
              <a:t>Multics</a:t>
            </a:r>
            <a:r>
              <a:rPr lang="ru-RU" altLang="ru-RU" dirty="0"/>
              <a:t> - "&gt;"). Таким образом, использование древовидных каталогов минимизирует сложность назначения уникальных имен.</a:t>
            </a:r>
          </a:p>
          <a:p>
            <a:endParaRPr lang="ru-RU" alt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p:cNvSpPr>
          <p:nvPr>
            <p:ph type="title"/>
          </p:nvPr>
        </p:nvSpPr>
        <p:spPr/>
        <p:txBody>
          <a:bodyPr/>
          <a:lstStyle/>
          <a:p>
            <a:pPr eaLnBrk="1" hangingPunct="1"/>
            <a:r>
              <a:rPr lang="ru-RU" altLang="ru-RU"/>
              <a:t>Относительное имя файла</a:t>
            </a:r>
          </a:p>
        </p:txBody>
      </p:sp>
      <p:sp>
        <p:nvSpPr>
          <p:cNvPr id="44035" name="Прямоугольник 2"/>
          <p:cNvSpPr>
            <a:spLocks noChangeArrowheads="1"/>
          </p:cNvSpPr>
          <p:nvPr/>
        </p:nvSpPr>
        <p:spPr bwMode="auto">
          <a:xfrm>
            <a:off x="457201" y="2355057"/>
            <a:ext cx="838127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pPr>
            <a:r>
              <a:rPr lang="ru-RU" altLang="ru-RU" sz="2100" dirty="0"/>
              <a:t>Указывать полное имя не всегда удобно, поэтому применяют другой способ задания имени - </a:t>
            </a:r>
            <a:r>
              <a:rPr lang="ru-RU" altLang="ru-RU" sz="2100" b="1" dirty="0"/>
              <a:t>относительный</a:t>
            </a:r>
            <a:r>
              <a:rPr lang="ru-RU" altLang="ru-RU" sz="2100" dirty="0"/>
              <a:t> путь к файлу. </a:t>
            </a:r>
          </a:p>
          <a:p>
            <a:pPr algn="just" eaLnBrk="1" hangingPunct="1">
              <a:spcBef>
                <a:spcPct val="0"/>
              </a:spcBef>
              <a:buClrTx/>
              <a:buSzTx/>
            </a:pPr>
            <a:r>
              <a:rPr lang="ru-RU" altLang="ru-RU" sz="2100" dirty="0"/>
              <a:t>Он использует концепцию рабочей или текущей директории, которая обычно входит в состав атрибутов процесса, работающего с данным файлом. </a:t>
            </a:r>
          </a:p>
          <a:p>
            <a:pPr algn="just" eaLnBrk="1" hangingPunct="1">
              <a:spcBef>
                <a:spcPct val="0"/>
              </a:spcBef>
              <a:buClrTx/>
              <a:buSzTx/>
            </a:pPr>
            <a:r>
              <a:rPr lang="ru-RU" altLang="ru-RU" sz="2100" dirty="0"/>
              <a:t>Тогда на файлы в такой директории можно ссылаться только по имени, при этом поиск файла будет осуществляться в рабочем каталоге.</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Заголовок 1"/>
          <p:cNvSpPr>
            <a:spLocks noGrp="1"/>
          </p:cNvSpPr>
          <p:nvPr>
            <p:ph type="title"/>
          </p:nvPr>
        </p:nvSpPr>
        <p:spPr>
          <a:xfrm>
            <a:off x="1485900" y="1257300"/>
            <a:ext cx="6172200" cy="457200"/>
          </a:xfrm>
        </p:spPr>
        <p:txBody>
          <a:bodyPr/>
          <a:lstStyle/>
          <a:p>
            <a:pPr eaLnBrk="1" hangingPunct="1"/>
            <a:r>
              <a:rPr lang="ru-RU" altLang="ru-RU"/>
              <a:t>Задания для выполнения</a:t>
            </a:r>
          </a:p>
        </p:txBody>
      </p:sp>
      <p:sp>
        <p:nvSpPr>
          <p:cNvPr id="46083" name="Прямоугольник 2"/>
          <p:cNvSpPr>
            <a:spLocks noChangeArrowheads="1"/>
          </p:cNvSpPr>
          <p:nvPr/>
        </p:nvSpPr>
        <p:spPr bwMode="auto">
          <a:xfrm>
            <a:off x="737574" y="2250282"/>
            <a:ext cx="793888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500" dirty="0"/>
              <a:t>Заглавными буквами обозначены имена каталогов, строчными – имена файлов:</a:t>
            </a:r>
          </a:p>
        </p:txBody>
      </p:sp>
      <p:pic>
        <p:nvPicPr>
          <p:cNvPr id="4608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259" y="3029994"/>
            <a:ext cx="3632481" cy="230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998166"/>
            <a:ext cx="4343785" cy="230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Прямоугольник 5"/>
          <p:cNvSpPr>
            <a:spLocks noChangeArrowheads="1"/>
          </p:cNvSpPr>
          <p:nvPr/>
        </p:nvSpPr>
        <p:spPr bwMode="auto">
          <a:xfrm>
            <a:off x="737574" y="5419164"/>
            <a:ext cx="3780849"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350" dirty="0"/>
              <a:t>Напишите для файла </a:t>
            </a:r>
            <a:r>
              <a:rPr lang="en-US" altLang="ru-RU" sz="1350" dirty="0"/>
              <a:t>kate.txt</a:t>
            </a:r>
            <a:endParaRPr lang="ru-RU" altLang="ru-RU" sz="1350" dirty="0"/>
          </a:p>
          <a:p>
            <a:pPr algn="just" eaLnBrk="1" hangingPunct="1">
              <a:spcBef>
                <a:spcPct val="0"/>
              </a:spcBef>
              <a:buClrTx/>
              <a:buSzTx/>
              <a:buFont typeface="Wingdings" panose="05000000000000000000" pitchFamily="2" charset="2"/>
              <a:buChar char="ü"/>
            </a:pPr>
            <a:r>
              <a:rPr lang="ru-RU" altLang="ru-RU" sz="1350" dirty="0"/>
              <a:t>Абсолютное имя файла</a:t>
            </a:r>
          </a:p>
          <a:p>
            <a:pPr algn="just" eaLnBrk="1" hangingPunct="1">
              <a:spcBef>
                <a:spcPct val="0"/>
              </a:spcBef>
              <a:buClrTx/>
              <a:buSzTx/>
              <a:buFont typeface="Wingdings" panose="05000000000000000000" pitchFamily="2" charset="2"/>
              <a:buChar char="ü"/>
            </a:pPr>
            <a:r>
              <a:rPr lang="ru-RU" altLang="ru-RU" sz="1350" dirty="0"/>
              <a:t>Простое имя файла </a:t>
            </a:r>
          </a:p>
          <a:p>
            <a:pPr algn="just" eaLnBrk="1" hangingPunct="1">
              <a:spcBef>
                <a:spcPct val="0"/>
              </a:spcBef>
              <a:buClrTx/>
              <a:buSzTx/>
              <a:buFont typeface="Wingdings" panose="05000000000000000000" pitchFamily="2" charset="2"/>
              <a:buChar char="ü"/>
            </a:pPr>
            <a:r>
              <a:rPr lang="ru-RU" altLang="ru-RU" sz="1350" dirty="0"/>
              <a:t>Относительное имя файла (относительно каталога </a:t>
            </a:r>
            <a:r>
              <a:rPr lang="en-US" altLang="ru-RU" sz="1350" dirty="0"/>
              <a:t>MARY</a:t>
            </a:r>
            <a:endParaRPr lang="ru-RU" altLang="ru-RU" sz="1350" dirty="0"/>
          </a:p>
        </p:txBody>
      </p:sp>
      <p:sp>
        <p:nvSpPr>
          <p:cNvPr id="46087" name="Прямоугольник 6"/>
          <p:cNvSpPr>
            <a:spLocks noChangeArrowheads="1"/>
          </p:cNvSpPr>
          <p:nvPr/>
        </p:nvSpPr>
        <p:spPr bwMode="auto">
          <a:xfrm>
            <a:off x="5039947" y="5337712"/>
            <a:ext cx="3620113"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350" dirty="0"/>
              <a:t>Напишите для файла </a:t>
            </a:r>
            <a:r>
              <a:rPr lang="en-US" altLang="ru-RU" sz="1350" dirty="0"/>
              <a:t>mary.txt</a:t>
            </a:r>
            <a:endParaRPr lang="ru-RU" altLang="ru-RU" sz="1350" dirty="0"/>
          </a:p>
          <a:p>
            <a:pPr algn="just" eaLnBrk="1" hangingPunct="1">
              <a:spcBef>
                <a:spcPct val="0"/>
              </a:spcBef>
              <a:buClrTx/>
              <a:buSzTx/>
              <a:buFont typeface="Wingdings" panose="05000000000000000000" pitchFamily="2" charset="2"/>
              <a:buChar char="ü"/>
            </a:pPr>
            <a:r>
              <a:rPr lang="ru-RU" altLang="ru-RU" sz="1350" dirty="0"/>
              <a:t>Абсолютное имя файла</a:t>
            </a:r>
          </a:p>
          <a:p>
            <a:pPr algn="just" eaLnBrk="1" hangingPunct="1">
              <a:spcBef>
                <a:spcPct val="0"/>
              </a:spcBef>
              <a:buClrTx/>
              <a:buSzTx/>
              <a:buFont typeface="Wingdings" panose="05000000000000000000" pitchFamily="2" charset="2"/>
              <a:buChar char="ü"/>
            </a:pPr>
            <a:r>
              <a:rPr lang="ru-RU" altLang="ru-RU" sz="1350" dirty="0"/>
              <a:t>Простое имя файла </a:t>
            </a:r>
          </a:p>
          <a:p>
            <a:pPr algn="just" eaLnBrk="1" hangingPunct="1">
              <a:spcBef>
                <a:spcPct val="0"/>
              </a:spcBef>
              <a:buClrTx/>
              <a:buSzTx/>
              <a:buFont typeface="Wingdings" panose="05000000000000000000" pitchFamily="2" charset="2"/>
              <a:buChar char="ü"/>
            </a:pPr>
            <a:r>
              <a:rPr lang="ru-RU" altLang="ru-RU" sz="1350" dirty="0"/>
              <a:t>Относительное имя файла (относительно каталога </a:t>
            </a:r>
            <a:r>
              <a:rPr lang="en-US" altLang="ru-RU" sz="1350" dirty="0"/>
              <a:t>MARY</a:t>
            </a:r>
            <a:endParaRPr lang="ru-RU" altLang="ru-RU" sz="1350" dirty="0"/>
          </a:p>
        </p:txBody>
      </p:sp>
      <p:sp>
        <p:nvSpPr>
          <p:cNvPr id="46088" name="TextBox 7"/>
          <p:cNvSpPr txBox="1">
            <a:spLocks noChangeArrowheads="1"/>
          </p:cNvSpPr>
          <p:nvPr/>
        </p:nvSpPr>
        <p:spPr bwMode="auto">
          <a:xfrm>
            <a:off x="1530839" y="2660662"/>
            <a:ext cx="7506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tabLst>
                <a:tab pos="4395788" algn="l"/>
              </a:tabLst>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tabLst>
                <a:tab pos="4395788" algn="l"/>
              </a:tabLst>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tabLst>
                <a:tab pos="4395788" algn="l"/>
              </a:tabLst>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tabLst>
                <a:tab pos="4395788" algn="l"/>
              </a:tabLst>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ru-RU" sz="1800" b="1" dirty="0"/>
              <a:t>I </a:t>
            </a:r>
            <a:r>
              <a:rPr lang="ru-RU" altLang="ru-RU" sz="1800" b="1" dirty="0"/>
              <a:t>вариант</a:t>
            </a:r>
            <a:r>
              <a:rPr lang="en-US" altLang="ru-RU" sz="1800" b="1" dirty="0"/>
              <a:t> </a:t>
            </a:r>
            <a:r>
              <a:rPr lang="ru-RU" altLang="ru-RU" sz="1800" b="1" dirty="0"/>
              <a:t>	</a:t>
            </a:r>
            <a:r>
              <a:rPr lang="en-US" altLang="ru-RU" sz="1800" b="1" dirty="0"/>
              <a:t>II</a:t>
            </a:r>
            <a:r>
              <a:rPr lang="ru-RU" altLang="ru-RU" sz="1800" b="1" dirty="0"/>
              <a:t> вариант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p:cNvSpPr>
            <a:spLocks noGrp="1"/>
          </p:cNvSpPr>
          <p:nvPr>
            <p:ph type="title"/>
          </p:nvPr>
        </p:nvSpPr>
        <p:spPr/>
        <p:txBody>
          <a:bodyPr/>
          <a:lstStyle/>
          <a:p>
            <a:r>
              <a:rPr lang="ru-RU" altLang="ru-RU"/>
              <a:t>Логический и физический файл</a:t>
            </a:r>
          </a:p>
        </p:txBody>
      </p:sp>
      <p:sp>
        <p:nvSpPr>
          <p:cNvPr id="48131" name="Объект 2"/>
          <p:cNvSpPr>
            <a:spLocks noGrp="1"/>
          </p:cNvSpPr>
          <p:nvPr>
            <p:ph idx="1"/>
          </p:nvPr>
        </p:nvSpPr>
        <p:spPr>
          <a:xfrm>
            <a:off x="457200" y="2228850"/>
            <a:ext cx="8229600" cy="3468291"/>
          </a:xfrm>
        </p:spPr>
        <p:txBody>
          <a:bodyPr/>
          <a:lstStyle/>
          <a:p>
            <a:pPr algn="just"/>
            <a:r>
              <a:rPr lang="ru-RU" altLang="ru-RU" sz="2100" i="1" dirty="0"/>
              <a:t>Логический файл</a:t>
            </a:r>
            <a:r>
              <a:rPr lang="ru-RU" altLang="ru-RU" sz="2100" dirty="0"/>
              <a:t> - это организованная совокупность однородных элементов информации или однотипных записей для хранения информации в ИВС, которой присвоено имя.</a:t>
            </a:r>
          </a:p>
          <a:p>
            <a:pPr algn="just"/>
            <a:r>
              <a:rPr lang="ru-RU" altLang="ru-RU" sz="2100" i="1" dirty="0"/>
              <a:t>Физический файл</a:t>
            </a:r>
            <a:r>
              <a:rPr lang="ru-RU" altLang="ru-RU" sz="2100" dirty="0"/>
              <a:t> - это область внешней памяти, хранящей информацию, и дескриптор файла, используемый для доступа к файлу и хранящий данные о физическом размещении и характеристиках файла.</a:t>
            </a:r>
          </a:p>
          <a:p>
            <a:pPr algn="just"/>
            <a:endParaRPr lang="ru-RU" altLang="ru-RU" sz="21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p:nvPr>
        </p:nvSpPr>
        <p:spPr/>
        <p:txBody>
          <a:bodyPr/>
          <a:lstStyle/>
          <a:p>
            <a:r>
              <a:rPr lang="ru-RU" altLang="ru-RU"/>
              <a:t>Каталоги</a:t>
            </a:r>
          </a:p>
        </p:txBody>
      </p:sp>
      <p:sp>
        <p:nvSpPr>
          <p:cNvPr id="49155" name="Объект 2"/>
          <p:cNvSpPr>
            <a:spLocks noGrp="1"/>
          </p:cNvSpPr>
          <p:nvPr>
            <p:ph idx="1"/>
          </p:nvPr>
        </p:nvSpPr>
        <p:spPr/>
        <p:txBody>
          <a:bodyPr/>
          <a:lstStyle/>
          <a:p>
            <a:pPr algn="just"/>
            <a:r>
              <a:rPr lang="ru-RU" altLang="ru-RU"/>
              <a:t>Для решения проблем поиска и размещения файлов в СУФ используются иерархические, многоуровневые </a:t>
            </a:r>
            <a:r>
              <a:rPr lang="ru-RU" altLang="ru-RU" b="1"/>
              <a:t>каталоги</a:t>
            </a:r>
            <a:r>
              <a:rPr lang="ru-RU" altLang="ru-RU"/>
              <a:t> файлов.</a:t>
            </a:r>
          </a:p>
          <a:p>
            <a:pPr algn="just"/>
            <a:endParaRPr lang="ru-RU" altLang="ru-R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p:txBody>
          <a:bodyPr/>
          <a:lstStyle/>
          <a:p>
            <a:r>
              <a:rPr lang="ru-RU" altLang="ru-RU" b="1"/>
              <a:t>Каталог</a:t>
            </a:r>
            <a:r>
              <a:rPr lang="ru-RU" altLang="ru-RU"/>
              <a:t> - это</a:t>
            </a:r>
          </a:p>
        </p:txBody>
      </p:sp>
      <p:sp>
        <p:nvSpPr>
          <p:cNvPr id="50179" name="Объект 2"/>
          <p:cNvSpPr>
            <a:spLocks noGrp="1"/>
          </p:cNvSpPr>
          <p:nvPr>
            <p:ph idx="1"/>
          </p:nvPr>
        </p:nvSpPr>
        <p:spPr/>
        <p:txBody>
          <a:bodyPr/>
          <a:lstStyle/>
          <a:p>
            <a:pPr algn="just"/>
            <a:r>
              <a:rPr lang="ru-RU" altLang="ru-RU" sz="2100"/>
              <a:t>с одной стороны, группа файлов, объединенных пользователем исходя из некоторых соображений (например, файлы, содержащие программы игр, или файлы, составляющие один программный пакет), </a:t>
            </a:r>
          </a:p>
          <a:p>
            <a:pPr algn="just"/>
            <a:r>
              <a:rPr lang="ru-RU" altLang="ru-RU" sz="2100"/>
              <a:t>с другой стороны - это файл, содержащий системную информацию о группе файлов, его составляющих. В каталоге содержится список файлов, входящих в него, и устанавливается соответствие между файлами и их характеристиками (атрибутами). </a:t>
            </a:r>
          </a:p>
          <a:p>
            <a:endParaRPr lang="ru-RU" altLang="ru-RU" sz="21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Заголовок 1"/>
          <p:cNvSpPr>
            <a:spLocks noGrp="1"/>
          </p:cNvSpPr>
          <p:nvPr>
            <p:ph type="title"/>
          </p:nvPr>
        </p:nvSpPr>
        <p:spPr>
          <a:xfrm>
            <a:off x="1485900" y="1257300"/>
            <a:ext cx="6172200" cy="457200"/>
          </a:xfrm>
        </p:spPr>
        <p:txBody>
          <a:bodyPr/>
          <a:lstStyle/>
          <a:p>
            <a:pPr eaLnBrk="1" hangingPunct="1"/>
            <a:r>
              <a:rPr lang="ru-RU" altLang="ru-RU"/>
              <a:t>Каталоги</a:t>
            </a:r>
          </a:p>
        </p:txBody>
      </p:sp>
      <p:pic>
        <p:nvPicPr>
          <p:cNvPr id="53251" name="Picture 2" descr="Директор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231636"/>
            <a:ext cx="6099572" cy="198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Прямоугольник 4"/>
          <p:cNvSpPr>
            <a:spLocks noChangeArrowheads="1"/>
          </p:cNvSpPr>
          <p:nvPr/>
        </p:nvSpPr>
        <p:spPr bwMode="auto">
          <a:xfrm>
            <a:off x="521550" y="2240868"/>
            <a:ext cx="82629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800" dirty="0"/>
              <a:t>Все современные файловые системы поддерживают многоуровневое именование файлов за счет наличия во внешней памяти дополнительных файлов со специальной структурой - каталогов (или директорий).</a:t>
            </a:r>
          </a:p>
        </p:txBody>
      </p:sp>
      <p:sp>
        <p:nvSpPr>
          <p:cNvPr id="53253" name="Прямоугольник 5"/>
          <p:cNvSpPr>
            <a:spLocks noChangeArrowheads="1"/>
          </p:cNvSpPr>
          <p:nvPr/>
        </p:nvSpPr>
        <p:spPr bwMode="auto">
          <a:xfrm>
            <a:off x="386535" y="5214025"/>
            <a:ext cx="853294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500" dirty="0"/>
              <a:t>Каждый каталог содержит список каталогов и/или файлов, содержащихся в данном каталоге. Каталоги имеют один и тот же внутренний формат, где каждому файлу соответствует одна запись в файле директории</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p:cNvSpPr>
            <a:spLocks noGrp="1"/>
          </p:cNvSpPr>
          <p:nvPr>
            <p:ph type="title"/>
          </p:nvPr>
        </p:nvSpPr>
        <p:spPr/>
        <p:txBody>
          <a:bodyPr/>
          <a:lstStyle/>
          <a:p>
            <a:r>
              <a:rPr lang="ru-RU" altLang="ru-RU" dirty="0"/>
              <a:t>Дерево каталогов</a:t>
            </a:r>
          </a:p>
        </p:txBody>
      </p:sp>
      <p:sp>
        <p:nvSpPr>
          <p:cNvPr id="57347" name="Объект 2"/>
          <p:cNvSpPr>
            <a:spLocks noGrp="1"/>
          </p:cNvSpPr>
          <p:nvPr>
            <p:ph idx="1"/>
          </p:nvPr>
        </p:nvSpPr>
        <p:spPr/>
        <p:txBody>
          <a:bodyPr/>
          <a:lstStyle/>
          <a:p>
            <a:pPr algn="just"/>
            <a:r>
              <a:rPr lang="ru-RU" altLang="ru-RU" dirty="0"/>
              <a:t>Каталоги образуют </a:t>
            </a:r>
          </a:p>
          <a:p>
            <a:pPr lvl="1" algn="just"/>
            <a:r>
              <a:rPr lang="ru-RU" altLang="ru-RU" b="1" dirty="0"/>
              <a:t>дерево</a:t>
            </a:r>
            <a:r>
              <a:rPr lang="ru-RU" altLang="ru-RU" dirty="0"/>
              <a:t>, если файлу разрешено входить только в один каталог, </a:t>
            </a:r>
          </a:p>
          <a:p>
            <a:pPr lvl="1" algn="just"/>
            <a:r>
              <a:rPr lang="ru-RU" altLang="ru-RU" b="1" dirty="0"/>
              <a:t>сеть </a:t>
            </a:r>
            <a:r>
              <a:rPr lang="ru-RU" altLang="ru-RU" dirty="0"/>
              <a:t>- если файл может входить сразу в несколько каталогов.</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7" name="Rectangle 9"/>
          <p:cNvSpPr>
            <a:spLocks noChangeArrowheads="1"/>
          </p:cNvSpPr>
          <p:nvPr/>
        </p:nvSpPr>
        <p:spPr bwMode="auto">
          <a:xfrm>
            <a:off x="971600" y="897017"/>
            <a:ext cx="18728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1" hangingPunct="1">
              <a:defRPr/>
            </a:pPr>
            <a:r>
              <a:rPr lang="ru-RU" altLang="ru-RU" b="1" dirty="0">
                <a:effectLst>
                  <a:outerShdw blurRad="38100" dist="38100" dir="2700000" algn="tl">
                    <a:srgbClr val="C0C0C0"/>
                  </a:outerShdw>
                </a:effectLst>
                <a:latin typeface="Times NR Cyr MT" pitchFamily="18" charset="0"/>
              </a:rPr>
              <a:t>Директории</a:t>
            </a:r>
          </a:p>
        </p:txBody>
      </p:sp>
      <p:sp>
        <p:nvSpPr>
          <p:cNvPr id="55299" name="Rectangle 10"/>
          <p:cNvSpPr>
            <a:spLocks noGrp="1" noChangeArrowheads="1"/>
          </p:cNvSpPr>
          <p:nvPr>
            <p:ph type="body" idx="1"/>
          </p:nvPr>
        </p:nvSpPr>
        <p:spPr>
          <a:xfrm>
            <a:off x="251520" y="1844824"/>
            <a:ext cx="8640960" cy="4680520"/>
          </a:xfrm>
        </p:spPr>
        <p:txBody>
          <a:bodyPr/>
          <a:lstStyle/>
          <a:p>
            <a:pPr algn="just" eaLnBrk="1" hangingPunct="1">
              <a:lnSpc>
                <a:spcPct val="90000"/>
              </a:lnSpc>
            </a:pPr>
            <a:r>
              <a:rPr lang="ru-RU" altLang="ru-RU" dirty="0"/>
              <a:t>Число директорий зависит от системы. </a:t>
            </a:r>
          </a:p>
          <a:p>
            <a:pPr algn="just" eaLnBrk="1" hangingPunct="1">
              <a:lnSpc>
                <a:spcPct val="90000"/>
              </a:lnSpc>
            </a:pPr>
            <a:r>
              <a:rPr lang="ru-RU" altLang="ru-RU" dirty="0"/>
              <a:t>В ранних ОС имелась только одна корневая директория, затем появились директории для пользователей (по одной директории на пользователя). </a:t>
            </a:r>
          </a:p>
          <a:p>
            <a:pPr algn="just" eaLnBrk="1" hangingPunct="1">
              <a:lnSpc>
                <a:spcPct val="90000"/>
              </a:lnSpc>
            </a:pPr>
            <a:r>
              <a:rPr lang="ru-RU" altLang="ru-RU" dirty="0"/>
              <a:t>В современных ОС используется произвольная структура дерева директорий. </a:t>
            </a:r>
            <a:endParaRPr lang="en-US" altLang="ru-RU" dirty="0"/>
          </a:p>
          <a:p>
            <a:pPr algn="just" eaLnBrk="1" hangingPunct="1">
              <a:lnSpc>
                <a:spcPct val="90000"/>
              </a:lnSpc>
            </a:pPr>
            <a:r>
              <a:rPr lang="ru-RU" altLang="ru-RU" dirty="0"/>
              <a:t>Эффективное управление этими данными подразумевает наличие в них четкой логической структуры. Все современные файловые системы поддерживают многоуровневое именование файлов за счет наличия во внешней памяти дополнительных файлов со специальной структурой - </a:t>
            </a:r>
            <a:r>
              <a:rPr lang="ru-RU" altLang="ru-RU" b="1" dirty="0"/>
              <a:t>каталогов (или директорий</a:t>
            </a:r>
            <a:r>
              <a:rPr lang="ru-RU" altLang="ru-RU"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p:cNvSpPr>
            <a:spLocks noGrp="1"/>
          </p:cNvSpPr>
          <p:nvPr>
            <p:ph type="title"/>
          </p:nvPr>
        </p:nvSpPr>
        <p:spPr/>
        <p:txBody>
          <a:bodyPr/>
          <a:lstStyle/>
          <a:p>
            <a:r>
              <a:rPr lang="ru-RU" altLang="ru-RU"/>
              <a:t>Простой одноуровневый каталог</a:t>
            </a:r>
          </a:p>
        </p:txBody>
      </p:sp>
      <p:pic>
        <p:nvPicPr>
          <p:cNvPr id="51203" name="Picture 2" descr="http://kurs.ido.tpu.ru/courses/oper_system/image/Image112.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65785" y="2564606"/>
            <a:ext cx="4104084" cy="2052638"/>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p:nvPr>
        </p:nvSpPr>
        <p:spPr/>
        <p:txBody>
          <a:bodyPr/>
          <a:lstStyle/>
          <a:p>
            <a:r>
              <a:rPr lang="ru-RU" altLang="ru-RU" sz="2700" i="1"/>
              <a:t>Иерархический, многоуровневый каталог</a:t>
            </a:r>
            <a:r>
              <a:rPr lang="ru-RU" altLang="ru-RU" sz="2700"/>
              <a:t> (древовидный или сетевой)</a:t>
            </a:r>
          </a:p>
        </p:txBody>
      </p:sp>
      <p:sp>
        <p:nvSpPr>
          <p:cNvPr id="52227" name="Объект 2"/>
          <p:cNvSpPr>
            <a:spLocks noGrp="1"/>
          </p:cNvSpPr>
          <p:nvPr>
            <p:ph idx="1"/>
          </p:nvPr>
        </p:nvSpPr>
        <p:spPr/>
        <p:txBody>
          <a:bodyPr/>
          <a:lstStyle/>
          <a:p>
            <a:pPr algn="just"/>
            <a:r>
              <a:rPr lang="ru-RU" altLang="ru-RU"/>
              <a:t>это совокупность каталогов и дескрипторов файлов различной глубины </a:t>
            </a:r>
          </a:p>
        </p:txBody>
      </p:sp>
      <p:pic>
        <p:nvPicPr>
          <p:cNvPr id="52228" name="Picture 2" descr="http://kurs.ido.tpu.ru/courses/oper_system/image/Image11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283" y="3105151"/>
            <a:ext cx="4212431" cy="263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p:nvPr>
        </p:nvSpPr>
        <p:spPr>
          <a:xfrm>
            <a:off x="1385646" y="1430779"/>
            <a:ext cx="6172200" cy="403622"/>
          </a:xfrm>
        </p:spPr>
        <p:txBody>
          <a:bodyPr/>
          <a:lstStyle/>
          <a:p>
            <a:pPr eaLnBrk="1" hangingPunct="1"/>
            <a:r>
              <a:rPr lang="ru-RU" altLang="ru-RU" dirty="0"/>
              <a:t>Иерархическая структура ФС</a:t>
            </a:r>
          </a:p>
        </p:txBody>
      </p:sp>
      <p:sp>
        <p:nvSpPr>
          <p:cNvPr id="58371" name="Прямоугольник 5"/>
          <p:cNvSpPr>
            <a:spLocks noChangeArrowheads="1"/>
          </p:cNvSpPr>
          <p:nvPr/>
        </p:nvSpPr>
        <p:spPr bwMode="auto">
          <a:xfrm>
            <a:off x="467544" y="2349104"/>
            <a:ext cx="82089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pPr>
            <a:r>
              <a:rPr lang="ru-RU" altLang="ru-RU" sz="2400" dirty="0"/>
              <a:t>Древовидные структуры являются графами, не имеющими циклов. </a:t>
            </a:r>
          </a:p>
          <a:p>
            <a:pPr algn="just" eaLnBrk="1" hangingPunct="1">
              <a:spcBef>
                <a:spcPct val="0"/>
              </a:spcBef>
              <a:buClrTx/>
              <a:buSzTx/>
            </a:pPr>
            <a:r>
              <a:rPr lang="ru-RU" altLang="ru-RU" sz="2400" dirty="0"/>
              <a:t>Можно считать, что ребра графа направлены вниз, а корень - вершина, не имеющая входящих ребер. </a:t>
            </a:r>
          </a:p>
          <a:p>
            <a:pPr algn="just" eaLnBrk="1" hangingPunct="1">
              <a:spcBef>
                <a:spcPct val="0"/>
              </a:spcBef>
              <a:buClrTx/>
              <a:buSzTx/>
            </a:pPr>
            <a:r>
              <a:rPr lang="ru-RU" altLang="ru-RU" sz="2400" dirty="0"/>
              <a:t>Внутри одного каталога имена листовых файлов уникальны.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259632" y="692696"/>
            <a:ext cx="6218635" cy="1015603"/>
          </a:xfrm>
        </p:spPr>
        <p:txBody>
          <a:bodyPr/>
          <a:lstStyle/>
          <a:p>
            <a:pPr algn="ctr" eaLnBrk="1" hangingPunct="1"/>
            <a:r>
              <a:rPr lang="ru-RU" altLang="ru-RU" sz="3000" dirty="0"/>
              <a:t>Древовидная структура файловой системы </a:t>
            </a:r>
          </a:p>
        </p:txBody>
      </p:sp>
      <p:pic>
        <p:nvPicPr>
          <p:cNvPr id="60419" name="Picture 8" descr="Древовидная структура файловой систем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1391" y="2240756"/>
            <a:ext cx="5994797" cy="330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altLang="ru-RU"/>
              <a:t>Иерархическая структура файловой системы</a:t>
            </a:r>
          </a:p>
        </p:txBody>
      </p:sp>
      <p:sp>
        <p:nvSpPr>
          <p:cNvPr id="61443" name="Rectangle 3"/>
          <p:cNvSpPr>
            <a:spLocks noGrp="1" noChangeArrowheads="1"/>
          </p:cNvSpPr>
          <p:nvPr>
            <p:ph type="body" sz="half" idx="1"/>
          </p:nvPr>
        </p:nvSpPr>
        <p:spPr>
          <a:xfrm>
            <a:off x="413538" y="2348880"/>
            <a:ext cx="4587087" cy="4032448"/>
          </a:xfrm>
        </p:spPr>
        <p:txBody>
          <a:bodyPr/>
          <a:lstStyle/>
          <a:p>
            <a:pPr eaLnBrk="1" hangingPunct="1">
              <a:lnSpc>
                <a:spcPct val="80000"/>
              </a:lnSpc>
            </a:pPr>
            <a:r>
              <a:rPr lang="ru-RU" altLang="ru-RU" sz="2100" dirty="0"/>
              <a:t>Пользователи обращаются к файлам по их символьным именам. Для удобства пользователя логическая структура хранения данных представляет иерархическую структуру.</a:t>
            </a:r>
          </a:p>
          <a:p>
            <a:pPr eaLnBrk="1" hangingPunct="1">
              <a:lnSpc>
                <a:spcPct val="80000"/>
              </a:lnSpc>
            </a:pPr>
            <a:r>
              <a:rPr lang="ru-RU" altLang="ru-RU" sz="2100" dirty="0"/>
              <a:t>Граф, описывающий структуру файловой системы может представлять собой </a:t>
            </a:r>
            <a:r>
              <a:rPr lang="ru-RU" altLang="ru-RU" sz="2100" b="1" dirty="0"/>
              <a:t>дерево</a:t>
            </a:r>
            <a:r>
              <a:rPr lang="ru-RU" altLang="ru-RU" sz="2100" dirty="0"/>
              <a:t> или </a:t>
            </a:r>
            <a:r>
              <a:rPr lang="ru-RU" altLang="ru-RU" sz="2100" b="1" dirty="0"/>
              <a:t>сеть</a:t>
            </a:r>
            <a:r>
              <a:rPr lang="ru-RU" altLang="ru-RU" sz="2100" dirty="0"/>
              <a:t>.</a:t>
            </a:r>
          </a:p>
          <a:p>
            <a:pPr eaLnBrk="1" hangingPunct="1">
              <a:lnSpc>
                <a:spcPct val="80000"/>
              </a:lnSpc>
            </a:pPr>
            <a:r>
              <a:rPr lang="ru-RU" altLang="ru-RU" sz="2100" dirty="0"/>
              <a:t>В </a:t>
            </a:r>
            <a:r>
              <a:rPr lang="en-US" altLang="ru-RU" sz="2100" dirty="0"/>
              <a:t>Windows </a:t>
            </a:r>
            <a:r>
              <a:rPr lang="ru-RU" altLang="ru-RU" sz="2100" dirty="0"/>
              <a:t>используется древовидная организация, в </a:t>
            </a:r>
            <a:r>
              <a:rPr lang="en-US" altLang="ru-RU" sz="2100" dirty="0"/>
              <a:t>UNIX</a:t>
            </a:r>
            <a:r>
              <a:rPr lang="ru-RU" altLang="ru-RU" sz="2100" dirty="0"/>
              <a:t> – сетевая.</a:t>
            </a:r>
          </a:p>
        </p:txBody>
      </p:sp>
      <p:sp>
        <p:nvSpPr>
          <p:cNvPr id="61444" name="Text Box 5"/>
          <p:cNvSpPr txBox="1">
            <a:spLocks noChangeArrowheads="1"/>
          </p:cNvSpPr>
          <p:nvPr/>
        </p:nvSpPr>
        <p:spPr bwMode="auto">
          <a:xfrm>
            <a:off x="5829300" y="2228850"/>
            <a:ext cx="1200150" cy="3000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ru-RU" sz="1350">
                <a:latin typeface="Arial" panose="020B0604020202020204" pitchFamily="34" charset="0"/>
              </a:rPr>
              <a:t>Windows</a:t>
            </a:r>
            <a:endParaRPr lang="ru-RU" altLang="ru-RU" sz="1350">
              <a:latin typeface="Arial" panose="020B0604020202020204" pitchFamily="34" charset="0"/>
            </a:endParaRPr>
          </a:p>
        </p:txBody>
      </p:sp>
      <p:sp>
        <p:nvSpPr>
          <p:cNvPr id="61445" name="Text Box 6"/>
          <p:cNvSpPr txBox="1">
            <a:spLocks noChangeArrowheads="1"/>
          </p:cNvSpPr>
          <p:nvPr/>
        </p:nvSpPr>
        <p:spPr bwMode="auto">
          <a:xfrm>
            <a:off x="5143500" y="2743200"/>
            <a:ext cx="1200150" cy="3000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ru-RU" sz="1350">
                <a:latin typeface="Arial" panose="020B0604020202020204" pitchFamily="34" charset="0"/>
              </a:rPr>
              <a:t>i386</a:t>
            </a:r>
            <a:endParaRPr lang="ru-RU" altLang="ru-RU" sz="1350">
              <a:latin typeface="Arial" panose="020B0604020202020204" pitchFamily="34" charset="0"/>
            </a:endParaRPr>
          </a:p>
        </p:txBody>
      </p:sp>
      <p:sp>
        <p:nvSpPr>
          <p:cNvPr id="61446" name="Text Box 7"/>
          <p:cNvSpPr txBox="1">
            <a:spLocks noChangeArrowheads="1"/>
          </p:cNvSpPr>
          <p:nvPr/>
        </p:nvSpPr>
        <p:spPr bwMode="auto">
          <a:xfrm>
            <a:off x="6515100" y="2743200"/>
            <a:ext cx="1200150" cy="30008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ru-RU" sz="1350">
                <a:latin typeface="Arial" panose="020B0604020202020204" pitchFamily="34" charset="0"/>
              </a:rPr>
              <a:t>system32</a:t>
            </a:r>
            <a:endParaRPr lang="ru-RU" altLang="ru-RU" sz="1350">
              <a:latin typeface="Arial" panose="020B0604020202020204" pitchFamily="34" charset="0"/>
            </a:endParaRPr>
          </a:p>
        </p:txBody>
      </p:sp>
      <p:cxnSp>
        <p:nvCxnSpPr>
          <p:cNvPr id="61447" name="AutoShape 8"/>
          <p:cNvCxnSpPr>
            <a:cxnSpLocks noChangeShapeType="1"/>
            <a:stCxn id="61444" idx="2"/>
            <a:endCxn id="61445" idx="0"/>
          </p:cNvCxnSpPr>
          <p:nvPr/>
        </p:nvCxnSpPr>
        <p:spPr bwMode="auto">
          <a:xfrm flipH="1">
            <a:off x="5743575" y="2528932"/>
            <a:ext cx="685800" cy="214268"/>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48" name="AutoShape 9"/>
          <p:cNvCxnSpPr>
            <a:cxnSpLocks noChangeShapeType="1"/>
            <a:stCxn id="61444" idx="2"/>
            <a:endCxn id="61446" idx="0"/>
          </p:cNvCxnSpPr>
          <p:nvPr/>
        </p:nvCxnSpPr>
        <p:spPr bwMode="auto">
          <a:xfrm>
            <a:off x="6429375" y="2528932"/>
            <a:ext cx="685800" cy="214268"/>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449" name="Oval 10"/>
          <p:cNvSpPr>
            <a:spLocks noChangeArrowheads="1"/>
          </p:cNvSpPr>
          <p:nvPr/>
        </p:nvSpPr>
        <p:spPr bwMode="auto">
          <a:xfrm>
            <a:off x="5543550" y="3200400"/>
            <a:ext cx="800100" cy="4000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50" name="Text Box 11"/>
          <p:cNvSpPr txBox="1">
            <a:spLocks noChangeArrowheads="1"/>
          </p:cNvSpPr>
          <p:nvPr/>
        </p:nvSpPr>
        <p:spPr bwMode="auto">
          <a:xfrm>
            <a:off x="5657850" y="3257551"/>
            <a:ext cx="62865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ru-RU" sz="1350">
                <a:latin typeface="Arial" panose="020B0604020202020204" pitchFamily="34" charset="0"/>
              </a:rPr>
              <a:t>at.exe</a:t>
            </a:r>
            <a:endParaRPr lang="ru-RU" altLang="ru-RU" sz="1350">
              <a:latin typeface="Arial" panose="020B0604020202020204" pitchFamily="34" charset="0"/>
            </a:endParaRPr>
          </a:p>
        </p:txBody>
      </p:sp>
      <p:sp>
        <p:nvSpPr>
          <p:cNvPr id="61451" name="Line 12"/>
          <p:cNvSpPr>
            <a:spLocks noChangeShapeType="1"/>
          </p:cNvSpPr>
          <p:nvPr/>
        </p:nvSpPr>
        <p:spPr bwMode="auto">
          <a:xfrm>
            <a:off x="5715000" y="3028950"/>
            <a:ext cx="228600" cy="171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52" name="Oval 13"/>
          <p:cNvSpPr>
            <a:spLocks noChangeArrowheads="1"/>
          </p:cNvSpPr>
          <p:nvPr/>
        </p:nvSpPr>
        <p:spPr bwMode="auto">
          <a:xfrm>
            <a:off x="7029450" y="3200400"/>
            <a:ext cx="685800" cy="4000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53" name="Line 14"/>
          <p:cNvSpPr>
            <a:spLocks noChangeShapeType="1"/>
          </p:cNvSpPr>
          <p:nvPr/>
        </p:nvSpPr>
        <p:spPr bwMode="auto">
          <a:xfrm>
            <a:off x="7086600" y="3028950"/>
            <a:ext cx="285750" cy="1714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61454" name="Rectangle 15"/>
          <p:cNvSpPr>
            <a:spLocks noChangeArrowheads="1"/>
          </p:cNvSpPr>
          <p:nvPr/>
        </p:nvSpPr>
        <p:spPr bwMode="auto">
          <a:xfrm>
            <a:off x="5314950" y="3886200"/>
            <a:ext cx="1085850" cy="342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55" name="Rectangle 16"/>
          <p:cNvSpPr>
            <a:spLocks noChangeArrowheads="1"/>
          </p:cNvSpPr>
          <p:nvPr/>
        </p:nvSpPr>
        <p:spPr bwMode="auto">
          <a:xfrm>
            <a:off x="4972050" y="4572000"/>
            <a:ext cx="971550" cy="2857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56" name="Rectangle 17"/>
          <p:cNvSpPr>
            <a:spLocks noChangeArrowheads="1"/>
          </p:cNvSpPr>
          <p:nvPr/>
        </p:nvSpPr>
        <p:spPr bwMode="auto">
          <a:xfrm>
            <a:off x="6400800" y="4572000"/>
            <a:ext cx="971550" cy="2857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cxnSp>
        <p:nvCxnSpPr>
          <p:cNvPr id="61457" name="AutoShape 18"/>
          <p:cNvCxnSpPr>
            <a:cxnSpLocks noChangeShapeType="1"/>
            <a:stCxn id="61454" idx="2"/>
            <a:endCxn id="61455" idx="0"/>
          </p:cNvCxnSpPr>
          <p:nvPr/>
        </p:nvCxnSpPr>
        <p:spPr bwMode="auto">
          <a:xfrm flipH="1">
            <a:off x="5457825" y="4229100"/>
            <a:ext cx="400050" cy="34290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58" name="AutoShape 19"/>
          <p:cNvCxnSpPr>
            <a:cxnSpLocks noChangeShapeType="1"/>
            <a:stCxn id="61454" idx="2"/>
            <a:endCxn id="61456" idx="0"/>
          </p:cNvCxnSpPr>
          <p:nvPr/>
        </p:nvCxnSpPr>
        <p:spPr bwMode="auto">
          <a:xfrm>
            <a:off x="5857875" y="4229100"/>
            <a:ext cx="1028700" cy="34290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459" name="Oval 20"/>
          <p:cNvSpPr>
            <a:spLocks noChangeArrowheads="1"/>
          </p:cNvSpPr>
          <p:nvPr/>
        </p:nvSpPr>
        <p:spPr bwMode="auto">
          <a:xfrm>
            <a:off x="4686300" y="5257800"/>
            <a:ext cx="514350" cy="2857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60" name="Oval 21"/>
          <p:cNvSpPr>
            <a:spLocks noChangeArrowheads="1"/>
          </p:cNvSpPr>
          <p:nvPr/>
        </p:nvSpPr>
        <p:spPr bwMode="auto">
          <a:xfrm>
            <a:off x="5600700" y="5257800"/>
            <a:ext cx="514350" cy="2857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sp>
        <p:nvSpPr>
          <p:cNvPr id="61461" name="Oval 22"/>
          <p:cNvSpPr>
            <a:spLocks noChangeArrowheads="1"/>
          </p:cNvSpPr>
          <p:nvPr/>
        </p:nvSpPr>
        <p:spPr bwMode="auto">
          <a:xfrm>
            <a:off x="7143750" y="5257800"/>
            <a:ext cx="514350" cy="2857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ru-RU" altLang="ru-RU" sz="1350">
              <a:latin typeface="Tahoma" panose="020B0604030504040204" pitchFamily="34" charset="0"/>
            </a:endParaRPr>
          </a:p>
        </p:txBody>
      </p:sp>
      <p:cxnSp>
        <p:nvCxnSpPr>
          <p:cNvPr id="61462" name="AutoShape 23"/>
          <p:cNvCxnSpPr>
            <a:cxnSpLocks noChangeShapeType="1"/>
            <a:stCxn id="61455" idx="2"/>
            <a:endCxn id="61459" idx="0"/>
          </p:cNvCxnSpPr>
          <p:nvPr/>
        </p:nvCxnSpPr>
        <p:spPr bwMode="auto">
          <a:xfrm flipH="1">
            <a:off x="4943475" y="4857750"/>
            <a:ext cx="514350" cy="4000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63" name="AutoShape 24"/>
          <p:cNvCxnSpPr>
            <a:cxnSpLocks noChangeShapeType="1"/>
            <a:stCxn id="61455" idx="2"/>
            <a:endCxn id="61460" idx="0"/>
          </p:cNvCxnSpPr>
          <p:nvPr/>
        </p:nvCxnSpPr>
        <p:spPr bwMode="auto">
          <a:xfrm>
            <a:off x="5457825" y="4857750"/>
            <a:ext cx="400050" cy="4000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64" name="AutoShape 25"/>
          <p:cNvCxnSpPr>
            <a:cxnSpLocks noChangeShapeType="1"/>
            <a:stCxn id="61456" idx="2"/>
            <a:endCxn id="61461" idx="0"/>
          </p:cNvCxnSpPr>
          <p:nvPr/>
        </p:nvCxnSpPr>
        <p:spPr bwMode="auto">
          <a:xfrm>
            <a:off x="6886575" y="4857750"/>
            <a:ext cx="514350" cy="40005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465" name="AutoShape 26"/>
          <p:cNvCxnSpPr>
            <a:cxnSpLocks noChangeShapeType="1"/>
            <a:stCxn id="61456" idx="2"/>
            <a:endCxn id="61460" idx="7"/>
          </p:cNvCxnSpPr>
          <p:nvPr/>
        </p:nvCxnSpPr>
        <p:spPr bwMode="auto">
          <a:xfrm flipH="1">
            <a:off x="6040041" y="4857751"/>
            <a:ext cx="846534" cy="441722"/>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Заголовок 4"/>
          <p:cNvSpPr>
            <a:spLocks noGrp="1"/>
          </p:cNvSpPr>
          <p:nvPr>
            <p:ph type="title"/>
          </p:nvPr>
        </p:nvSpPr>
        <p:spPr/>
        <p:txBody>
          <a:bodyPr/>
          <a:lstStyle/>
          <a:p>
            <a:r>
              <a:rPr lang="ru-RU" altLang="ru-RU" sz="2400"/>
              <a:t>Логическая организация </a:t>
            </a:r>
            <a:br>
              <a:rPr lang="ru-RU" altLang="ru-RU" sz="2400"/>
            </a:br>
            <a:r>
              <a:rPr lang="ru-RU" altLang="ru-RU" sz="2400"/>
              <a:t>файловой системы </a:t>
            </a:r>
            <a:endParaRPr lang="ru-RU" altLang="ru-RU"/>
          </a:p>
        </p:txBody>
      </p:sp>
      <p:sp>
        <p:nvSpPr>
          <p:cNvPr id="62467" name="Объект 5"/>
          <p:cNvSpPr>
            <a:spLocks noGrp="1"/>
          </p:cNvSpPr>
          <p:nvPr>
            <p:ph idx="1"/>
          </p:nvPr>
        </p:nvSpPr>
        <p:spPr>
          <a:xfrm>
            <a:off x="457200" y="2402886"/>
            <a:ext cx="3952875" cy="3052559"/>
          </a:xfrm>
        </p:spPr>
        <p:txBody>
          <a:bodyPr/>
          <a:lstStyle/>
          <a:p>
            <a:r>
              <a:rPr lang="ru-RU" altLang="ru-RU" dirty="0"/>
              <a:t>а - одноуровневая; </a:t>
            </a:r>
          </a:p>
          <a:p>
            <a:r>
              <a:rPr lang="ru-RU" altLang="ru-RU" dirty="0"/>
              <a:t>б - иерархическая (дерево); </a:t>
            </a:r>
          </a:p>
          <a:p>
            <a:r>
              <a:rPr lang="ru-RU" altLang="ru-RU" dirty="0"/>
              <a:t>в - иерархическая (сеть) </a:t>
            </a:r>
          </a:p>
          <a:p>
            <a:endParaRPr lang="ru-RU" altLang="ru-RU" dirty="0"/>
          </a:p>
        </p:txBody>
      </p:sp>
      <p:pic>
        <p:nvPicPr>
          <p:cNvPr id="62468" name="Picture 2" descr="http://citforum.ru/pictures/it/sos/img00036.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580112" y="1916832"/>
            <a:ext cx="283845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26978" name="Picture 2" descr="http://900igr.net/datas/informatika/Fajl/0009-009-Ierarkhicheskaja-fajlovaja-sistema.jpg"/>
          <p:cNvPicPr>
            <a:picLocks noChangeAspect="1" noChangeArrowheads="1"/>
          </p:cNvPicPr>
          <p:nvPr/>
        </p:nvPicPr>
        <p:blipFill rotWithShape="1">
          <a:blip r:embed="rId2">
            <a:extLst>
              <a:ext uri="{28A0092B-C50C-407E-A947-70E740481C1C}">
                <a14:useLocalDpi xmlns:a14="http://schemas.microsoft.com/office/drawing/2010/main" val="0"/>
              </a:ext>
            </a:extLst>
          </a:blip>
          <a:srcRect l="7331" t="27409" r="7722" b="13901"/>
          <a:stretch/>
        </p:blipFill>
        <p:spPr bwMode="auto">
          <a:xfrm>
            <a:off x="430294" y="1787710"/>
            <a:ext cx="8460940" cy="4384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619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25954" name="Picture 2" descr="http://heap.altlinux.org/tmp/unix_base/pres/small-lect2-04.png"/>
          <p:cNvPicPr>
            <a:picLocks noChangeAspect="1" noChangeArrowheads="1"/>
          </p:cNvPicPr>
          <p:nvPr/>
        </p:nvPicPr>
        <p:blipFill rotWithShape="1">
          <a:blip r:embed="rId2">
            <a:extLst>
              <a:ext uri="{28A0092B-C50C-407E-A947-70E740481C1C}">
                <a14:useLocalDpi xmlns:a14="http://schemas.microsoft.com/office/drawing/2010/main" val="0"/>
              </a:ext>
            </a:extLst>
          </a:blip>
          <a:srcRect l="368" t="9526" r="7967" b="5213"/>
          <a:stretch/>
        </p:blipFill>
        <p:spPr bwMode="auto">
          <a:xfrm>
            <a:off x="1210316" y="1656748"/>
            <a:ext cx="6723367" cy="4646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559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566939"/>
            <a:ext cx="2924082" cy="929562"/>
          </a:xfrm>
        </p:spPr>
        <p:txBody>
          <a:bodyPr/>
          <a:lstStyle/>
          <a:p>
            <a:pPr algn="ctr"/>
            <a:r>
              <a:rPr lang="ru-RU" sz="2400" b="1" dirty="0"/>
              <a:t>Пример </a:t>
            </a:r>
            <a:br>
              <a:rPr lang="ru-RU" sz="2400" b="1" dirty="0"/>
            </a:br>
            <a:r>
              <a:rPr lang="ru-RU" sz="2400" b="1" dirty="0"/>
              <a:t>жесткой ссылки</a:t>
            </a:r>
            <a:endParaRPr lang="ru-RU" sz="2400" dirty="0"/>
          </a:p>
        </p:txBody>
      </p:sp>
      <p:sp>
        <p:nvSpPr>
          <p:cNvPr id="3" name="Объект 2"/>
          <p:cNvSpPr>
            <a:spLocks noGrp="1"/>
          </p:cNvSpPr>
          <p:nvPr>
            <p:ph idx="1"/>
          </p:nvPr>
        </p:nvSpPr>
        <p:spPr>
          <a:xfrm>
            <a:off x="629562" y="3591018"/>
            <a:ext cx="8100900" cy="2160240"/>
          </a:xfrm>
        </p:spPr>
        <p:txBody>
          <a:bodyPr/>
          <a:lstStyle/>
          <a:p>
            <a:pPr algn="just"/>
            <a:r>
              <a:rPr lang="ru-RU" sz="1800" dirty="0"/>
              <a:t>Таким образом, каждый файл характеризуется одним i-</a:t>
            </a:r>
            <a:r>
              <a:rPr lang="ru-RU" sz="1800" dirty="0" err="1"/>
              <a:t>node</a:t>
            </a:r>
            <a:r>
              <a:rPr lang="ru-RU" sz="1800" dirty="0"/>
              <a:t>, но может быть связан с несколькими именами — в UNIX это называют </a:t>
            </a:r>
            <a:r>
              <a:rPr lang="ru-RU" sz="1800" i="1" dirty="0"/>
              <a:t>жёсткими ссылками.</a:t>
            </a:r>
          </a:p>
          <a:p>
            <a:pPr algn="just"/>
            <a:r>
              <a:rPr lang="ru-RU" sz="1800" dirty="0"/>
              <a:t>При такой схеме физическое удаление данных файла с носителя происходит только тогда, когда удаляется последняя из существующих жёстких ссылок на этот файл.</a:t>
            </a:r>
          </a:p>
        </p:txBody>
      </p:sp>
      <p:sp>
        <p:nvSpPr>
          <p:cNvPr id="4" name="Rectangle 3"/>
          <p:cNvSpPr>
            <a:spLocks noChangeArrowheads="1"/>
          </p:cNvSpPr>
          <p:nvPr/>
        </p:nvSpPr>
        <p:spPr bwMode="auto">
          <a:xfrm>
            <a:off x="942378" y="1977807"/>
            <a:ext cx="3629622" cy="14542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a:defRPr>
                <a:solidFill>
                  <a:schemeClr val="tx1"/>
                </a:solidFill>
                <a:latin typeface="Times New Roman" panose="02020603050405020304" pitchFamily="18" charset="0"/>
              </a:defRPr>
            </a:lvl1pPr>
            <a:lvl2pPr>
              <a:defRPr>
                <a:solidFill>
                  <a:schemeClr val="tx1"/>
                </a:solidFill>
                <a:latin typeface="Times New Roman" panose="02020603050405020304" pitchFamily="18" charset="0"/>
              </a:defRPr>
            </a:lvl2pPr>
            <a:lvl3pPr>
              <a:defRPr>
                <a:solidFill>
                  <a:schemeClr val="tx1"/>
                </a:solidFill>
                <a:latin typeface="Times New Roman" panose="02020603050405020304" pitchFamily="18" charset="0"/>
              </a:defRPr>
            </a:lvl3pPr>
            <a:lvl4pPr>
              <a:defRPr>
                <a:solidFill>
                  <a:schemeClr val="tx1"/>
                </a:solidFill>
                <a:latin typeface="Times New Roman" panose="02020603050405020304" pitchFamily="18" charset="0"/>
              </a:defRPr>
            </a:lvl4pPr>
            <a:lvl5pPr>
              <a:defRPr>
                <a:solidFill>
                  <a:schemeClr val="tx1"/>
                </a:solidFill>
                <a:latin typeface="Times New Roman" panose="02020603050405020304" pitchFamily="18" charset="0"/>
              </a:defRPr>
            </a:lvl5pPr>
            <a:lvl6pPr eaLnBrk="0" fontAlgn="base" hangingPunct="0">
              <a:spcBef>
                <a:spcPct val="0"/>
              </a:spcBef>
              <a:spcAft>
                <a:spcPct val="0"/>
              </a:spcAft>
              <a:defRPr>
                <a:solidFill>
                  <a:schemeClr val="tx1"/>
                </a:solidFill>
                <a:latin typeface="Times New Roman" panose="02020603050405020304" pitchFamily="18" charset="0"/>
              </a:defRPr>
            </a:lvl6pPr>
            <a:lvl7pPr eaLnBrk="0" fontAlgn="base" hangingPunct="0">
              <a:spcBef>
                <a:spcPct val="0"/>
              </a:spcBef>
              <a:spcAft>
                <a:spcPct val="0"/>
              </a:spcAft>
              <a:defRPr>
                <a:solidFill>
                  <a:schemeClr val="tx1"/>
                </a:solidFill>
                <a:latin typeface="Times New Roman" panose="02020603050405020304" pitchFamily="18" charset="0"/>
              </a:defRPr>
            </a:lvl7pPr>
            <a:lvl8pPr eaLnBrk="0" fontAlgn="base" hangingPunct="0">
              <a:spcBef>
                <a:spcPct val="0"/>
              </a:spcBef>
              <a:spcAft>
                <a:spcPct val="0"/>
              </a:spcAft>
              <a:defRPr>
                <a:solidFill>
                  <a:schemeClr val="tx1"/>
                </a:solidFill>
                <a:latin typeface="Times New Roman" panose="02020603050405020304" pitchFamily="18" charset="0"/>
              </a:defRPr>
            </a:lvl8pPr>
            <a:lvl9pPr eaLnBrk="0" fontAlgn="base" hangingPunct="0">
              <a:spcBef>
                <a:spcPct val="0"/>
              </a:spcBef>
              <a:spcAft>
                <a:spcPct val="0"/>
              </a:spcAft>
              <a:defRPr>
                <a:solidFill>
                  <a:schemeClr val="tx1"/>
                </a:solidFill>
                <a:latin typeface="Times New Roman" panose="02020603050405020304" pitchFamily="18" charset="0"/>
              </a:defRPr>
            </a:lvl9pPr>
          </a:lstStyle>
          <a:p>
            <a:pPr algn="ctr"/>
            <a:r>
              <a:rPr lang="ru-RU" altLang="ru-RU" dirty="0">
                <a:solidFill>
                  <a:srgbClr val="000000"/>
                </a:solidFill>
                <a:cs typeface="Times New Roman" panose="02020603050405020304" pitchFamily="18" charset="0"/>
              </a:rPr>
              <a:t>Имена файлов зависят от регистра, файлы </a:t>
            </a:r>
            <a:r>
              <a:rPr lang="ru-RU" altLang="ru-RU" dirty="0"/>
              <a:t>test.txt</a:t>
            </a:r>
            <a:r>
              <a:rPr lang="ru-RU" altLang="ru-RU" sz="525" dirty="0">
                <a:solidFill>
                  <a:srgbClr val="000000"/>
                </a:solidFill>
                <a:cs typeface="Times New Roman" panose="02020603050405020304" pitchFamily="18" charset="0"/>
              </a:rPr>
              <a:t> </a:t>
            </a:r>
            <a:r>
              <a:rPr lang="ru-RU" altLang="ru-RU" dirty="0">
                <a:solidFill>
                  <a:srgbClr val="000000"/>
                </a:solidFill>
                <a:cs typeface="Times New Roman" panose="02020603050405020304" pitchFamily="18" charset="0"/>
              </a:rPr>
              <a:t>и </a:t>
            </a:r>
            <a:r>
              <a:rPr lang="ru-RU" altLang="ru-RU" dirty="0"/>
              <a:t>TEST.txt</a:t>
            </a:r>
            <a:r>
              <a:rPr lang="ru-RU" altLang="ru-RU" sz="525" dirty="0">
                <a:solidFill>
                  <a:srgbClr val="000000"/>
                </a:solidFill>
                <a:cs typeface="Times New Roman" panose="02020603050405020304" pitchFamily="18" charset="0"/>
              </a:rPr>
              <a:t> </a:t>
            </a:r>
            <a:r>
              <a:rPr lang="ru-RU" altLang="ru-RU" dirty="0">
                <a:solidFill>
                  <a:srgbClr val="000000"/>
                </a:solidFill>
                <a:cs typeface="Times New Roman" panose="02020603050405020304" pitchFamily="18" charset="0"/>
              </a:rPr>
              <a:t>отличаются (т. е. могут находиться в одном каталоге и быть при этом разными файлами).</a:t>
            </a:r>
            <a:r>
              <a:rPr lang="ru-RU" altLang="ru-RU" dirty="0"/>
              <a:t> </a:t>
            </a:r>
          </a:p>
        </p:txBody>
      </p:sp>
      <p:pic>
        <p:nvPicPr>
          <p:cNvPr id="128002" name="Picture 2" descr="Пример жесткой ссыл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6263" y="1257300"/>
            <a:ext cx="3587874" cy="225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87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ДЗ</a:t>
            </a:r>
          </a:p>
        </p:txBody>
      </p:sp>
      <p:sp>
        <p:nvSpPr>
          <p:cNvPr id="3" name="Объект 2"/>
          <p:cNvSpPr>
            <a:spLocks noGrp="1"/>
          </p:cNvSpPr>
          <p:nvPr>
            <p:ph idx="1"/>
          </p:nvPr>
        </p:nvSpPr>
        <p:spPr/>
        <p:txBody>
          <a:bodyPr/>
          <a:lstStyle/>
          <a:p>
            <a:r>
              <a:rPr lang="ru-RU" b="1" dirty="0"/>
              <a:t>Виды файлов в ОС семейства </a:t>
            </a:r>
            <a:r>
              <a:rPr lang="en-US" b="1" dirty="0"/>
              <a:t>Linux</a:t>
            </a:r>
            <a:r>
              <a:rPr lang="ru-RU" dirty="0"/>
              <a:t>:</a:t>
            </a:r>
          </a:p>
          <a:p>
            <a:pPr lvl="1"/>
            <a:r>
              <a:rPr lang="ru-RU" dirty="0">
                <a:solidFill>
                  <a:srgbClr val="000000"/>
                </a:solidFill>
                <a:latin typeface="Times New Roman" panose="02020603050405020304" pitchFamily="18" charset="0"/>
              </a:rPr>
              <a:t>Специальный файл устройства</a:t>
            </a:r>
          </a:p>
          <a:p>
            <a:pPr lvl="1"/>
            <a:r>
              <a:rPr lang="ru-RU" dirty="0">
                <a:solidFill>
                  <a:srgbClr val="000000"/>
                </a:solidFill>
                <a:latin typeface="Times New Roman" panose="02020603050405020304" pitchFamily="18" charset="0"/>
              </a:rPr>
              <a:t>Именованный канал</a:t>
            </a:r>
          </a:p>
          <a:p>
            <a:pPr lvl="1"/>
            <a:r>
              <a:rPr lang="ru-RU" dirty="0">
                <a:solidFill>
                  <a:srgbClr val="000000"/>
                </a:solidFill>
                <a:latin typeface="Times New Roman" panose="02020603050405020304" pitchFamily="18" charset="0"/>
              </a:rPr>
              <a:t>Символьная ссылка</a:t>
            </a:r>
          </a:p>
          <a:p>
            <a:pPr lvl="1"/>
            <a:r>
              <a:rPr lang="ru-RU" dirty="0">
                <a:solidFill>
                  <a:srgbClr val="000000"/>
                </a:solidFill>
                <a:latin typeface="Times New Roman" panose="02020603050405020304" pitchFamily="18" charset="0"/>
              </a:rPr>
              <a:t>Сокет</a:t>
            </a:r>
            <a:endParaRPr lang="ru-RU" dirty="0"/>
          </a:p>
        </p:txBody>
      </p:sp>
    </p:spTree>
    <p:extLst>
      <p:ext uri="{BB962C8B-B14F-4D97-AF65-F5344CB8AC3E}">
        <p14:creationId xmlns:p14="http://schemas.microsoft.com/office/powerpoint/2010/main" val="24754005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ru-RU" altLang="ru-RU" sz="3000" dirty="0"/>
              <a:t>Монтирование файловой системы</a:t>
            </a:r>
          </a:p>
        </p:txBody>
      </p:sp>
      <p:sp>
        <p:nvSpPr>
          <p:cNvPr id="94211" name="Rectangle 3"/>
          <p:cNvSpPr>
            <a:spLocks noGrp="1" noChangeArrowheads="1"/>
          </p:cNvSpPr>
          <p:nvPr>
            <p:ph type="body" idx="1"/>
          </p:nvPr>
        </p:nvSpPr>
        <p:spPr/>
        <p:txBody>
          <a:bodyPr/>
          <a:lstStyle/>
          <a:p>
            <a:pPr algn="just" eaLnBrk="1" hangingPunct="1">
              <a:lnSpc>
                <a:spcPct val="90000"/>
              </a:lnSpc>
            </a:pPr>
            <a:r>
              <a:rPr lang="ru-RU" altLang="ru-RU" sz="2100" dirty="0"/>
              <a:t>В общем случае вычислительная система может иметь несколько устройств внешней памяти. Для обеспечения доступа к данным, хранящимся на разных носителях используются два подхода:</a:t>
            </a:r>
          </a:p>
          <a:p>
            <a:pPr lvl="1" algn="just" eaLnBrk="1" hangingPunct="1">
              <a:lnSpc>
                <a:spcPct val="90000"/>
              </a:lnSpc>
            </a:pPr>
            <a:r>
              <a:rPr lang="ru-RU" altLang="ru-RU" sz="1800" dirty="0"/>
              <a:t>На каждом устройстве размещается </a:t>
            </a:r>
            <a:r>
              <a:rPr lang="ru-RU" altLang="ru-RU" sz="1800" b="1" dirty="0"/>
              <a:t>автономная файловая система</a:t>
            </a:r>
            <a:r>
              <a:rPr lang="ru-RU" altLang="ru-RU" sz="1800" dirty="0"/>
              <a:t>, со своим деревом каталогов (например, в </a:t>
            </a:r>
            <a:r>
              <a:rPr lang="en-US" altLang="ru-RU" sz="1800" dirty="0"/>
              <a:t>MS</a:t>
            </a:r>
            <a:r>
              <a:rPr lang="ru-RU" altLang="ru-RU" sz="1800" dirty="0"/>
              <a:t> </a:t>
            </a:r>
            <a:r>
              <a:rPr lang="en-US" altLang="ru-RU" sz="1800" dirty="0"/>
              <a:t>Windows</a:t>
            </a:r>
            <a:r>
              <a:rPr lang="ru-RU" altLang="ru-RU" sz="1800" dirty="0"/>
              <a:t> накопители нумеруются </a:t>
            </a:r>
            <a:r>
              <a:rPr lang="en-US" altLang="ru-RU" sz="1800" dirty="0"/>
              <a:t>a:, c: </a:t>
            </a:r>
            <a:r>
              <a:rPr lang="ru-RU" altLang="ru-RU" sz="1800" dirty="0"/>
              <a:t>и т.д.).</a:t>
            </a:r>
          </a:p>
          <a:p>
            <a:pPr lvl="1" algn="just" eaLnBrk="1" hangingPunct="1">
              <a:lnSpc>
                <a:spcPct val="90000"/>
              </a:lnSpc>
            </a:pPr>
            <a:r>
              <a:rPr lang="ru-RU" altLang="ru-RU" sz="1800" b="1" dirty="0"/>
              <a:t>Монтирование файловой системы </a:t>
            </a:r>
            <a:r>
              <a:rPr lang="ru-RU" altLang="ru-RU" sz="1800" dirty="0"/>
              <a:t>– операция объединения файловых систем в единую файловую систему (например, в операционных системах семейства </a:t>
            </a:r>
            <a:r>
              <a:rPr lang="en-US" altLang="ru-RU" sz="1800" dirty="0"/>
              <a:t>UNIX)</a:t>
            </a:r>
            <a:r>
              <a:rPr lang="ru-RU" altLang="ru-RU" sz="1800" dirty="0"/>
              <a:t>.</a:t>
            </a:r>
          </a:p>
        </p:txBody>
      </p:sp>
    </p:spTree>
    <p:extLst>
      <p:ext uri="{BB962C8B-B14F-4D97-AF65-F5344CB8AC3E}">
        <p14:creationId xmlns:p14="http://schemas.microsoft.com/office/powerpoint/2010/main" val="3759241625"/>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32098" name="Picture 2" descr="Презентация 2-07: монтирование файловых систем"/>
          <p:cNvPicPr>
            <a:picLocks noChangeAspect="1" noChangeArrowheads="1"/>
          </p:cNvPicPr>
          <p:nvPr/>
        </p:nvPicPr>
        <p:blipFill rotWithShape="1">
          <a:blip r:embed="rId2">
            <a:extLst>
              <a:ext uri="{28A0092B-C50C-407E-A947-70E740481C1C}">
                <a14:useLocalDpi xmlns:a14="http://schemas.microsoft.com/office/drawing/2010/main" val="0"/>
              </a:ext>
            </a:extLst>
          </a:blip>
          <a:srcRect t="10893" r="2882" b="11301"/>
          <a:stretch/>
        </p:blipFill>
        <p:spPr bwMode="auto">
          <a:xfrm>
            <a:off x="611560" y="1828800"/>
            <a:ext cx="7560840" cy="4500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7735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dirty="0"/>
              <a:t>Физическая организация файловой системы</a:t>
            </a:r>
          </a:p>
        </p:txBody>
      </p:sp>
      <p:sp>
        <p:nvSpPr>
          <p:cNvPr id="3" name="Подзаголовок 2"/>
          <p:cNvSpPr>
            <a:spLocks noGrp="1"/>
          </p:cNvSpPr>
          <p:nvPr>
            <p:ph type="subTitle" idx="1"/>
          </p:nvPr>
        </p:nvSpPr>
        <p:spPr/>
        <p:txBody>
          <a:bodyPr/>
          <a:lstStyle/>
          <a:p>
            <a:pPr algn="just"/>
            <a:r>
              <a:rPr lang="ru-RU" sz="2000" dirty="0"/>
              <a:t>Принципы размещения файлов, каталогов и системной информации на реальном устройстве описываются </a:t>
            </a:r>
            <a:r>
              <a:rPr lang="ru-RU" sz="2000" b="1" dirty="0"/>
              <a:t>физической организацией файловой системы.</a:t>
            </a:r>
          </a:p>
          <a:p>
            <a:pPr algn="just"/>
            <a:r>
              <a:rPr lang="ru-RU" sz="2000" dirty="0"/>
              <a:t>Разные файловые системы имеют разную физическую организацию.</a:t>
            </a:r>
            <a:endParaRPr lang="ru-RU" dirty="0"/>
          </a:p>
        </p:txBody>
      </p:sp>
    </p:spTree>
    <p:extLst>
      <p:ext uri="{BB962C8B-B14F-4D97-AF65-F5344CB8AC3E}">
        <p14:creationId xmlns:p14="http://schemas.microsoft.com/office/powerpoint/2010/main" val="1537455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Реализация файловой системы</a:t>
            </a:r>
          </a:p>
        </p:txBody>
      </p:sp>
      <p:sp>
        <p:nvSpPr>
          <p:cNvPr id="3" name="Объект 2"/>
          <p:cNvSpPr>
            <a:spLocks noGrp="1"/>
          </p:cNvSpPr>
          <p:nvPr>
            <p:ph idx="1"/>
          </p:nvPr>
        </p:nvSpPr>
        <p:spPr/>
        <p:txBody>
          <a:bodyPr>
            <a:normAutofit/>
          </a:bodyPr>
          <a:lstStyle/>
          <a:p>
            <a:pPr algn="just"/>
            <a:r>
              <a:rPr lang="ru-RU" sz="1800" dirty="0"/>
              <a:t>Реализация файловой системы связана с такими вопросами, как </a:t>
            </a:r>
          </a:p>
          <a:p>
            <a:pPr algn="just">
              <a:buFont typeface="Wingdings" panose="05000000000000000000" pitchFamily="2" charset="2"/>
              <a:buChar char="Ø"/>
            </a:pPr>
            <a:r>
              <a:rPr lang="ru-RU" sz="1800" b="1" dirty="0"/>
              <a:t>поддержка понятия логического блока диска</a:t>
            </a:r>
            <a:r>
              <a:rPr lang="ru-RU" sz="1800" dirty="0"/>
              <a:t>, </a:t>
            </a:r>
          </a:p>
          <a:p>
            <a:pPr algn="just">
              <a:buFont typeface="Wingdings" panose="05000000000000000000" pitchFamily="2" charset="2"/>
              <a:buChar char="Ø"/>
            </a:pPr>
            <a:r>
              <a:rPr lang="ru-RU" sz="1800" b="1" dirty="0"/>
              <a:t>связывания имени файла и блоков его данных</a:t>
            </a:r>
            <a:r>
              <a:rPr lang="ru-RU" sz="1800" dirty="0"/>
              <a:t>, </a:t>
            </a:r>
          </a:p>
          <a:p>
            <a:pPr algn="just">
              <a:buFont typeface="Wingdings" panose="05000000000000000000" pitchFamily="2" charset="2"/>
              <a:buChar char="Ø"/>
            </a:pPr>
            <a:r>
              <a:rPr lang="ru-RU" sz="1800" b="1" dirty="0"/>
              <a:t>проблемами разделения  файлов, </a:t>
            </a:r>
          </a:p>
          <a:p>
            <a:pPr algn="just">
              <a:buFont typeface="Wingdings" panose="05000000000000000000" pitchFamily="2" charset="2"/>
              <a:buChar char="Ø"/>
            </a:pPr>
            <a:r>
              <a:rPr lang="ru-RU" sz="1800" b="1" dirty="0"/>
              <a:t>проблемами управления дискового пространства</a:t>
            </a:r>
            <a:endParaRPr lang="ru-RU" sz="1800" dirty="0"/>
          </a:p>
        </p:txBody>
      </p:sp>
    </p:spTree>
    <p:extLst>
      <p:ext uri="{BB962C8B-B14F-4D97-AF65-F5344CB8AC3E}">
        <p14:creationId xmlns:p14="http://schemas.microsoft.com/office/powerpoint/2010/main" val="2927533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965494"/>
            <a:ext cx="6172200" cy="303266"/>
          </a:xfrm>
        </p:spPr>
        <p:txBody>
          <a:bodyPr>
            <a:normAutofit fontScale="90000"/>
          </a:bodyPr>
          <a:lstStyle/>
          <a:p>
            <a:r>
              <a:rPr lang="ru-RU" dirty="0"/>
              <a:t>Общая модель файловой системы</a:t>
            </a:r>
          </a:p>
        </p:txBody>
      </p:sp>
      <p:pic>
        <p:nvPicPr>
          <p:cNvPr id="4098" name="Picture 2" descr="http://citforum.ru/pictures/it/sos/img00040.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519941" y="1844824"/>
            <a:ext cx="5688632" cy="474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587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Задачей символьного уровня </a:t>
            </a:r>
          </a:p>
        </p:txBody>
      </p:sp>
      <p:sp>
        <p:nvSpPr>
          <p:cNvPr id="3" name="Объект 2"/>
          <p:cNvSpPr>
            <a:spLocks noGrp="1"/>
          </p:cNvSpPr>
          <p:nvPr>
            <p:ph idx="1"/>
          </p:nvPr>
        </p:nvSpPr>
        <p:spPr/>
        <p:txBody>
          <a:bodyPr>
            <a:normAutofit/>
          </a:bodyPr>
          <a:lstStyle/>
          <a:p>
            <a:r>
              <a:rPr lang="ru-RU" sz="1800" dirty="0"/>
              <a:t>определение по символьному имени файла его уникального имени. </a:t>
            </a:r>
          </a:p>
        </p:txBody>
      </p:sp>
    </p:spTree>
    <p:extLst>
      <p:ext uri="{BB962C8B-B14F-4D97-AF65-F5344CB8AC3E}">
        <p14:creationId xmlns:p14="http://schemas.microsoft.com/office/powerpoint/2010/main" val="8470014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Базовый уровень</a:t>
            </a:r>
          </a:p>
        </p:txBody>
      </p:sp>
      <p:sp>
        <p:nvSpPr>
          <p:cNvPr id="3" name="Объект 2"/>
          <p:cNvSpPr>
            <a:spLocks noGrp="1"/>
          </p:cNvSpPr>
          <p:nvPr>
            <p:ph idx="1"/>
          </p:nvPr>
        </p:nvSpPr>
        <p:spPr/>
        <p:txBody>
          <a:bodyPr>
            <a:normAutofit/>
          </a:bodyPr>
          <a:lstStyle/>
          <a:p>
            <a:pPr algn="just"/>
            <a:r>
              <a:rPr lang="ru-RU" sz="1800" dirty="0"/>
              <a:t>по уникальному имени файла определяются его характеристики: права доступа, адрес, размер и другие. </a:t>
            </a:r>
          </a:p>
        </p:txBody>
      </p:sp>
    </p:spTree>
    <p:extLst>
      <p:ext uri="{BB962C8B-B14F-4D97-AF65-F5344CB8AC3E}">
        <p14:creationId xmlns:p14="http://schemas.microsoft.com/office/powerpoint/2010/main" val="25831949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Уровень проверки прав доступа</a:t>
            </a:r>
          </a:p>
        </p:txBody>
      </p:sp>
      <p:sp>
        <p:nvSpPr>
          <p:cNvPr id="3" name="Объект 2"/>
          <p:cNvSpPr>
            <a:spLocks noGrp="1"/>
          </p:cNvSpPr>
          <p:nvPr>
            <p:ph idx="1"/>
          </p:nvPr>
        </p:nvSpPr>
        <p:spPr/>
        <p:txBody>
          <a:bodyPr>
            <a:normAutofit/>
          </a:bodyPr>
          <a:lstStyle/>
          <a:p>
            <a:pPr algn="just"/>
            <a:r>
              <a:rPr lang="ru-RU" sz="1800" dirty="0"/>
              <a:t>Следующим этапом реализации запроса к файлу является проверка прав доступа к нему.</a:t>
            </a:r>
          </a:p>
          <a:p>
            <a:pPr algn="just"/>
            <a:r>
              <a:rPr lang="x-none" sz="1800"/>
              <a:t>Для этого сравниваются полномочия пользователя или процесса, выдавших запрос, со списком разрешенных видов доступа к данному файлу. </a:t>
            </a:r>
            <a:endParaRPr lang="ru-RU" sz="1800" dirty="0"/>
          </a:p>
          <a:p>
            <a:pPr algn="just"/>
            <a:r>
              <a:rPr lang="x-none" sz="1800"/>
              <a:t>Если запрашиваемый вид доступа разрешен, то выполнение запроса продолжается, если нет, то выдается сообщение о нарушении прав доступа. </a:t>
            </a:r>
            <a:endParaRPr lang="ru-RU" sz="1800" dirty="0"/>
          </a:p>
          <a:p>
            <a:endParaRPr lang="ru-RU" sz="1800" dirty="0"/>
          </a:p>
        </p:txBody>
      </p:sp>
    </p:spTree>
    <p:extLst>
      <p:ext uri="{BB962C8B-B14F-4D97-AF65-F5344CB8AC3E}">
        <p14:creationId xmlns:p14="http://schemas.microsoft.com/office/powerpoint/2010/main" val="2345706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Логический уровень</a:t>
            </a:r>
          </a:p>
        </p:txBody>
      </p:sp>
      <p:sp>
        <p:nvSpPr>
          <p:cNvPr id="3" name="Объект 2"/>
          <p:cNvSpPr>
            <a:spLocks noGrp="1"/>
          </p:cNvSpPr>
          <p:nvPr>
            <p:ph idx="1"/>
          </p:nvPr>
        </p:nvSpPr>
        <p:spPr/>
        <p:txBody>
          <a:bodyPr>
            <a:normAutofit/>
          </a:bodyPr>
          <a:lstStyle/>
          <a:p>
            <a:pPr algn="just"/>
            <a:r>
              <a:rPr lang="ru-RU" sz="1800" dirty="0"/>
              <a:t>определяются координаты запрашиваемой логической записи в файле, то есть требуется определить, на каком расстоянии (в байтах) от начала файла находится требуемая логическая запись. </a:t>
            </a:r>
          </a:p>
          <a:p>
            <a:pPr algn="just"/>
            <a:r>
              <a:rPr lang="ru-RU" sz="1800" dirty="0"/>
              <a:t>Алгоритм работы данного уровня зависит от логической организации файла. </a:t>
            </a:r>
          </a:p>
        </p:txBody>
      </p:sp>
    </p:spTree>
    <p:extLst>
      <p:ext uri="{BB962C8B-B14F-4D97-AF65-F5344CB8AC3E}">
        <p14:creationId xmlns:p14="http://schemas.microsoft.com/office/powerpoint/2010/main" val="19940056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Физический уровень</a:t>
            </a:r>
          </a:p>
        </p:txBody>
      </p:sp>
      <p:sp>
        <p:nvSpPr>
          <p:cNvPr id="3" name="Объект 2"/>
          <p:cNvSpPr>
            <a:spLocks noGrp="1"/>
          </p:cNvSpPr>
          <p:nvPr>
            <p:ph idx="1"/>
          </p:nvPr>
        </p:nvSpPr>
        <p:spPr/>
        <p:txBody>
          <a:bodyPr>
            <a:normAutofit/>
          </a:bodyPr>
          <a:lstStyle/>
          <a:p>
            <a:pPr algn="just"/>
            <a:r>
              <a:rPr lang="ru-RU" sz="1800" dirty="0"/>
              <a:t>На физическом уровне файловая система определяет номер физического блока, который содержит требуемую логическую запись, и смещение логической записи в физическом блоке. </a:t>
            </a:r>
          </a:p>
          <a:p>
            <a:pPr algn="just"/>
            <a:endParaRPr lang="ru-RU" sz="1800" dirty="0"/>
          </a:p>
        </p:txBody>
      </p:sp>
    </p:spTree>
    <p:extLst>
      <p:ext uri="{BB962C8B-B14F-4D97-AF65-F5344CB8AC3E}">
        <p14:creationId xmlns:p14="http://schemas.microsoft.com/office/powerpoint/2010/main" val="33004465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x-none" sz="1800" dirty="0"/>
              <a:t>После определения номера физического блока, файловая система обращается к системе ввода-вывода для выполнения операции обмена с внешним устройством. </a:t>
            </a:r>
            <a:endParaRPr lang="ru-RU" sz="1800" dirty="0"/>
          </a:p>
          <a:p>
            <a:pPr algn="just"/>
            <a:r>
              <a:rPr lang="x-none" sz="1800" dirty="0"/>
              <a:t>В ответ на этот запрос в буфер файловой системы будет передан нужный блок, в котором на основании полученного при работе физического уровня смещения выбирается требуемая логическая запись. </a:t>
            </a:r>
            <a:endParaRPr lang="ru-RU" sz="1800" dirty="0"/>
          </a:p>
          <a:p>
            <a:pPr algn="just"/>
            <a:endParaRPr lang="ru-RU" sz="1800" dirty="0"/>
          </a:p>
        </p:txBody>
      </p:sp>
    </p:spTree>
    <p:extLst>
      <p:ext uri="{BB962C8B-B14F-4D97-AF65-F5344CB8AC3E}">
        <p14:creationId xmlns:p14="http://schemas.microsoft.com/office/powerpoint/2010/main" val="5767238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1800" b="1" dirty="0"/>
              <a:t>Подсистема ввода вывода - это составная часть файловой системы, которая отвечает за загрузку, инициализацию и управление всеми модулями низших уровней файловой системы.</a:t>
            </a:r>
          </a:p>
        </p:txBody>
      </p:sp>
      <p:sp>
        <p:nvSpPr>
          <p:cNvPr id="3" name="Объект 2"/>
          <p:cNvSpPr>
            <a:spLocks noGrp="1"/>
          </p:cNvSpPr>
          <p:nvPr>
            <p:ph idx="1"/>
          </p:nvPr>
        </p:nvSpPr>
        <p:spPr/>
        <p:txBody>
          <a:bodyPr>
            <a:normAutofit/>
          </a:bodyPr>
          <a:lstStyle/>
          <a:p>
            <a:pPr algn="just"/>
            <a:r>
              <a:rPr lang="ru-RU" sz="1800" dirty="0"/>
              <a:t>Для выполнения своих функций драйверы файловых систем обращаются к </a:t>
            </a:r>
            <a:r>
              <a:rPr lang="ru-RU" sz="1800" b="1" dirty="0"/>
              <a:t>подсистеме ввода-вывода</a:t>
            </a:r>
            <a:r>
              <a:rPr lang="ru-RU" sz="1800" dirty="0"/>
              <a:t>, образующей следующий слой файловой системы новой архитектуры. </a:t>
            </a:r>
          </a:p>
          <a:p>
            <a:pPr algn="just"/>
            <a:r>
              <a:rPr lang="ru-RU" sz="1800" dirty="0"/>
              <a:t>В ходе инициализации драйвер устройства может добавить себя к цепочке вызова некоторого устройства, определив при этом уровень последующего обращения. </a:t>
            </a:r>
          </a:p>
          <a:p>
            <a:pPr algn="just"/>
            <a:endParaRPr lang="ru-RU" sz="1800" dirty="0"/>
          </a:p>
          <a:p>
            <a:endParaRPr lang="ru-RU" sz="1800" dirty="0"/>
          </a:p>
        </p:txBody>
      </p:sp>
    </p:spTree>
    <p:extLst>
      <p:ext uri="{BB962C8B-B14F-4D97-AF65-F5344CB8AC3E}">
        <p14:creationId xmlns:p14="http://schemas.microsoft.com/office/powerpoint/2010/main" val="96440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Физическая организация файла </a:t>
            </a:r>
          </a:p>
        </p:txBody>
      </p:sp>
      <p:sp>
        <p:nvSpPr>
          <p:cNvPr id="3" name="Объект 2"/>
          <p:cNvSpPr>
            <a:spLocks noGrp="1"/>
          </p:cNvSpPr>
          <p:nvPr>
            <p:ph idx="1"/>
          </p:nvPr>
        </p:nvSpPr>
        <p:spPr/>
        <p:txBody>
          <a:bodyPr>
            <a:normAutofit/>
          </a:bodyPr>
          <a:lstStyle/>
          <a:p>
            <a:pPr algn="just"/>
            <a:r>
              <a:rPr lang="ru-RU" sz="1800" dirty="0"/>
              <a:t>Физическая организация файла описывает правила расположения файла на устройстве внешней памяти, в частности на диске.</a:t>
            </a:r>
          </a:p>
          <a:p>
            <a:pPr algn="just"/>
            <a:r>
              <a:rPr lang="ru-RU" sz="1800" dirty="0"/>
              <a:t>Файл состоит из физических записей - блоков. </a:t>
            </a:r>
          </a:p>
          <a:p>
            <a:pPr algn="just"/>
            <a:r>
              <a:rPr lang="ru-RU" sz="1800" b="1" dirty="0"/>
              <a:t>Блок</a:t>
            </a:r>
            <a:r>
              <a:rPr lang="ru-RU" sz="1800" dirty="0"/>
              <a:t> - наименьшая единица данных, которой внешнее устройство обменивается с оперативной памятью. </a:t>
            </a:r>
          </a:p>
          <a:p>
            <a:pPr algn="just"/>
            <a:r>
              <a:rPr lang="ru-RU" sz="1800" b="1" dirty="0"/>
              <a:t>Блок – порция данных, фиксированного размера, в рамках которого идет обмен данными с устройством. </a:t>
            </a:r>
          </a:p>
        </p:txBody>
      </p:sp>
    </p:spTree>
    <p:extLst>
      <p:ext uri="{BB962C8B-B14F-4D97-AF65-F5344CB8AC3E}">
        <p14:creationId xmlns:p14="http://schemas.microsoft.com/office/powerpoint/2010/main" val="9535932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1800" dirty="0"/>
              <a:t>Основным типом устройства, которое используется в современных вычислительных системах для хранения файлов, являются </a:t>
            </a:r>
            <a:r>
              <a:rPr lang="ru-RU" sz="1800" b="1" dirty="0"/>
              <a:t>дисковые накопители</a:t>
            </a:r>
            <a:r>
              <a:rPr lang="ru-RU" sz="1800" dirty="0"/>
              <a:t>.</a:t>
            </a:r>
          </a:p>
        </p:txBody>
      </p:sp>
    </p:spTree>
    <p:extLst>
      <p:ext uri="{BB962C8B-B14F-4D97-AF65-F5344CB8AC3E}">
        <p14:creationId xmlns:p14="http://schemas.microsoft.com/office/powerpoint/2010/main" val="42210027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8583" y="787952"/>
            <a:ext cx="7506834" cy="961616"/>
          </a:xfrm>
        </p:spPr>
        <p:txBody>
          <a:bodyPr>
            <a:noAutofit/>
          </a:bodyPr>
          <a:lstStyle/>
          <a:p>
            <a:pPr algn="just"/>
            <a:r>
              <a:rPr lang="ru-RU" sz="2100" dirty="0"/>
              <a:t>Жесткий диск состоит из одной или нескольких стеклянных или металлических пластин, каждая из которых покрыта с одной или двух сторон магнитным материалом</a:t>
            </a:r>
          </a:p>
        </p:txBody>
      </p:sp>
      <p:pic>
        <p:nvPicPr>
          <p:cNvPr id="4" name="Объект 3"/>
          <p:cNvPicPr>
            <a:picLocks noGrp="1"/>
          </p:cNvPicPr>
          <p:nvPr>
            <p:ph idx="1"/>
          </p:nvPr>
        </p:nvPicPr>
        <p:blipFill>
          <a:blip r:embed="rId3">
            <a:lum bright="6000" contrast="18000"/>
            <a:extLst>
              <a:ext uri="{28A0092B-C50C-407E-A947-70E740481C1C}">
                <a14:useLocalDpi xmlns:a14="http://schemas.microsoft.com/office/drawing/2010/main" val="0"/>
              </a:ext>
            </a:extLst>
          </a:blip>
          <a:stretch>
            <a:fillRect/>
          </a:stretch>
        </p:blipFill>
        <p:spPr bwMode="auto">
          <a:xfrm>
            <a:off x="1331640" y="1988839"/>
            <a:ext cx="6732748" cy="4440749"/>
          </a:xfrm>
          <a:prstGeom prst="rect">
            <a:avLst/>
          </a:prstGeom>
          <a:noFill/>
          <a:ln>
            <a:noFill/>
          </a:ln>
        </p:spPr>
      </p:pic>
    </p:spTree>
    <p:extLst>
      <p:ext uri="{BB962C8B-B14F-4D97-AF65-F5344CB8AC3E}">
        <p14:creationId xmlns:p14="http://schemas.microsoft.com/office/powerpoint/2010/main" val="32754027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900" y="1063228"/>
            <a:ext cx="6172200" cy="313544"/>
          </a:xfrm>
        </p:spPr>
        <p:txBody>
          <a:bodyPr>
            <a:normAutofit fontScale="90000"/>
          </a:bodyPr>
          <a:lstStyle/>
          <a:p>
            <a:endParaRPr lang="ru-RU" dirty="0"/>
          </a:p>
        </p:txBody>
      </p:sp>
      <p:sp>
        <p:nvSpPr>
          <p:cNvPr id="3" name="Объект 2"/>
          <p:cNvSpPr>
            <a:spLocks noGrp="1"/>
          </p:cNvSpPr>
          <p:nvPr>
            <p:ph idx="1"/>
          </p:nvPr>
        </p:nvSpPr>
        <p:spPr>
          <a:xfrm>
            <a:off x="683568" y="2294874"/>
            <a:ext cx="7884876" cy="2970330"/>
          </a:xfrm>
        </p:spPr>
        <p:txBody>
          <a:bodyPr>
            <a:normAutofit/>
          </a:bodyPr>
          <a:lstStyle/>
          <a:p>
            <a:pPr algn="just"/>
            <a:r>
              <a:rPr lang="ru-RU" sz="1800" dirty="0"/>
              <a:t>На каждой стороне каждой пластины размечены тонкие концентрические кольца — </a:t>
            </a:r>
            <a:r>
              <a:rPr lang="ru-RU" sz="1800" b="1" i="1" dirty="0"/>
              <a:t>дорожки</a:t>
            </a:r>
            <a:r>
              <a:rPr lang="ru-RU" sz="1800" i="1" dirty="0"/>
              <a:t> (</a:t>
            </a:r>
            <a:r>
              <a:rPr lang="en-US" sz="1800" i="1" dirty="0" err="1"/>
              <a:t>traks</a:t>
            </a:r>
            <a:r>
              <a:rPr lang="ru-RU" sz="1800" i="1" dirty="0"/>
              <a:t>), </a:t>
            </a:r>
            <a:r>
              <a:rPr lang="ru-RU" sz="1800" dirty="0"/>
              <a:t>на которых хранятся данные.  </a:t>
            </a:r>
            <a:endParaRPr lang="en-US" sz="1800" dirty="0"/>
          </a:p>
          <a:p>
            <a:pPr algn="just"/>
            <a:r>
              <a:rPr lang="ru-RU" sz="1800" dirty="0"/>
              <a:t>Нумерация дорожек начинается с 0 от внешнего края к центру диска. Когда диск вращается, элемент, называемый </a:t>
            </a:r>
            <a:r>
              <a:rPr lang="ru-RU" sz="1800" b="1" dirty="0"/>
              <a:t>головкой</a:t>
            </a:r>
            <a:r>
              <a:rPr lang="ru-RU" sz="1800" dirty="0"/>
              <a:t>, считывает двоичные данные с магнитной дорожки или записывает их на магнитную дорожку.</a:t>
            </a:r>
          </a:p>
          <a:p>
            <a:pPr algn="just"/>
            <a:r>
              <a:rPr lang="ru-RU" sz="1800" dirty="0"/>
              <a:t>Совокупность дорожек одного радиуса на всех поверхностях всех пластин пакета называется </a:t>
            </a:r>
            <a:r>
              <a:rPr lang="ru-RU" sz="1800" b="1" i="1" dirty="0"/>
              <a:t>цилиндром</a:t>
            </a:r>
            <a:r>
              <a:rPr lang="ru-RU" sz="1800" i="1" dirty="0"/>
              <a:t> (</a:t>
            </a:r>
            <a:r>
              <a:rPr lang="en-US" sz="1800" i="1" dirty="0"/>
              <a:t>cylinder</a:t>
            </a:r>
            <a:r>
              <a:rPr lang="ru-RU" sz="1800" i="1" dirty="0"/>
              <a:t>). </a:t>
            </a:r>
          </a:p>
          <a:p>
            <a:endParaRPr lang="ru-RU" sz="1800" dirty="0"/>
          </a:p>
        </p:txBody>
      </p:sp>
    </p:spTree>
    <p:extLst>
      <p:ext uri="{BB962C8B-B14F-4D97-AF65-F5344CB8AC3E}">
        <p14:creationId xmlns:p14="http://schemas.microsoft.com/office/powerpoint/2010/main" val="15092735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900" y="1063228"/>
            <a:ext cx="6172200" cy="313544"/>
          </a:xfrm>
        </p:spPr>
        <p:txBody>
          <a:bodyPr>
            <a:normAutofit fontScale="90000"/>
          </a:bodyPr>
          <a:lstStyle/>
          <a:p>
            <a:endParaRPr lang="ru-RU" dirty="0"/>
          </a:p>
        </p:txBody>
      </p:sp>
      <p:sp>
        <p:nvSpPr>
          <p:cNvPr id="3" name="Объект 2"/>
          <p:cNvSpPr>
            <a:spLocks noGrp="1"/>
          </p:cNvSpPr>
          <p:nvPr>
            <p:ph idx="1"/>
          </p:nvPr>
        </p:nvSpPr>
        <p:spPr>
          <a:xfrm>
            <a:off x="629562" y="2294874"/>
            <a:ext cx="7938882" cy="2700300"/>
          </a:xfrm>
        </p:spPr>
        <p:txBody>
          <a:bodyPr>
            <a:normAutofit/>
          </a:bodyPr>
          <a:lstStyle/>
          <a:p>
            <a:pPr algn="just"/>
            <a:r>
              <a:rPr lang="ru-RU" sz="1800" b="1" dirty="0"/>
              <a:t>Каждая дорожка разбивается на фрагменты, называемые </a:t>
            </a:r>
            <a:r>
              <a:rPr lang="ru-RU" sz="1800" b="1" i="1" dirty="0"/>
              <a:t>секторами (</a:t>
            </a:r>
            <a:r>
              <a:rPr lang="en-US" sz="1800" b="1" i="1" dirty="0"/>
              <a:t>sectors</a:t>
            </a:r>
            <a:r>
              <a:rPr lang="ru-RU" sz="1800" b="1" i="1" dirty="0"/>
              <a:t>), </a:t>
            </a:r>
            <a:r>
              <a:rPr lang="ru-RU" sz="1800" b="1" dirty="0"/>
              <a:t>или </a:t>
            </a:r>
            <a:r>
              <a:rPr lang="ru-RU" sz="1800" b="1" i="1" dirty="0"/>
              <a:t>блоками (</a:t>
            </a:r>
            <a:r>
              <a:rPr lang="en-US" sz="1800" b="1" i="1" dirty="0"/>
              <a:t>blocks</a:t>
            </a:r>
            <a:r>
              <a:rPr lang="ru-RU" sz="1800" b="1" i="1" dirty="0"/>
              <a:t>),</a:t>
            </a:r>
            <a:r>
              <a:rPr lang="ru-RU" sz="1800" i="1" dirty="0"/>
              <a:t> </a:t>
            </a:r>
            <a:r>
              <a:rPr lang="ru-RU" sz="1800" dirty="0"/>
              <a:t>так что все дорожки имеют равное число секторов, в которые можно максимально записать одно и то же число байт. </a:t>
            </a:r>
          </a:p>
          <a:p>
            <a:pPr algn="just"/>
            <a:r>
              <a:rPr lang="ru-RU" sz="1800" b="1" dirty="0"/>
              <a:t>Сектор</a:t>
            </a:r>
            <a:r>
              <a:rPr lang="ru-RU" sz="1800" dirty="0"/>
              <a:t> — наименьшая адресуемая единица обмена данными дискового устройства с оперативной памятью. </a:t>
            </a:r>
          </a:p>
          <a:p>
            <a:pPr algn="just"/>
            <a:r>
              <a:rPr lang="ru-RU" sz="1800" dirty="0"/>
              <a:t>Для того чтобы контроллер мог найти на диске нужный сектор, необходимо задать ему все составляющие адреса сектора: номер цилиндра, номер поверхности и номер сектора. </a:t>
            </a:r>
          </a:p>
          <a:p>
            <a:endParaRPr lang="ru-RU" sz="1800" dirty="0"/>
          </a:p>
        </p:txBody>
      </p:sp>
    </p:spTree>
    <p:extLst>
      <p:ext uri="{BB962C8B-B14F-4D97-AF65-F5344CB8AC3E}">
        <p14:creationId xmlns:p14="http://schemas.microsoft.com/office/powerpoint/2010/main" val="14261940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Физическая организация файла</a:t>
            </a:r>
          </a:p>
        </p:txBody>
      </p:sp>
      <p:sp>
        <p:nvSpPr>
          <p:cNvPr id="3" name="Объект 2"/>
          <p:cNvSpPr>
            <a:spLocks noGrp="1"/>
          </p:cNvSpPr>
          <p:nvPr>
            <p:ph idx="1"/>
          </p:nvPr>
        </p:nvSpPr>
        <p:spPr>
          <a:xfrm>
            <a:off x="457200" y="1828801"/>
            <a:ext cx="8229600" cy="4696543"/>
          </a:xfrm>
        </p:spPr>
        <p:txBody>
          <a:bodyPr>
            <a:normAutofit lnSpcReduction="10000"/>
          </a:bodyPr>
          <a:lstStyle/>
          <a:p>
            <a:r>
              <a:rPr lang="ru-RU" sz="2100" dirty="0"/>
              <a:t>Физическая организация файла - это способ размещения файла на диске</a:t>
            </a:r>
          </a:p>
          <a:p>
            <a:endParaRPr lang="ru-RU" sz="1800" b="1" dirty="0"/>
          </a:p>
          <a:p>
            <a:pPr algn="just"/>
            <a:r>
              <a:rPr lang="ru-RU" sz="2100" dirty="0"/>
              <a:t>Реализация файловой системы решает следующие вопросы:</a:t>
            </a:r>
          </a:p>
          <a:p>
            <a:pPr lvl="1" algn="just"/>
            <a:r>
              <a:rPr lang="ru-RU" sz="1800" dirty="0"/>
              <a:t>поддержка понятия логического блока диска;</a:t>
            </a:r>
          </a:p>
          <a:p>
            <a:pPr lvl="1" algn="just"/>
            <a:r>
              <a:rPr lang="ru-RU" sz="1800" dirty="0"/>
              <a:t>связывания имени файла и блоков его данных; </a:t>
            </a:r>
          </a:p>
          <a:p>
            <a:pPr lvl="1" algn="just"/>
            <a:r>
              <a:rPr lang="ru-RU" sz="1800" dirty="0"/>
              <a:t>разделения файлов;</a:t>
            </a:r>
          </a:p>
          <a:p>
            <a:pPr lvl="1" algn="just"/>
            <a:r>
              <a:rPr lang="ru-RU" sz="1800" dirty="0"/>
              <a:t>управления дисковым пространством.</a:t>
            </a:r>
          </a:p>
          <a:p>
            <a:pPr algn="just">
              <a:buFont typeface="Wingdings" panose="05000000000000000000" pitchFamily="2" charset="2"/>
              <a:buChar char="q"/>
            </a:pPr>
            <a:endParaRPr lang="ru-RU" sz="2100" dirty="0"/>
          </a:p>
          <a:p>
            <a:pPr algn="just">
              <a:buFont typeface="Wingdings" panose="05000000000000000000" pitchFamily="2" charset="2"/>
              <a:buChar char="q"/>
            </a:pPr>
            <a:r>
              <a:rPr lang="ru-RU" sz="2100" dirty="0"/>
              <a:t>Способы физической организации файла:</a:t>
            </a:r>
          </a:p>
          <a:p>
            <a:pPr lvl="1" algn="just"/>
            <a:r>
              <a:rPr lang="ru-RU" dirty="0"/>
              <a:t>непрерывное</a:t>
            </a:r>
            <a:r>
              <a:rPr lang="ru-RU" sz="1800" dirty="0"/>
              <a:t> размещение </a:t>
            </a:r>
          </a:p>
          <a:p>
            <a:pPr lvl="1" algn="just"/>
            <a:r>
              <a:rPr lang="ru-RU" sz="1800" dirty="0"/>
              <a:t>Связный список</a:t>
            </a:r>
          </a:p>
          <a:p>
            <a:pPr lvl="1" algn="just"/>
            <a:r>
              <a:rPr lang="ru-RU" sz="1800" dirty="0"/>
              <a:t>Таблица отображения файлов</a:t>
            </a:r>
          </a:p>
          <a:p>
            <a:pPr lvl="1" algn="just"/>
            <a:r>
              <a:rPr lang="ru-RU" sz="1800" dirty="0"/>
              <a:t>Индексные узлы</a:t>
            </a:r>
          </a:p>
          <a:p>
            <a:pPr lvl="1" algn="just"/>
            <a:endParaRPr lang="ru-RU" sz="1800" dirty="0"/>
          </a:p>
          <a:p>
            <a:pPr algn="just"/>
            <a:endParaRPr lang="ru-RU" sz="2100" dirty="0"/>
          </a:p>
          <a:p>
            <a:endParaRPr lang="ru-RU" sz="1800" dirty="0"/>
          </a:p>
        </p:txBody>
      </p:sp>
    </p:spTree>
    <p:extLst>
      <p:ext uri="{BB962C8B-B14F-4D97-AF65-F5344CB8AC3E}">
        <p14:creationId xmlns:p14="http://schemas.microsoft.com/office/powerpoint/2010/main" val="27646065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100" b="1" dirty="0"/>
              <a:t>Непрерывное размещение </a:t>
            </a:r>
          </a:p>
        </p:txBody>
      </p:sp>
      <p:sp>
        <p:nvSpPr>
          <p:cNvPr id="3" name="Объект 2"/>
          <p:cNvSpPr>
            <a:spLocks noGrp="1"/>
          </p:cNvSpPr>
          <p:nvPr>
            <p:ph idx="1"/>
          </p:nvPr>
        </p:nvSpPr>
        <p:spPr>
          <a:xfrm>
            <a:off x="822960" y="2456893"/>
            <a:ext cx="4181088" cy="2994980"/>
          </a:xfrm>
        </p:spPr>
        <p:txBody>
          <a:bodyPr>
            <a:normAutofit/>
          </a:bodyPr>
          <a:lstStyle/>
          <a:p>
            <a:pPr algn="ctr"/>
            <a:r>
              <a:rPr lang="ru-RU" sz="2100" b="1" dirty="0"/>
              <a:t>Непрерывное размещение </a:t>
            </a:r>
          </a:p>
          <a:p>
            <a:pPr algn="ctr"/>
            <a:r>
              <a:rPr lang="ru-RU" sz="2100" dirty="0"/>
              <a:t>Файлу предоставляется последовательность блоков диска, образующих единый сплошной участок дисковой памяти.</a:t>
            </a:r>
          </a:p>
        </p:txBody>
      </p:sp>
      <p:pic>
        <p:nvPicPr>
          <p:cNvPr id="1026" name="Picture 2" descr="http://citforum.ru/pictures/it/sos/img00038.gif"/>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6914" r="48873" b="50000"/>
          <a:stretch>
            <a:fillRect/>
          </a:stretch>
        </p:blipFill>
        <p:spPr bwMode="auto">
          <a:xfrm>
            <a:off x="5222631" y="2289199"/>
            <a:ext cx="2778369" cy="318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32985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0220" y="1072204"/>
            <a:ext cx="5657850" cy="628605"/>
          </a:xfrm>
        </p:spPr>
        <p:txBody>
          <a:bodyPr/>
          <a:lstStyle/>
          <a:p>
            <a:r>
              <a:rPr lang="ru-RU" dirty="0"/>
              <a:t>+ и -</a:t>
            </a:r>
          </a:p>
        </p:txBody>
      </p:sp>
      <p:graphicFrame>
        <p:nvGraphicFramePr>
          <p:cNvPr id="4" name="Объект 3"/>
          <p:cNvGraphicFramePr>
            <a:graphicFrameLocks noGrp="1"/>
          </p:cNvGraphicFramePr>
          <p:nvPr>
            <p:ph idx="1"/>
          </p:nvPr>
        </p:nvGraphicFramePr>
        <p:xfrm>
          <a:off x="683568" y="1689937"/>
          <a:ext cx="7884876" cy="2693670"/>
        </p:xfrm>
        <a:graphic>
          <a:graphicData uri="http://schemas.openxmlformats.org/drawingml/2006/table">
            <a:tbl>
              <a:tblPr firstRow="1" bandRow="1">
                <a:tableStyleId>{5C22544A-7EE6-4342-B048-85BDC9FD1C3A}</a:tableStyleId>
              </a:tblPr>
              <a:tblGrid>
                <a:gridCol w="2769578">
                  <a:extLst>
                    <a:ext uri="{9D8B030D-6E8A-4147-A177-3AD203B41FA5}">
                      <a16:colId xmlns:a16="http://schemas.microsoft.com/office/drawing/2014/main" val="20000"/>
                    </a:ext>
                  </a:extLst>
                </a:gridCol>
                <a:gridCol w="5115298">
                  <a:extLst>
                    <a:ext uri="{9D8B030D-6E8A-4147-A177-3AD203B41FA5}">
                      <a16:colId xmlns:a16="http://schemas.microsoft.com/office/drawing/2014/main" val="20001"/>
                    </a:ext>
                  </a:extLst>
                </a:gridCol>
              </a:tblGrid>
              <a:tr h="278130">
                <a:tc>
                  <a:txBody>
                    <a:bodyPr/>
                    <a:lstStyle/>
                    <a:p>
                      <a:pPr algn="ctr"/>
                      <a:r>
                        <a:rPr lang="ru-RU" sz="1000" dirty="0"/>
                        <a:t>+</a:t>
                      </a:r>
                    </a:p>
                  </a:txBody>
                  <a:tcPr marL="68580" marR="68580" marT="34290" marB="34290"/>
                </a:tc>
                <a:tc>
                  <a:txBody>
                    <a:bodyPr/>
                    <a:lstStyle/>
                    <a:p>
                      <a:pPr algn="ctr"/>
                      <a:r>
                        <a:rPr lang="ru-RU" sz="1000" dirty="0"/>
                        <a:t>-</a:t>
                      </a:r>
                    </a:p>
                  </a:txBody>
                  <a:tcPr marL="68580" marR="68580" marT="34290" marB="34290"/>
                </a:tc>
                <a:extLst>
                  <a:ext uri="{0D108BD9-81ED-4DB2-BD59-A6C34878D82A}">
                    <a16:rowId xmlns:a16="http://schemas.microsoft.com/office/drawing/2014/main" val="10000"/>
                  </a:ext>
                </a:extLst>
              </a:tr>
              <a:tr h="2331720">
                <a:tc>
                  <a:txBody>
                    <a:bodyPr/>
                    <a:lstStyle/>
                    <a:p>
                      <a:pPr marL="342900" indent="-342900" algn="just">
                        <a:buFont typeface="+mj-lt"/>
                        <a:buAutoNum type="arabicPeriod"/>
                      </a:pPr>
                      <a:r>
                        <a:rPr lang="ru-RU" sz="1400" kern="1200" dirty="0">
                          <a:solidFill>
                            <a:schemeClr val="dk1"/>
                          </a:solidFill>
                          <a:effectLst/>
                          <a:latin typeface="+mn-lt"/>
                          <a:ea typeface="+mn-ea"/>
                          <a:cs typeface="+mn-cs"/>
                        </a:rPr>
                        <a:t>Легко реализовать, так как выяснение местонахождения файла сводится к вопросу, где находится первый блок. </a:t>
                      </a:r>
                    </a:p>
                    <a:p>
                      <a:pPr marL="342900" indent="-342900" algn="just">
                        <a:buFont typeface="+mj-lt"/>
                        <a:buAutoNum type="arabicPeriod"/>
                      </a:pPr>
                      <a:r>
                        <a:rPr lang="ru-RU" sz="1400" kern="1200" dirty="0">
                          <a:solidFill>
                            <a:schemeClr val="dk1"/>
                          </a:solidFill>
                          <a:effectLst/>
                          <a:latin typeface="+mn-lt"/>
                          <a:ea typeface="+mn-ea"/>
                          <a:cs typeface="+mn-cs"/>
                        </a:rPr>
                        <a:t>Обеспечивает хорошую производительность, так как целый файл может быть считан за одну дисковую операцию.</a:t>
                      </a:r>
                      <a:endParaRPr lang="ru-RU" sz="1000" dirty="0"/>
                    </a:p>
                  </a:txBody>
                  <a:tcPr marL="68580" marR="68580" marT="34290" marB="34290"/>
                </a:tc>
                <a:tc>
                  <a:txBody>
                    <a:bodyPr/>
                    <a:lstStyle/>
                    <a:p>
                      <a:pPr marL="342900" indent="-342900" algn="just">
                        <a:buFont typeface="+mj-lt"/>
                        <a:buAutoNum type="arabicPeriod"/>
                      </a:pPr>
                      <a:r>
                        <a:rPr lang="ru-RU" sz="1400" kern="1200" dirty="0">
                          <a:solidFill>
                            <a:schemeClr val="dk1"/>
                          </a:solidFill>
                          <a:effectLst/>
                          <a:latin typeface="+mn-lt"/>
                          <a:ea typeface="+mn-ea"/>
                          <a:cs typeface="+mn-cs"/>
                        </a:rPr>
                        <a:t>В процессе эксплуатации диск представляет собой некоторую совокупность свободных и занятых фрагментов. Не всегда имеется подходящий по размеру свободный фрагмент для нового файла. </a:t>
                      </a:r>
                    </a:p>
                    <a:p>
                      <a:pPr marL="342900" indent="-342900" algn="just">
                        <a:buFont typeface="+mj-lt"/>
                        <a:buAutoNum type="arabicPeriod"/>
                      </a:pPr>
                      <a:r>
                        <a:rPr lang="ru-RU" sz="1400" kern="1200" dirty="0">
                          <a:solidFill>
                            <a:schemeClr val="dk1"/>
                          </a:solidFill>
                          <a:effectLst/>
                          <a:latin typeface="+mn-lt"/>
                          <a:ea typeface="+mn-ea"/>
                          <a:cs typeface="+mn-cs"/>
                        </a:rPr>
                        <a:t>Метод страдает от </a:t>
                      </a:r>
                      <a:r>
                        <a:rPr lang="ru-RU" sz="1400" b="1" kern="1200" dirty="0">
                          <a:solidFill>
                            <a:schemeClr val="dk1"/>
                          </a:solidFill>
                          <a:effectLst/>
                          <a:latin typeface="+mn-lt"/>
                          <a:ea typeface="+mn-ea"/>
                          <a:cs typeface="+mn-cs"/>
                        </a:rPr>
                        <a:t>внешней фрагментации</a:t>
                      </a:r>
                      <a:r>
                        <a:rPr lang="ru-RU" sz="1400" kern="1200" dirty="0">
                          <a:solidFill>
                            <a:schemeClr val="dk1"/>
                          </a:solidFill>
                          <a:effectLst/>
                          <a:latin typeface="+mn-lt"/>
                          <a:ea typeface="+mn-ea"/>
                          <a:cs typeface="+mn-cs"/>
                        </a:rPr>
                        <a:t>, в большей или меньшей степени, в зависимости от размера диска и среднего размера файла.</a:t>
                      </a:r>
                      <a:r>
                        <a:rPr lang="ru-RU" sz="1400" b="0" i="0" kern="1200" dirty="0">
                          <a:solidFill>
                            <a:schemeClr val="dk1"/>
                          </a:solidFill>
                          <a:effectLst/>
                          <a:latin typeface="+mn-lt"/>
                          <a:ea typeface="+mn-ea"/>
                          <a:cs typeface="+mn-cs"/>
                        </a:rPr>
                        <a:t> Во </a:t>
                      </a:r>
                      <a:r>
                        <a:rPr lang="ru-RU" sz="1400" b="1" i="0" kern="1200" dirty="0">
                          <a:solidFill>
                            <a:schemeClr val="dk1"/>
                          </a:solidFill>
                          <a:effectLst/>
                          <a:latin typeface="+mn-lt"/>
                          <a:ea typeface="+mn-ea"/>
                          <a:cs typeface="+mn-cs"/>
                        </a:rPr>
                        <a:t>внешней фрагментации</a:t>
                      </a:r>
                      <a:r>
                        <a:rPr lang="ru-RU" sz="1400" b="0" i="0" kern="1200" dirty="0">
                          <a:solidFill>
                            <a:schemeClr val="dk1"/>
                          </a:solidFill>
                          <a:effectLst/>
                          <a:latin typeface="+mn-lt"/>
                          <a:ea typeface="+mn-ea"/>
                          <a:cs typeface="+mn-cs"/>
                        </a:rPr>
                        <a:t>, свободное пространство, которое является доступным, разделено на многие маленькие части.</a:t>
                      </a:r>
                      <a:endParaRPr lang="ru-RU" sz="1400" kern="1200" dirty="0">
                        <a:solidFill>
                          <a:schemeClr val="dk1"/>
                        </a:solidFill>
                        <a:effectLst/>
                        <a:latin typeface="+mn-lt"/>
                        <a:ea typeface="+mn-ea"/>
                        <a:cs typeface="+mn-cs"/>
                      </a:endParaRPr>
                    </a:p>
                    <a:p>
                      <a:pPr marL="342900" indent="-342900" algn="just">
                        <a:buFont typeface="+mj-lt"/>
                        <a:buAutoNum type="arabicPeriod"/>
                      </a:pPr>
                      <a:r>
                        <a:rPr lang="ru-RU" sz="1400" kern="1200" dirty="0">
                          <a:solidFill>
                            <a:schemeClr val="dk1"/>
                          </a:solidFill>
                          <a:effectLst/>
                          <a:latin typeface="+mn-lt"/>
                          <a:ea typeface="+mn-ea"/>
                          <a:cs typeface="+mn-cs"/>
                        </a:rPr>
                        <a:t>Непрерывное распределение внешней памяти неприменимо до тех пор, пока неизвестен максимальный размер файла.</a:t>
                      </a:r>
                      <a:endParaRPr lang="ru-RU" sz="1000" dirty="0"/>
                    </a:p>
                  </a:txBody>
                  <a:tcPr marL="68580" marR="68580" marT="34290" marB="34290"/>
                </a:tc>
                <a:extLst>
                  <a:ext uri="{0D108BD9-81ED-4DB2-BD59-A6C34878D82A}">
                    <a16:rowId xmlns:a16="http://schemas.microsoft.com/office/drawing/2014/main" val="10001"/>
                  </a:ext>
                </a:extLst>
              </a:tr>
            </a:tbl>
          </a:graphicData>
        </a:graphic>
      </p:graphicFrame>
      <p:sp>
        <p:nvSpPr>
          <p:cNvPr id="5" name="Прямоугольник 4"/>
          <p:cNvSpPr/>
          <p:nvPr/>
        </p:nvSpPr>
        <p:spPr>
          <a:xfrm>
            <a:off x="683568" y="4299787"/>
            <a:ext cx="7884876" cy="646331"/>
          </a:xfrm>
          <a:prstGeom prst="rect">
            <a:avLst/>
          </a:prstGeom>
        </p:spPr>
        <p:txBody>
          <a:bodyPr wrap="square">
            <a:spAutoFit/>
          </a:bodyPr>
          <a:lstStyle/>
          <a:p>
            <a:pPr marL="214313" indent="-214313" algn="just">
              <a:buFont typeface="Arial" panose="020B0604020202020204" pitchFamily="34" charset="0"/>
              <a:buChar char="•"/>
            </a:pPr>
            <a:r>
              <a:rPr lang="ru-RU" dirty="0"/>
              <a:t>Некоторые ОС используют </a:t>
            </a:r>
            <a:r>
              <a:rPr lang="ru-RU" b="1" dirty="0"/>
              <a:t>модифицированный вариант непрерывного выделения - основные блоки файла + резервные блоки</a:t>
            </a:r>
            <a:r>
              <a:rPr lang="ru-RU" dirty="0"/>
              <a:t>.</a:t>
            </a:r>
          </a:p>
        </p:txBody>
      </p:sp>
      <p:sp>
        <p:nvSpPr>
          <p:cNvPr id="6" name="Прямоугольник 5"/>
          <p:cNvSpPr/>
          <p:nvPr/>
        </p:nvSpPr>
        <p:spPr>
          <a:xfrm>
            <a:off x="683568" y="4887162"/>
            <a:ext cx="7884876" cy="923330"/>
          </a:xfrm>
          <a:prstGeom prst="rect">
            <a:avLst/>
          </a:prstGeom>
        </p:spPr>
        <p:txBody>
          <a:bodyPr wrap="square">
            <a:spAutoFit/>
          </a:bodyPr>
          <a:lstStyle/>
          <a:p>
            <a:pPr marL="214313" indent="-214313" algn="just">
              <a:buFont typeface="Arial" panose="020B0604020202020204" pitchFamily="34" charset="0"/>
              <a:buChar char="•"/>
            </a:pPr>
            <a:r>
              <a:rPr lang="ru-RU" dirty="0"/>
              <a:t>В случае, когда содержимое диска постоянно изменяется, данный метод нерационален. Однако для </a:t>
            </a:r>
            <a:r>
              <a:rPr lang="ru-RU" b="1" dirty="0"/>
              <a:t>стационарных</a:t>
            </a:r>
            <a:r>
              <a:rPr lang="ru-RU" dirty="0"/>
              <a:t> файловых систем, например для файловых систем компакт-дисков, он вполне пригоден.</a:t>
            </a:r>
          </a:p>
        </p:txBody>
      </p:sp>
    </p:spTree>
    <p:extLst>
      <p:ext uri="{BB962C8B-B14F-4D97-AF65-F5344CB8AC3E}">
        <p14:creationId xmlns:p14="http://schemas.microsoft.com/office/powerpoint/2010/main" val="372022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a:t>Связный список</a:t>
            </a:r>
          </a:p>
        </p:txBody>
      </p:sp>
      <p:sp>
        <p:nvSpPr>
          <p:cNvPr id="3" name="Объект 2"/>
          <p:cNvSpPr>
            <a:spLocks noGrp="1"/>
          </p:cNvSpPr>
          <p:nvPr>
            <p:ph idx="1"/>
          </p:nvPr>
        </p:nvSpPr>
        <p:spPr>
          <a:xfrm>
            <a:off x="822960" y="2402886"/>
            <a:ext cx="4829160" cy="2970330"/>
          </a:xfrm>
        </p:spPr>
        <p:txBody>
          <a:bodyPr>
            <a:normAutofit/>
          </a:bodyPr>
          <a:lstStyle/>
          <a:p>
            <a:pPr algn="just"/>
            <a:r>
              <a:rPr lang="ru-RU" sz="2100" dirty="0"/>
              <a:t>Размещение в виде </a:t>
            </a:r>
            <a:r>
              <a:rPr lang="ru-RU" sz="2100" b="1" dirty="0"/>
              <a:t>связанного списка </a:t>
            </a:r>
            <a:r>
              <a:rPr lang="ru-RU" sz="2100" dirty="0"/>
              <a:t>блоков дисковой памяти.</a:t>
            </a:r>
          </a:p>
          <a:p>
            <a:pPr algn="just"/>
            <a:endParaRPr lang="ru-RU" sz="2100" dirty="0"/>
          </a:p>
          <a:p>
            <a:pPr lvl="1" algn="just"/>
            <a:r>
              <a:rPr lang="ru-RU" sz="1800" dirty="0"/>
              <a:t>При таком способе в начале каждого блока содержится указатель на следующий блок. </a:t>
            </a:r>
          </a:p>
          <a:p>
            <a:pPr lvl="1" algn="just"/>
            <a:r>
              <a:rPr lang="ru-RU" sz="1800" dirty="0"/>
              <a:t>В этом случае адрес файла также может быть задан одним числом - номером первого блока. </a:t>
            </a:r>
          </a:p>
        </p:txBody>
      </p:sp>
      <p:pic>
        <p:nvPicPr>
          <p:cNvPr id="1026" name="Picture 2" descr="http://citforum.ru/pictures/it/sos/img00038.gif"/>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65760" r="-2977" b="50000"/>
          <a:stretch>
            <a:fillRect/>
          </a:stretch>
        </p:blipFill>
        <p:spPr bwMode="auto">
          <a:xfrm>
            <a:off x="5941589" y="2402886"/>
            <a:ext cx="2061275"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283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900" y="1063228"/>
            <a:ext cx="6172200" cy="421556"/>
          </a:xfrm>
        </p:spPr>
        <p:txBody>
          <a:bodyPr>
            <a:normAutofit fontScale="90000"/>
          </a:bodyPr>
          <a:lstStyle/>
          <a:p>
            <a:r>
              <a:rPr lang="ru-RU" dirty="0"/>
              <a:t>+ и -</a:t>
            </a:r>
          </a:p>
        </p:txBody>
      </p:sp>
      <p:graphicFrame>
        <p:nvGraphicFramePr>
          <p:cNvPr id="4" name="Объект 3"/>
          <p:cNvGraphicFramePr>
            <a:graphicFrameLocks noGrp="1"/>
          </p:cNvGraphicFramePr>
          <p:nvPr>
            <p:ph idx="1"/>
          </p:nvPr>
        </p:nvGraphicFramePr>
        <p:xfrm>
          <a:off x="629562" y="1754814"/>
          <a:ext cx="7992888" cy="3844290"/>
        </p:xfrm>
        <a:graphic>
          <a:graphicData uri="http://schemas.openxmlformats.org/drawingml/2006/table">
            <a:tbl>
              <a:tblPr firstRow="1" bandRow="1">
                <a:tableStyleId>{5C22544A-7EE6-4342-B048-85BDC9FD1C3A}</a:tableStyleId>
              </a:tblPr>
              <a:tblGrid>
                <a:gridCol w="2457834">
                  <a:extLst>
                    <a:ext uri="{9D8B030D-6E8A-4147-A177-3AD203B41FA5}">
                      <a16:colId xmlns:a16="http://schemas.microsoft.com/office/drawing/2014/main" val="20000"/>
                    </a:ext>
                  </a:extLst>
                </a:gridCol>
                <a:gridCol w="5535054">
                  <a:extLst>
                    <a:ext uri="{9D8B030D-6E8A-4147-A177-3AD203B41FA5}">
                      <a16:colId xmlns:a16="http://schemas.microsoft.com/office/drawing/2014/main" val="20001"/>
                    </a:ext>
                  </a:extLst>
                </a:gridCol>
              </a:tblGrid>
              <a:tr h="278130">
                <a:tc>
                  <a:txBody>
                    <a:bodyPr/>
                    <a:lstStyle/>
                    <a:p>
                      <a:pPr algn="ctr"/>
                      <a:r>
                        <a:rPr lang="ru-RU" sz="1000" dirty="0"/>
                        <a:t>+</a:t>
                      </a:r>
                    </a:p>
                  </a:txBody>
                  <a:tcPr marL="68580" marR="68580" marT="34290" marB="34290"/>
                </a:tc>
                <a:tc>
                  <a:txBody>
                    <a:bodyPr/>
                    <a:lstStyle/>
                    <a:p>
                      <a:pPr algn="ctr"/>
                      <a:r>
                        <a:rPr lang="ru-RU" sz="1000" dirty="0"/>
                        <a:t>-</a:t>
                      </a:r>
                    </a:p>
                  </a:txBody>
                  <a:tcPr marL="68580" marR="68580" marT="34290" marB="34290"/>
                </a:tc>
                <a:extLst>
                  <a:ext uri="{0D108BD9-81ED-4DB2-BD59-A6C34878D82A}">
                    <a16:rowId xmlns:a16="http://schemas.microsoft.com/office/drawing/2014/main" val="10000"/>
                  </a:ext>
                </a:extLst>
              </a:tr>
              <a:tr h="3566160">
                <a:tc>
                  <a:txBody>
                    <a:bodyPr/>
                    <a:lstStyle/>
                    <a:p>
                      <a:pPr marL="342900" indent="-342900" algn="just">
                        <a:buFont typeface="+mj-lt"/>
                        <a:buAutoNum type="arabicPeriod"/>
                      </a:pPr>
                      <a:r>
                        <a:rPr lang="ru-RU" sz="1400" kern="1200" dirty="0">
                          <a:solidFill>
                            <a:schemeClr val="dk1"/>
                          </a:solidFill>
                          <a:effectLst/>
                          <a:latin typeface="+mn-lt"/>
                          <a:ea typeface="+mn-ea"/>
                          <a:cs typeface="+mn-cs"/>
                        </a:rPr>
                        <a:t>Внешняя фрагментация устранена за </a:t>
                      </a:r>
                      <a:r>
                        <a:rPr lang="ru-RU" sz="1400" kern="1200" dirty="0" err="1">
                          <a:solidFill>
                            <a:schemeClr val="dk1"/>
                          </a:solidFill>
                          <a:effectLst/>
                          <a:latin typeface="+mn-lt"/>
                          <a:ea typeface="+mn-ea"/>
                          <a:cs typeface="+mn-cs"/>
                        </a:rPr>
                        <a:t>счет</a:t>
                      </a:r>
                      <a:r>
                        <a:rPr lang="ru-RU" sz="1400" kern="1200" dirty="0">
                          <a:solidFill>
                            <a:schemeClr val="dk1"/>
                          </a:solidFill>
                          <a:effectLst/>
                          <a:latin typeface="+mn-lt"/>
                          <a:ea typeface="+mn-ea"/>
                          <a:cs typeface="+mn-cs"/>
                        </a:rPr>
                        <a:t> представления файла в виде связного списка блоков диска.</a:t>
                      </a:r>
                    </a:p>
                    <a:p>
                      <a:pPr marL="342900" marR="0" indent="-342900" algn="just" defTabSz="914400" rtl="0" eaLnBrk="1" fontAlgn="auto" latinLnBrk="0" hangingPunct="1">
                        <a:lnSpc>
                          <a:spcPct val="100000"/>
                        </a:lnSpc>
                        <a:spcBef>
                          <a:spcPts val="0"/>
                        </a:spcBef>
                        <a:spcAft>
                          <a:spcPts val="0"/>
                        </a:spcAft>
                        <a:buClrTx/>
                        <a:buSzTx/>
                        <a:buFont typeface="+mj-lt"/>
                        <a:buAutoNum type="arabicPeriod"/>
                        <a:tabLst/>
                        <a:defRPr/>
                      </a:pPr>
                      <a:r>
                        <a:rPr lang="ru-RU" sz="1400" kern="1200" dirty="0">
                          <a:solidFill>
                            <a:schemeClr val="dk1"/>
                          </a:solidFill>
                          <a:effectLst/>
                          <a:latin typeface="+mn-lt"/>
                          <a:ea typeface="+mn-ea"/>
                          <a:cs typeface="+mn-cs"/>
                        </a:rPr>
                        <a:t>Нет необходимости декларировать размер файла в момент создания. Файл может расти неограниченно.</a:t>
                      </a:r>
                    </a:p>
                    <a:p>
                      <a:pPr marL="342900" indent="-342900" algn="just">
                        <a:buFont typeface="+mj-lt"/>
                        <a:buAutoNum type="arabicPeriod"/>
                      </a:pPr>
                      <a:endParaRPr lang="ru-RU" sz="1000" dirty="0"/>
                    </a:p>
                  </a:txBody>
                  <a:tcPr marL="68580" marR="68580" marT="34290" marB="34290"/>
                </a:tc>
                <a:tc>
                  <a:txBody>
                    <a:bodyPr/>
                    <a:lstStyle/>
                    <a:p>
                      <a:pPr marL="342900" indent="-342900" algn="just">
                        <a:buFont typeface="+mj-lt"/>
                        <a:buAutoNum type="arabicPeriod"/>
                      </a:pPr>
                      <a:r>
                        <a:rPr lang="ru-RU" sz="1400" kern="1200" dirty="0">
                          <a:solidFill>
                            <a:schemeClr val="dk1"/>
                          </a:solidFill>
                          <a:effectLst/>
                          <a:latin typeface="+mn-lt"/>
                          <a:ea typeface="+mn-ea"/>
                          <a:cs typeface="+mn-cs"/>
                        </a:rPr>
                        <a:t>При прямом доступе к файлу для поиска i-</a:t>
                      </a:r>
                      <a:r>
                        <a:rPr lang="ru-RU" sz="1400" kern="1200" dirty="0" err="1">
                          <a:solidFill>
                            <a:schemeClr val="dk1"/>
                          </a:solidFill>
                          <a:effectLst/>
                          <a:latin typeface="+mn-lt"/>
                          <a:ea typeface="+mn-ea"/>
                          <a:cs typeface="+mn-cs"/>
                        </a:rPr>
                        <a:t>го</a:t>
                      </a:r>
                      <a:r>
                        <a:rPr lang="ru-RU" sz="1400" kern="1200" dirty="0">
                          <a:solidFill>
                            <a:schemeClr val="dk1"/>
                          </a:solidFill>
                          <a:effectLst/>
                          <a:latin typeface="+mn-lt"/>
                          <a:ea typeface="+mn-ea"/>
                          <a:cs typeface="+mn-cs"/>
                        </a:rPr>
                        <a:t> блока нужно осуществить несколько обращений к диску, последовательно считывая блоки от 1 до i-1, то есть </a:t>
                      </a:r>
                      <a:r>
                        <a:rPr lang="ru-RU" sz="1400" b="1" kern="1200" dirty="0">
                          <a:solidFill>
                            <a:schemeClr val="dk1"/>
                          </a:solidFill>
                          <a:effectLst/>
                          <a:latin typeface="+mn-lt"/>
                          <a:ea typeface="+mn-ea"/>
                          <a:cs typeface="+mn-cs"/>
                        </a:rPr>
                        <a:t>выборка логически смежных записей, которые занимают физически несмежные секторы, может требовать много времени</a:t>
                      </a:r>
                      <a:r>
                        <a:rPr lang="ru-RU" sz="1400" kern="1200" dirty="0">
                          <a:solidFill>
                            <a:schemeClr val="dk1"/>
                          </a:solidFill>
                          <a:effectLst/>
                          <a:latin typeface="+mn-lt"/>
                          <a:ea typeface="+mn-ea"/>
                          <a:cs typeface="+mn-cs"/>
                        </a:rPr>
                        <a:t>. </a:t>
                      </a:r>
                    </a:p>
                    <a:p>
                      <a:pPr marL="342900" indent="-342900" algn="just">
                        <a:buFont typeface="+mj-lt"/>
                        <a:buAutoNum type="arabicPeriod"/>
                      </a:pPr>
                      <a:r>
                        <a:rPr lang="ru-RU" sz="1400" kern="1200" dirty="0">
                          <a:solidFill>
                            <a:schemeClr val="dk1"/>
                          </a:solidFill>
                          <a:effectLst/>
                          <a:latin typeface="+mn-lt"/>
                          <a:ea typeface="+mn-ea"/>
                          <a:cs typeface="+mn-cs"/>
                        </a:rPr>
                        <a:t>Данный способ не очень </a:t>
                      </a:r>
                      <a:r>
                        <a:rPr lang="ru-RU" sz="1400" kern="1200" dirty="0" err="1">
                          <a:solidFill>
                            <a:schemeClr val="dk1"/>
                          </a:solidFill>
                          <a:effectLst/>
                          <a:latin typeface="+mn-lt"/>
                          <a:ea typeface="+mn-ea"/>
                          <a:cs typeface="+mn-cs"/>
                        </a:rPr>
                        <a:t>надежен</a:t>
                      </a:r>
                      <a:r>
                        <a:rPr lang="ru-RU" sz="1400" kern="1200" dirty="0">
                          <a:solidFill>
                            <a:schemeClr val="dk1"/>
                          </a:solidFill>
                          <a:effectLst/>
                          <a:latin typeface="+mn-lt"/>
                          <a:ea typeface="+mn-ea"/>
                          <a:cs typeface="+mn-cs"/>
                        </a:rPr>
                        <a:t>. Наличие дефектного блока в списке приводит к потере информации в оставшейся части файла и потенциально к потере дискового пространства, </a:t>
                      </a:r>
                      <a:r>
                        <a:rPr lang="ru-RU" sz="1400" kern="1200" dirty="0" err="1">
                          <a:solidFill>
                            <a:schemeClr val="dk1"/>
                          </a:solidFill>
                          <a:effectLst/>
                          <a:latin typeface="+mn-lt"/>
                          <a:ea typeface="+mn-ea"/>
                          <a:cs typeface="+mn-cs"/>
                        </a:rPr>
                        <a:t>отведенного</a:t>
                      </a:r>
                      <a:r>
                        <a:rPr lang="ru-RU" sz="1400" kern="1200" dirty="0">
                          <a:solidFill>
                            <a:schemeClr val="dk1"/>
                          </a:solidFill>
                          <a:effectLst/>
                          <a:latin typeface="+mn-lt"/>
                          <a:ea typeface="+mn-ea"/>
                          <a:cs typeface="+mn-cs"/>
                        </a:rPr>
                        <a:t> под этот файл.</a:t>
                      </a:r>
                    </a:p>
                    <a:p>
                      <a:pPr marL="342900" indent="-342900" algn="just">
                        <a:buFont typeface="+mj-lt"/>
                        <a:buAutoNum type="arabicPeriod"/>
                      </a:pPr>
                      <a:r>
                        <a:rPr lang="ru-RU" sz="1400" kern="1200" dirty="0">
                          <a:solidFill>
                            <a:schemeClr val="dk1"/>
                          </a:solidFill>
                          <a:effectLst/>
                          <a:latin typeface="+mn-lt"/>
                          <a:ea typeface="+mn-ea"/>
                          <a:cs typeface="+mn-cs"/>
                        </a:rPr>
                        <a:t>Для указателя на следующий блок внутри блока нужно выделить место. </a:t>
                      </a:r>
                      <a:r>
                        <a:rPr lang="ru-RU" sz="1400" kern="1200" dirty="0" err="1">
                          <a:solidFill>
                            <a:schemeClr val="dk1"/>
                          </a:solidFill>
                          <a:effectLst/>
                          <a:latin typeface="+mn-lt"/>
                          <a:ea typeface="+mn-ea"/>
                          <a:cs typeface="+mn-cs"/>
                        </a:rPr>
                        <a:t>Емкость</a:t>
                      </a:r>
                      <a:r>
                        <a:rPr lang="ru-RU" sz="1400" kern="1200" dirty="0">
                          <a:solidFill>
                            <a:schemeClr val="dk1"/>
                          </a:solidFill>
                          <a:effectLst/>
                          <a:latin typeface="+mn-lt"/>
                          <a:ea typeface="+mn-ea"/>
                          <a:cs typeface="+mn-cs"/>
                        </a:rPr>
                        <a:t> блока</a:t>
                      </a:r>
                      <a:r>
                        <a:rPr lang="ru-RU" sz="1400" kern="1200" baseline="0" dirty="0">
                          <a:solidFill>
                            <a:schemeClr val="dk1"/>
                          </a:solidFill>
                          <a:effectLst/>
                          <a:latin typeface="+mn-lt"/>
                          <a:ea typeface="+mn-ea"/>
                          <a:cs typeface="+mn-cs"/>
                        </a:rPr>
                        <a:t> (</a:t>
                      </a:r>
                      <a:r>
                        <a:rPr lang="ru-RU" sz="1400" kern="1200" dirty="0">
                          <a:solidFill>
                            <a:schemeClr val="dk1"/>
                          </a:solidFill>
                          <a:effectLst/>
                          <a:latin typeface="+mn-lt"/>
                          <a:ea typeface="+mn-ea"/>
                          <a:cs typeface="+mn-cs"/>
                        </a:rPr>
                        <a:t>степень двойки,</a:t>
                      </a:r>
                      <a:r>
                        <a:rPr lang="ru-RU" sz="1400" kern="1200" baseline="0" dirty="0">
                          <a:solidFill>
                            <a:schemeClr val="dk1"/>
                          </a:solidFill>
                          <a:effectLst/>
                          <a:latin typeface="+mn-lt"/>
                          <a:ea typeface="+mn-ea"/>
                          <a:cs typeface="+mn-cs"/>
                        </a:rPr>
                        <a:t> т.к. </a:t>
                      </a:r>
                      <a:r>
                        <a:rPr lang="ru-RU" sz="1400" kern="1200" dirty="0">
                          <a:solidFill>
                            <a:schemeClr val="dk1"/>
                          </a:solidFill>
                          <a:effectLst/>
                          <a:latin typeface="+mn-lt"/>
                          <a:ea typeface="+mn-ea"/>
                          <a:cs typeface="+mn-cs"/>
                        </a:rPr>
                        <a:t>многие программы читают и пишут блоками), </a:t>
                      </a:r>
                      <a:r>
                        <a:rPr lang="ru-RU" sz="1400" kern="1200" dirty="0" err="1">
                          <a:solidFill>
                            <a:schemeClr val="dk1"/>
                          </a:solidFill>
                          <a:effectLst/>
                          <a:latin typeface="+mn-lt"/>
                          <a:ea typeface="+mn-ea"/>
                          <a:cs typeface="+mn-cs"/>
                        </a:rPr>
                        <a:t>перестает</a:t>
                      </a:r>
                      <a:r>
                        <a:rPr lang="ru-RU" sz="1400" kern="1200" dirty="0">
                          <a:solidFill>
                            <a:schemeClr val="dk1"/>
                          </a:solidFill>
                          <a:effectLst/>
                          <a:latin typeface="+mn-lt"/>
                          <a:ea typeface="+mn-ea"/>
                          <a:cs typeface="+mn-cs"/>
                        </a:rPr>
                        <a:t> быть степенью двойки, так как указатель отбирает несколько байтов.</a:t>
                      </a:r>
                    </a:p>
                    <a:p>
                      <a:endParaRPr lang="ru-RU" sz="10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614169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b="1" dirty="0"/>
              <a:t>Таблица отображения файлов </a:t>
            </a:r>
            <a:r>
              <a:rPr lang="ru-RU" dirty="0"/>
              <a:t> </a:t>
            </a:r>
            <a:r>
              <a:rPr lang="ru-RU" b="1" dirty="0"/>
              <a:t>FAT – </a:t>
            </a:r>
            <a:br>
              <a:rPr lang="ru-RU" b="1" dirty="0"/>
            </a:br>
            <a:r>
              <a:rPr lang="ru-RU" b="1" dirty="0" err="1"/>
              <a:t>file</a:t>
            </a:r>
            <a:r>
              <a:rPr lang="ru-RU" b="1" dirty="0"/>
              <a:t> </a:t>
            </a:r>
            <a:r>
              <a:rPr lang="ru-RU" b="1" dirty="0" err="1"/>
              <a:t>allocation</a:t>
            </a:r>
            <a:r>
              <a:rPr lang="ru-RU" b="1" dirty="0"/>
              <a:t> </a:t>
            </a:r>
            <a:r>
              <a:rPr lang="ru-RU" b="1" dirty="0" err="1"/>
              <a:t>table</a:t>
            </a:r>
            <a:endParaRPr lang="ru-RU" dirty="0"/>
          </a:p>
        </p:txBody>
      </p:sp>
      <p:sp>
        <p:nvSpPr>
          <p:cNvPr id="7" name="Объект 6"/>
          <p:cNvSpPr>
            <a:spLocks noGrp="1"/>
          </p:cNvSpPr>
          <p:nvPr>
            <p:ph idx="1"/>
          </p:nvPr>
        </p:nvSpPr>
        <p:spPr>
          <a:xfrm>
            <a:off x="467544" y="2160271"/>
            <a:ext cx="5238582" cy="3482975"/>
          </a:xfrm>
        </p:spPr>
        <p:txBody>
          <a:bodyPr>
            <a:normAutofit/>
          </a:bodyPr>
          <a:lstStyle/>
          <a:p>
            <a:pPr marL="214313" indent="-214313" algn="just">
              <a:lnSpc>
                <a:spcPct val="150000"/>
              </a:lnSpc>
            </a:pPr>
            <a:r>
              <a:rPr lang="ru-RU" sz="1800" b="1" dirty="0"/>
              <a:t>Использование связанного списка индексов</a:t>
            </a:r>
            <a:endParaRPr lang="ru-RU" sz="1800" dirty="0"/>
          </a:p>
          <a:p>
            <a:pPr marL="433769" lvl="1" indent="-214313" algn="just">
              <a:lnSpc>
                <a:spcPct val="150000"/>
              </a:lnSpc>
            </a:pPr>
            <a:r>
              <a:rPr lang="ru-RU" sz="1800" dirty="0"/>
              <a:t>С каждым блоком связывается некоторый элемент - индекс. </a:t>
            </a:r>
          </a:p>
          <a:p>
            <a:pPr marL="433769" lvl="1" indent="-214313" algn="just">
              <a:lnSpc>
                <a:spcPct val="150000"/>
              </a:lnSpc>
            </a:pPr>
            <a:r>
              <a:rPr lang="ru-RU" sz="1800" dirty="0"/>
              <a:t>Индексы располагаются в отдельной области диска (таблица </a:t>
            </a:r>
            <a:r>
              <a:rPr lang="ru-RU" sz="1800" b="1" dirty="0"/>
              <a:t>FAT - file </a:t>
            </a:r>
            <a:r>
              <a:rPr lang="ru-RU" sz="1800" b="1" dirty="0" err="1"/>
              <a:t>allocation</a:t>
            </a:r>
            <a:r>
              <a:rPr lang="ru-RU" sz="1800" b="1" dirty="0"/>
              <a:t> </a:t>
            </a:r>
            <a:r>
              <a:rPr lang="ru-RU" sz="1800" b="1" dirty="0" err="1"/>
              <a:t>table</a:t>
            </a:r>
            <a:r>
              <a:rPr lang="ru-RU" sz="1800" dirty="0"/>
              <a:t>). </a:t>
            </a:r>
            <a:endParaRPr lang="ru-RU" sz="1800" b="1" dirty="0"/>
          </a:p>
          <a:p>
            <a:pPr marL="433769" lvl="1" indent="-214313" algn="just">
              <a:lnSpc>
                <a:spcPct val="150000"/>
              </a:lnSpc>
            </a:pPr>
            <a:r>
              <a:rPr lang="ru-RU" sz="1800" dirty="0"/>
              <a:t>Запись в директории содержит только ссылку на первый блок.</a:t>
            </a:r>
          </a:p>
        </p:txBody>
      </p:sp>
      <p:pic>
        <p:nvPicPr>
          <p:cNvPr id="6" name="Рисунок 5" descr="Метод связного списка с использованием таблицы в оперативной памяти"/>
          <p:cNvPicPr/>
          <p:nvPr/>
        </p:nvPicPr>
        <p:blipFill>
          <a:blip r:embed="rId3"/>
          <a:srcRect/>
          <a:stretch>
            <a:fillRect/>
          </a:stretch>
        </p:blipFill>
        <p:spPr bwMode="auto">
          <a:xfrm>
            <a:off x="5890007" y="2024844"/>
            <a:ext cx="2498322" cy="3456384"/>
          </a:xfrm>
          <a:prstGeom prst="rect">
            <a:avLst/>
          </a:prstGeom>
          <a:noFill/>
          <a:ln w="9525">
            <a:noFill/>
            <a:miter lim="800000"/>
            <a:headEnd/>
            <a:tailEnd/>
          </a:ln>
        </p:spPr>
      </p:pic>
    </p:spTree>
    <p:extLst>
      <p:ext uri="{BB962C8B-B14F-4D97-AF65-F5344CB8AC3E}">
        <p14:creationId xmlns:p14="http://schemas.microsoft.com/office/powerpoint/2010/main" val="32143614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Таблица отображения файлов</a:t>
            </a:r>
            <a:endParaRPr lang="ru-RU" dirty="0"/>
          </a:p>
        </p:txBody>
      </p:sp>
      <p:sp>
        <p:nvSpPr>
          <p:cNvPr id="7" name="Объект 6"/>
          <p:cNvSpPr>
            <a:spLocks noGrp="1"/>
          </p:cNvSpPr>
          <p:nvPr>
            <p:ph idx="1"/>
          </p:nvPr>
        </p:nvSpPr>
        <p:spPr>
          <a:xfrm>
            <a:off x="521550" y="2348880"/>
            <a:ext cx="4698522" cy="3294366"/>
          </a:xfrm>
        </p:spPr>
        <p:txBody>
          <a:bodyPr>
            <a:normAutofit/>
          </a:bodyPr>
          <a:lstStyle/>
          <a:p>
            <a:pPr marL="214313" indent="-214313" algn="just"/>
            <a:r>
              <a:rPr lang="ru-RU" sz="1800" dirty="0"/>
              <a:t>При помощи таблицы FAT можно локализовать блоки файла независимо от его размера. </a:t>
            </a:r>
          </a:p>
          <a:p>
            <a:pPr marL="214313" indent="-214313" algn="just"/>
            <a:r>
              <a:rPr lang="ru-RU" sz="1800" dirty="0"/>
              <a:t>В строках таблицы, которые соответствуют последним блокам файлов, обычно записывается признак EOF.</a:t>
            </a:r>
          </a:p>
          <a:p>
            <a:pPr marL="214313" indent="-214313" algn="just"/>
            <a:r>
              <a:rPr lang="ru-RU" sz="1800" dirty="0"/>
              <a:t>Этой схемы придерживаются многие ОС (начиная с MS-DOS, OS/2, MS Windows и др.)</a:t>
            </a:r>
          </a:p>
          <a:p>
            <a:endParaRPr lang="ru-RU" sz="1800" dirty="0"/>
          </a:p>
        </p:txBody>
      </p:sp>
      <p:pic>
        <p:nvPicPr>
          <p:cNvPr id="6" name="Рисунок 5" descr="Метод связного списка с использованием таблицы в оперативной памяти"/>
          <p:cNvPicPr/>
          <p:nvPr/>
        </p:nvPicPr>
        <p:blipFill>
          <a:blip r:embed="rId3"/>
          <a:srcRect/>
          <a:stretch>
            <a:fillRect/>
          </a:stretch>
        </p:blipFill>
        <p:spPr bwMode="auto">
          <a:xfrm>
            <a:off x="5544108" y="2160270"/>
            <a:ext cx="2498322" cy="3456384"/>
          </a:xfrm>
          <a:prstGeom prst="rect">
            <a:avLst/>
          </a:prstGeom>
          <a:noFill/>
          <a:ln w="9525">
            <a:noFill/>
            <a:miter lim="800000"/>
            <a:headEnd/>
            <a:tailEnd/>
          </a:ln>
        </p:spPr>
      </p:pic>
    </p:spTree>
    <p:extLst>
      <p:ext uri="{BB962C8B-B14F-4D97-AF65-F5344CB8AC3E}">
        <p14:creationId xmlns:p14="http://schemas.microsoft.com/office/powerpoint/2010/main" val="3660346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и -</a:t>
            </a:r>
          </a:p>
        </p:txBody>
      </p:sp>
      <p:graphicFrame>
        <p:nvGraphicFramePr>
          <p:cNvPr id="4" name="Объект 3"/>
          <p:cNvGraphicFramePr>
            <a:graphicFrameLocks noGrp="1"/>
          </p:cNvGraphicFramePr>
          <p:nvPr>
            <p:ph idx="1"/>
          </p:nvPr>
        </p:nvGraphicFramePr>
        <p:xfrm>
          <a:off x="822958" y="2160270"/>
          <a:ext cx="7637474" cy="2240839"/>
        </p:xfrm>
        <a:graphic>
          <a:graphicData uri="http://schemas.openxmlformats.org/drawingml/2006/table">
            <a:tbl>
              <a:tblPr firstRow="1" bandRow="1">
                <a:tableStyleId>{5C22544A-7EE6-4342-B048-85BDC9FD1C3A}</a:tableStyleId>
              </a:tblPr>
              <a:tblGrid>
                <a:gridCol w="3818737">
                  <a:extLst>
                    <a:ext uri="{9D8B030D-6E8A-4147-A177-3AD203B41FA5}">
                      <a16:colId xmlns:a16="http://schemas.microsoft.com/office/drawing/2014/main" val="20000"/>
                    </a:ext>
                  </a:extLst>
                </a:gridCol>
                <a:gridCol w="3818737">
                  <a:extLst>
                    <a:ext uri="{9D8B030D-6E8A-4147-A177-3AD203B41FA5}">
                      <a16:colId xmlns:a16="http://schemas.microsoft.com/office/drawing/2014/main" val="20001"/>
                    </a:ext>
                  </a:extLst>
                </a:gridCol>
              </a:tblGrid>
              <a:tr h="348788">
                <a:tc>
                  <a:txBody>
                    <a:bodyPr/>
                    <a:lstStyle/>
                    <a:p>
                      <a:pPr algn="ctr"/>
                      <a:r>
                        <a:rPr lang="ru-RU" sz="1500" dirty="0"/>
                        <a:t>+</a:t>
                      </a:r>
                    </a:p>
                  </a:txBody>
                  <a:tcPr marL="62865" marR="62865" marT="34290" marB="34290"/>
                </a:tc>
                <a:tc>
                  <a:txBody>
                    <a:bodyPr/>
                    <a:lstStyle/>
                    <a:p>
                      <a:pPr algn="ctr"/>
                      <a:r>
                        <a:rPr lang="ru-RU" sz="1500" dirty="0"/>
                        <a:t>-</a:t>
                      </a:r>
                    </a:p>
                  </a:txBody>
                  <a:tcPr marL="62865" marR="62865" marT="34290" marB="34290"/>
                </a:tc>
                <a:extLst>
                  <a:ext uri="{0D108BD9-81ED-4DB2-BD59-A6C34878D82A}">
                    <a16:rowId xmlns:a16="http://schemas.microsoft.com/office/drawing/2014/main" val="10000"/>
                  </a:ext>
                </a:extLst>
              </a:tr>
              <a:tr h="1892051">
                <a:tc>
                  <a:txBody>
                    <a:bodyPr/>
                    <a:lstStyle/>
                    <a:p>
                      <a:pPr algn="just"/>
                      <a:r>
                        <a:rPr lang="ru-RU" sz="1500" kern="1200" dirty="0">
                          <a:solidFill>
                            <a:schemeClr val="dk1"/>
                          </a:solidFill>
                          <a:effectLst/>
                          <a:latin typeface="+mn-lt"/>
                          <a:ea typeface="+mn-ea"/>
                          <a:cs typeface="+mn-cs"/>
                        </a:rPr>
                        <a:t>По таблице отображения можно судить о физическом соседстве блоков, располагающихся на диске, и при выделении нового блока можно легко найти свободный блок диска, находящийся поблизости от других блоков данного файла. </a:t>
                      </a:r>
                      <a:endParaRPr lang="ru-RU" sz="1500" dirty="0"/>
                    </a:p>
                  </a:txBody>
                  <a:tcPr marL="62865" marR="62865"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kern="1200" dirty="0">
                          <a:solidFill>
                            <a:schemeClr val="dk1"/>
                          </a:solidFill>
                          <a:effectLst/>
                          <a:latin typeface="+mn-lt"/>
                          <a:ea typeface="+mn-ea"/>
                          <a:cs typeface="+mn-cs"/>
                        </a:rPr>
                        <a:t>Необходимость хранения в памяти довольно большой таблицы </a:t>
                      </a:r>
                      <a:r>
                        <a:rPr lang="en-US" sz="1500" kern="1200" dirty="0">
                          <a:solidFill>
                            <a:schemeClr val="dk1"/>
                          </a:solidFill>
                          <a:effectLst/>
                          <a:latin typeface="+mn-lt"/>
                          <a:ea typeface="+mn-ea"/>
                          <a:cs typeface="+mn-cs"/>
                        </a:rPr>
                        <a:t>FAT</a:t>
                      </a:r>
                      <a:r>
                        <a:rPr lang="ru-RU" sz="1500" kern="1200" dirty="0">
                          <a:solidFill>
                            <a:schemeClr val="dk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ru-RU" sz="1500" b="0" i="0" kern="1200" dirty="0">
                          <a:solidFill>
                            <a:schemeClr val="dk1"/>
                          </a:solidFill>
                          <a:effectLst/>
                          <a:latin typeface="+mn-lt"/>
                          <a:ea typeface="+mn-ea"/>
                          <a:cs typeface="+mn-cs"/>
                        </a:rPr>
                        <a:t>Размер каждого отдельного файла не может превышать 4 Гб для </a:t>
                      </a:r>
                      <a:r>
                        <a:rPr lang="en-US" sz="1500" b="0" i="0" kern="1200" dirty="0">
                          <a:solidFill>
                            <a:schemeClr val="dk1"/>
                          </a:solidFill>
                          <a:effectLst/>
                          <a:latin typeface="+mn-lt"/>
                          <a:ea typeface="+mn-ea"/>
                          <a:cs typeface="+mn-cs"/>
                        </a:rPr>
                        <a:t>Fat32 (</a:t>
                      </a:r>
                      <a:r>
                        <a:rPr lang="ru-RU" sz="1400" b="0" i="0" kern="1200" dirty="0">
                          <a:solidFill>
                            <a:schemeClr val="dk1"/>
                          </a:solidFill>
                          <a:effectLst/>
                          <a:latin typeface="+mn-lt"/>
                          <a:ea typeface="+mn-ea"/>
                          <a:cs typeface="+mn-cs"/>
                        </a:rPr>
                        <a:t>в FAT32 под размер файла отведено 4 байта: это 32 бита. 2</a:t>
                      </a:r>
                      <a:r>
                        <a:rPr lang="ru-RU" sz="1400" b="0" i="0" kern="1200" baseline="30000" dirty="0">
                          <a:solidFill>
                            <a:schemeClr val="dk1"/>
                          </a:solidFill>
                          <a:effectLst/>
                          <a:latin typeface="+mn-lt"/>
                          <a:ea typeface="+mn-ea"/>
                          <a:cs typeface="+mn-cs"/>
                        </a:rPr>
                        <a:t>32</a:t>
                      </a:r>
                      <a:r>
                        <a:rPr lang="ru-RU" sz="1400" b="0" i="0" kern="1200" dirty="0">
                          <a:solidFill>
                            <a:schemeClr val="dk1"/>
                          </a:solidFill>
                          <a:effectLst/>
                          <a:latin typeface="+mn-lt"/>
                          <a:ea typeface="+mn-ea"/>
                          <a:cs typeface="+mn-cs"/>
                        </a:rPr>
                        <a:t>-1 — 4 294 967 295 байт</a:t>
                      </a:r>
                      <a:r>
                        <a:rPr lang="en-US" sz="1400" b="0" i="0" kern="1200" dirty="0">
                          <a:solidFill>
                            <a:schemeClr val="dk1"/>
                          </a:solidFill>
                          <a:effectLst/>
                          <a:latin typeface="+mn-lt"/>
                          <a:ea typeface="+mn-ea"/>
                          <a:cs typeface="+mn-cs"/>
                        </a:rPr>
                        <a:t>)</a:t>
                      </a:r>
                      <a:endParaRPr lang="ru-RU" sz="1500" kern="1200" dirty="0">
                        <a:solidFill>
                          <a:schemeClr val="dk1"/>
                        </a:solidFill>
                        <a:effectLst/>
                        <a:latin typeface="+mn-lt"/>
                        <a:ea typeface="+mn-ea"/>
                        <a:cs typeface="+mn-cs"/>
                      </a:endParaRPr>
                    </a:p>
                    <a:p>
                      <a:endParaRPr lang="ru-RU" sz="1500" dirty="0"/>
                    </a:p>
                  </a:txBody>
                  <a:tcPr marL="62865" marR="62865"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158544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Структура </a:t>
            </a:r>
            <a:r>
              <a:rPr lang="en-US" b="1" dirty="0"/>
              <a:t>FAT</a:t>
            </a:r>
            <a:endParaRPr lang="ru-RU" dirty="0"/>
          </a:p>
        </p:txBody>
      </p:sp>
      <p:sp>
        <p:nvSpPr>
          <p:cNvPr id="3" name="Объект 2"/>
          <p:cNvSpPr>
            <a:spLocks noGrp="1"/>
          </p:cNvSpPr>
          <p:nvPr>
            <p:ph idx="1"/>
          </p:nvPr>
        </p:nvSpPr>
        <p:spPr>
          <a:xfrm>
            <a:off x="822960" y="2384721"/>
            <a:ext cx="7637472" cy="2229568"/>
          </a:xfrm>
        </p:spPr>
        <p:txBody>
          <a:bodyPr>
            <a:normAutofit lnSpcReduction="10000"/>
          </a:bodyPr>
          <a:lstStyle/>
          <a:p>
            <a:pPr algn="just"/>
            <a:r>
              <a:rPr lang="ru-RU" sz="1800" dirty="0"/>
              <a:t>В файловой системе FAT смежные секторы диска объединяются в единицы, называемые кластерами. Количество секторов в кластере равно степени двойки.</a:t>
            </a:r>
          </a:p>
          <a:p>
            <a:pPr algn="just"/>
            <a:r>
              <a:rPr lang="ru-RU" sz="1800" dirty="0"/>
              <a:t>Пространство тома FAT32 логически разделено на три смежные области:</a:t>
            </a:r>
          </a:p>
          <a:p>
            <a:pPr lvl="1" algn="just">
              <a:buFont typeface="Wingdings" panose="05000000000000000000" pitchFamily="2" charset="2"/>
              <a:buChar char="ü"/>
            </a:pPr>
            <a:r>
              <a:rPr lang="ru-RU" sz="1500" dirty="0"/>
              <a:t>Зарезервированная область; </a:t>
            </a:r>
          </a:p>
          <a:p>
            <a:pPr lvl="1" algn="just">
              <a:buFont typeface="Wingdings" panose="05000000000000000000" pitchFamily="2" charset="2"/>
              <a:buChar char="ü"/>
            </a:pPr>
            <a:r>
              <a:rPr lang="ru-RU" sz="1500" dirty="0"/>
              <a:t>Область таблицы FAT; </a:t>
            </a:r>
          </a:p>
          <a:p>
            <a:pPr lvl="1" algn="just">
              <a:buFont typeface="Wingdings" panose="05000000000000000000" pitchFamily="2" charset="2"/>
              <a:buChar char="ü"/>
            </a:pPr>
            <a:r>
              <a:rPr lang="ru-RU" sz="1500" dirty="0"/>
              <a:t>Область данных.</a:t>
            </a:r>
          </a:p>
          <a:p>
            <a:pPr algn="just"/>
            <a:endParaRPr lang="ru-RU" sz="1800" dirty="0"/>
          </a:p>
        </p:txBody>
      </p:sp>
      <p:pic>
        <p:nvPicPr>
          <p:cNvPr id="1026" name="Picture 2" descr="https://upload.wikimedia.org/wikipedia/commons/1/17/Fat32_file_entr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5569471"/>
            <a:ext cx="5600700" cy="821532"/>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1"/>
          <p:cNvSpPr txBox="1">
            <a:spLocks/>
          </p:cNvSpPr>
          <p:nvPr/>
        </p:nvSpPr>
        <p:spPr>
          <a:xfrm>
            <a:off x="1979712" y="4481403"/>
            <a:ext cx="5657850" cy="1088068"/>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u-RU" sz="3300" b="1" dirty="0"/>
              <a:t>ДЗ: Структура файловой записи</a:t>
            </a:r>
            <a:endParaRPr lang="ru-RU" sz="3300" dirty="0"/>
          </a:p>
        </p:txBody>
      </p:sp>
    </p:spTree>
    <p:extLst>
      <p:ext uri="{BB962C8B-B14F-4D97-AF65-F5344CB8AC3E}">
        <p14:creationId xmlns:p14="http://schemas.microsoft.com/office/powerpoint/2010/main" val="15917691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514" y="1197154"/>
            <a:ext cx="5508612" cy="288834"/>
          </a:xfrm>
        </p:spPr>
        <p:txBody>
          <a:bodyPr>
            <a:normAutofit fontScale="90000"/>
          </a:bodyPr>
          <a:lstStyle/>
          <a:p>
            <a:r>
              <a:rPr lang="ru-RU" b="1" dirty="0"/>
              <a:t>Индексные узлы (дескрипторы)</a:t>
            </a:r>
            <a:endParaRPr lang="ru-RU" dirty="0"/>
          </a:p>
        </p:txBody>
      </p:sp>
      <p:sp>
        <p:nvSpPr>
          <p:cNvPr id="5" name="Объект 2"/>
          <p:cNvSpPr>
            <a:spLocks noGrp="1"/>
          </p:cNvSpPr>
          <p:nvPr>
            <p:ph idx="1"/>
          </p:nvPr>
        </p:nvSpPr>
        <p:spPr>
          <a:xfrm>
            <a:off x="59878" y="2075097"/>
            <a:ext cx="5522822" cy="2182196"/>
          </a:xfrm>
        </p:spPr>
        <p:txBody>
          <a:bodyPr>
            <a:normAutofit/>
          </a:bodyPr>
          <a:lstStyle/>
          <a:p>
            <a:pPr algn="ctr"/>
            <a:r>
              <a:rPr lang="ru-RU" sz="1800" dirty="0"/>
              <a:t>Выделение файлу блоков диска, т.е. связывание с каждым файлом небольшой таблицы, называемой </a:t>
            </a:r>
            <a:r>
              <a:rPr lang="ru-RU" sz="1800" b="1" dirty="0"/>
              <a:t>индексным узлом </a:t>
            </a:r>
            <a:r>
              <a:rPr lang="ru-RU" sz="1800" dirty="0"/>
              <a:t>(i-</a:t>
            </a:r>
            <a:r>
              <a:rPr lang="ru-RU" sz="1800" dirty="0" err="1"/>
              <a:t>node</a:t>
            </a:r>
            <a:r>
              <a:rPr lang="ru-RU" sz="1800" dirty="0"/>
              <a:t>).</a:t>
            </a:r>
          </a:p>
          <a:p>
            <a:pPr algn="ctr"/>
            <a:r>
              <a:rPr lang="ru-RU" sz="1800" dirty="0"/>
              <a:t>Таблица перечисляет атрибуты и дисковые адреса блоков файла.</a:t>
            </a:r>
          </a:p>
          <a:p>
            <a:pPr algn="ctr"/>
            <a:r>
              <a:rPr lang="ru-RU" sz="1800" dirty="0"/>
              <a:t>Запись в директории, относящаяся к файлу, содержит адрес индексного блока.</a:t>
            </a:r>
          </a:p>
        </p:txBody>
      </p:sp>
      <p:pic>
        <p:nvPicPr>
          <p:cNvPr id="4" name="Рисунок 3" descr="Структура индексного узла"/>
          <p:cNvPicPr/>
          <p:nvPr/>
        </p:nvPicPr>
        <p:blipFill>
          <a:blip r:embed="rId2"/>
          <a:srcRect/>
          <a:stretch>
            <a:fillRect/>
          </a:stretch>
        </p:blipFill>
        <p:spPr bwMode="auto">
          <a:xfrm>
            <a:off x="5462943" y="2011597"/>
            <a:ext cx="3621179" cy="4537472"/>
          </a:xfrm>
          <a:prstGeom prst="rect">
            <a:avLst/>
          </a:prstGeom>
          <a:noFill/>
          <a:ln w="9525">
            <a:noFill/>
            <a:miter lim="800000"/>
            <a:headEnd/>
            <a:tailEnd/>
          </a:ln>
        </p:spPr>
      </p:pic>
      <p:sp>
        <p:nvSpPr>
          <p:cNvPr id="3" name="Прямоугольник 2">
            <a:extLst>
              <a:ext uri="{FF2B5EF4-FFF2-40B4-BE49-F238E27FC236}">
                <a16:creationId xmlns:a16="http://schemas.microsoft.com/office/drawing/2014/main" id="{634BDF1D-9DFC-4B8B-83E8-324D0DF4FC9F}"/>
              </a:ext>
            </a:extLst>
          </p:cNvPr>
          <p:cNvSpPr/>
          <p:nvPr/>
        </p:nvSpPr>
        <p:spPr>
          <a:xfrm>
            <a:off x="119757" y="4846403"/>
            <a:ext cx="5522822" cy="1477328"/>
          </a:xfrm>
          <a:prstGeom prst="rect">
            <a:avLst/>
          </a:prstGeom>
        </p:spPr>
        <p:txBody>
          <a:bodyPr wrap="square">
            <a:spAutoFit/>
          </a:bodyPr>
          <a:lstStyle/>
          <a:p>
            <a:pPr algn="ctr"/>
            <a:r>
              <a:rPr lang="ru-RU" dirty="0"/>
              <a:t>Индексирование поддерживает прямой доступ к файлу, без ущерба от внешней фрагментации. </a:t>
            </a:r>
          </a:p>
          <a:p>
            <a:pPr algn="ctr"/>
            <a:r>
              <a:rPr lang="ru-RU" dirty="0"/>
              <a:t>Индексированное размещение широко распространено и поддерживает как последовательный, так и прямой доступ к файлу.</a:t>
            </a:r>
          </a:p>
        </p:txBody>
      </p:sp>
    </p:spTree>
    <p:extLst>
      <p:ext uri="{BB962C8B-B14F-4D97-AF65-F5344CB8AC3E}">
        <p14:creationId xmlns:p14="http://schemas.microsoft.com/office/powerpoint/2010/main" val="9635807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514" y="1197154"/>
            <a:ext cx="5508612" cy="288834"/>
          </a:xfrm>
        </p:spPr>
        <p:txBody>
          <a:bodyPr>
            <a:normAutofit fontScale="90000"/>
          </a:bodyPr>
          <a:lstStyle/>
          <a:p>
            <a:r>
              <a:rPr lang="ru-RU" b="1" dirty="0"/>
              <a:t>Индексные узлы (дескрипторы)</a:t>
            </a:r>
            <a:endParaRPr lang="ru-RU" dirty="0"/>
          </a:p>
        </p:txBody>
      </p:sp>
      <p:sp>
        <p:nvSpPr>
          <p:cNvPr id="5" name="Объект 2"/>
          <p:cNvSpPr>
            <a:spLocks noGrp="1"/>
          </p:cNvSpPr>
          <p:nvPr>
            <p:ph idx="1"/>
          </p:nvPr>
        </p:nvSpPr>
        <p:spPr>
          <a:xfrm>
            <a:off x="0" y="1645099"/>
            <a:ext cx="5522822" cy="2182196"/>
          </a:xfrm>
        </p:spPr>
        <p:txBody>
          <a:bodyPr>
            <a:normAutofit/>
          </a:bodyPr>
          <a:lstStyle/>
          <a:p>
            <a:pPr algn="ctr"/>
            <a:endParaRPr lang="ru-RU" sz="1800" dirty="0"/>
          </a:p>
        </p:txBody>
      </p:sp>
      <p:pic>
        <p:nvPicPr>
          <p:cNvPr id="4" name="Рисунок 3" descr="Структура индексного узла"/>
          <p:cNvPicPr/>
          <p:nvPr/>
        </p:nvPicPr>
        <p:blipFill>
          <a:blip r:embed="rId2"/>
          <a:srcRect/>
          <a:stretch>
            <a:fillRect/>
          </a:stretch>
        </p:blipFill>
        <p:spPr bwMode="auto">
          <a:xfrm>
            <a:off x="5522821" y="1047595"/>
            <a:ext cx="3621179" cy="4537472"/>
          </a:xfrm>
          <a:prstGeom prst="rect">
            <a:avLst/>
          </a:prstGeom>
          <a:noFill/>
          <a:ln w="9525">
            <a:noFill/>
            <a:miter lim="800000"/>
            <a:headEnd/>
            <a:tailEnd/>
          </a:ln>
        </p:spPr>
      </p:pic>
      <p:sp>
        <p:nvSpPr>
          <p:cNvPr id="3" name="Прямоугольник 2">
            <a:extLst>
              <a:ext uri="{FF2B5EF4-FFF2-40B4-BE49-F238E27FC236}">
                <a16:creationId xmlns:a16="http://schemas.microsoft.com/office/drawing/2014/main" id="{634BDF1D-9DFC-4B8B-83E8-324D0DF4FC9F}"/>
              </a:ext>
            </a:extLst>
          </p:cNvPr>
          <p:cNvSpPr/>
          <p:nvPr/>
        </p:nvSpPr>
        <p:spPr>
          <a:xfrm>
            <a:off x="-3702" y="3827295"/>
            <a:ext cx="5522822" cy="1477328"/>
          </a:xfrm>
          <a:prstGeom prst="rect">
            <a:avLst/>
          </a:prstGeom>
        </p:spPr>
        <p:txBody>
          <a:bodyPr wrap="square">
            <a:spAutoFit/>
          </a:bodyPr>
          <a:lstStyle/>
          <a:p>
            <a:pPr algn="ctr"/>
            <a:r>
              <a:rPr lang="ru-RU" dirty="0"/>
              <a:t>Индексирование поддерживает прямой доступ к файлу, без ущерба от внешней фрагментации. </a:t>
            </a:r>
          </a:p>
          <a:p>
            <a:pPr algn="ctr"/>
            <a:r>
              <a:rPr lang="ru-RU" dirty="0"/>
              <a:t>Индексированное размещение широко распространено и поддерживает как последовательный, так и прямой доступ к файлу.</a:t>
            </a:r>
          </a:p>
        </p:txBody>
      </p:sp>
    </p:spTree>
    <p:extLst>
      <p:ext uri="{BB962C8B-B14F-4D97-AF65-F5344CB8AC3E}">
        <p14:creationId xmlns:p14="http://schemas.microsoft.com/office/powerpoint/2010/main" val="918702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514" y="1197154"/>
            <a:ext cx="5508612" cy="288834"/>
          </a:xfrm>
        </p:spPr>
        <p:txBody>
          <a:bodyPr>
            <a:normAutofit fontScale="90000"/>
          </a:bodyPr>
          <a:lstStyle/>
          <a:p>
            <a:r>
              <a:rPr lang="ru-RU" b="1" dirty="0"/>
              <a:t>Индексные узлы (дескрипторы)</a:t>
            </a:r>
            <a:endParaRPr lang="ru-RU" dirty="0"/>
          </a:p>
        </p:txBody>
      </p:sp>
      <p:sp>
        <p:nvSpPr>
          <p:cNvPr id="5" name="Объект 2"/>
          <p:cNvSpPr>
            <a:spLocks noGrp="1"/>
          </p:cNvSpPr>
          <p:nvPr>
            <p:ph idx="1"/>
          </p:nvPr>
        </p:nvSpPr>
        <p:spPr>
          <a:xfrm>
            <a:off x="197514" y="2132856"/>
            <a:ext cx="5325308" cy="3452210"/>
          </a:xfrm>
        </p:spPr>
        <p:txBody>
          <a:bodyPr>
            <a:normAutofit lnSpcReduction="10000"/>
          </a:bodyPr>
          <a:lstStyle/>
          <a:p>
            <a:pPr algn="ctr"/>
            <a:r>
              <a:rPr lang="ru-RU" sz="1800" dirty="0"/>
              <a:t>ФС организует компактное хранение информации о размещении блоков файлов в специальной структуре, которая называется </a:t>
            </a:r>
            <a:r>
              <a:rPr lang="ru-RU" sz="1800" b="1" dirty="0"/>
              <a:t>индексные узлы </a:t>
            </a:r>
            <a:r>
              <a:rPr lang="ru-RU" sz="1800" dirty="0"/>
              <a:t>или индексные дескрипторы (ИД). </a:t>
            </a:r>
          </a:p>
          <a:p>
            <a:pPr algn="ctr"/>
            <a:r>
              <a:rPr lang="ru-RU" sz="1800" dirty="0"/>
              <a:t>Таблица, в которой размещаются индексные узлы файлов </a:t>
            </a:r>
            <a:r>
              <a:rPr lang="ru-RU" sz="1800" b="1" dirty="0"/>
              <a:t>ставит в соответствие имени файла его ИД</a:t>
            </a:r>
            <a:r>
              <a:rPr lang="ru-RU" sz="1800" dirty="0"/>
              <a:t>.</a:t>
            </a:r>
          </a:p>
          <a:p>
            <a:pPr algn="ctr"/>
            <a:r>
              <a:rPr lang="ru-RU" sz="1800" dirty="0"/>
              <a:t> При открытии файла осуществляется поиск по этой таблице соответствующего индексного узла, и после этого в памяти аккумулируется только индексный узел открытого файла, а не вся таблица.</a:t>
            </a:r>
          </a:p>
        </p:txBody>
      </p:sp>
      <p:pic>
        <p:nvPicPr>
          <p:cNvPr id="4" name="Рисунок 3" descr="Структура индексного узла"/>
          <p:cNvPicPr/>
          <p:nvPr/>
        </p:nvPicPr>
        <p:blipFill>
          <a:blip r:embed="rId2"/>
          <a:srcRect/>
          <a:stretch>
            <a:fillRect/>
          </a:stretch>
        </p:blipFill>
        <p:spPr bwMode="auto">
          <a:xfrm>
            <a:off x="5522821" y="1047595"/>
            <a:ext cx="3621179" cy="4537472"/>
          </a:xfrm>
          <a:prstGeom prst="rect">
            <a:avLst/>
          </a:prstGeom>
          <a:noFill/>
          <a:ln w="9525">
            <a:noFill/>
            <a:miter lim="800000"/>
            <a:headEnd/>
            <a:tailEnd/>
          </a:ln>
        </p:spPr>
      </p:pic>
    </p:spTree>
    <p:extLst>
      <p:ext uri="{BB962C8B-B14F-4D97-AF65-F5344CB8AC3E}">
        <p14:creationId xmlns:p14="http://schemas.microsoft.com/office/powerpoint/2010/main" val="27086195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и -</a:t>
            </a:r>
          </a:p>
        </p:txBody>
      </p:sp>
      <p:graphicFrame>
        <p:nvGraphicFramePr>
          <p:cNvPr id="4" name="Объект 3"/>
          <p:cNvGraphicFramePr>
            <a:graphicFrameLocks noGrp="1"/>
          </p:cNvGraphicFramePr>
          <p:nvPr>
            <p:ph idx="1"/>
          </p:nvPr>
        </p:nvGraphicFramePr>
        <p:xfrm>
          <a:off x="822958" y="2160270"/>
          <a:ext cx="7637474" cy="2240839"/>
        </p:xfrm>
        <a:graphic>
          <a:graphicData uri="http://schemas.openxmlformats.org/drawingml/2006/table">
            <a:tbl>
              <a:tblPr firstRow="1" bandRow="1">
                <a:tableStyleId>{5C22544A-7EE6-4342-B048-85BDC9FD1C3A}</a:tableStyleId>
              </a:tblPr>
              <a:tblGrid>
                <a:gridCol w="3818737">
                  <a:extLst>
                    <a:ext uri="{9D8B030D-6E8A-4147-A177-3AD203B41FA5}">
                      <a16:colId xmlns:a16="http://schemas.microsoft.com/office/drawing/2014/main" val="20000"/>
                    </a:ext>
                  </a:extLst>
                </a:gridCol>
                <a:gridCol w="3818737">
                  <a:extLst>
                    <a:ext uri="{9D8B030D-6E8A-4147-A177-3AD203B41FA5}">
                      <a16:colId xmlns:a16="http://schemas.microsoft.com/office/drawing/2014/main" val="20001"/>
                    </a:ext>
                  </a:extLst>
                </a:gridCol>
              </a:tblGrid>
              <a:tr h="348788">
                <a:tc>
                  <a:txBody>
                    <a:bodyPr/>
                    <a:lstStyle/>
                    <a:p>
                      <a:pPr algn="ctr"/>
                      <a:r>
                        <a:rPr lang="ru-RU" sz="1500" dirty="0"/>
                        <a:t>+</a:t>
                      </a:r>
                    </a:p>
                  </a:txBody>
                  <a:tcPr marL="62865" marR="62865" marT="34290" marB="34290"/>
                </a:tc>
                <a:tc>
                  <a:txBody>
                    <a:bodyPr/>
                    <a:lstStyle/>
                    <a:p>
                      <a:pPr algn="ctr"/>
                      <a:r>
                        <a:rPr lang="ru-RU" sz="1500" dirty="0"/>
                        <a:t>-</a:t>
                      </a:r>
                    </a:p>
                  </a:txBody>
                  <a:tcPr marL="62865" marR="62865" marT="34290" marB="34290"/>
                </a:tc>
                <a:extLst>
                  <a:ext uri="{0D108BD9-81ED-4DB2-BD59-A6C34878D82A}">
                    <a16:rowId xmlns:a16="http://schemas.microsoft.com/office/drawing/2014/main" val="10000"/>
                  </a:ext>
                </a:extLst>
              </a:tr>
              <a:tr h="1892051">
                <a:tc>
                  <a:txBody>
                    <a:bodyPr/>
                    <a:lstStyle/>
                    <a:p>
                      <a:pPr algn="just"/>
                      <a:r>
                        <a:rPr lang="ru-RU" sz="1500" dirty="0"/>
                        <a:t>Нет необходимости в размещении в ОЗУ информации всей FAT о все файлах системы, в памяти размещаются атрибуты, связанные только с открытыми файлами.</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500" b="0" i="0" kern="1200" dirty="0">
                          <a:solidFill>
                            <a:schemeClr val="dk1"/>
                          </a:solidFill>
                          <a:effectLst/>
                          <a:latin typeface="+mn-lt"/>
                          <a:ea typeface="+mn-ea"/>
                          <a:cs typeface="+mn-cs"/>
                        </a:rPr>
                        <a:t>Размер каждого отдельного файла может превышать 4 Гб</a:t>
                      </a:r>
                      <a:endParaRPr lang="ru-RU" sz="1500" kern="1200" dirty="0">
                        <a:solidFill>
                          <a:schemeClr val="dk1"/>
                        </a:solidFill>
                        <a:effectLst/>
                        <a:latin typeface="+mn-lt"/>
                        <a:ea typeface="+mn-ea"/>
                        <a:cs typeface="+mn-cs"/>
                      </a:endParaRPr>
                    </a:p>
                    <a:p>
                      <a:pPr algn="just"/>
                      <a:endParaRPr lang="ru-RU" sz="1500" dirty="0"/>
                    </a:p>
                  </a:txBody>
                  <a:tcPr marL="62865" marR="62865"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kern="1200" dirty="0">
                          <a:solidFill>
                            <a:schemeClr val="dk1"/>
                          </a:solidFill>
                          <a:effectLst/>
                          <a:latin typeface="+mn-lt"/>
                          <a:ea typeface="+mn-ea"/>
                          <a:cs typeface="+mn-cs"/>
                        </a:rPr>
                        <a:t>Размер файла и размер индексного узла в общем случае может прийти к размерам таблицы размещения.</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500" dirty="0"/>
                        <a:t>Решение:</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500" dirty="0"/>
                        <a:t>ограничение размера файла</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500" dirty="0"/>
                        <a:t>иерархическая организация индексных узлов</a:t>
                      </a:r>
                    </a:p>
                  </a:txBody>
                  <a:tcPr marL="62865" marR="62865"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25596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Заголовок 1"/>
          <p:cNvSpPr>
            <a:spLocks noGrp="1"/>
          </p:cNvSpPr>
          <p:nvPr>
            <p:ph type="title"/>
          </p:nvPr>
        </p:nvSpPr>
        <p:spPr/>
        <p:txBody>
          <a:bodyPr/>
          <a:lstStyle/>
          <a:p>
            <a:pPr algn="ctr"/>
            <a:r>
              <a:rPr lang="ru-RU" altLang="ru-RU"/>
              <a:t>Способы логической организации файлов</a:t>
            </a:r>
          </a:p>
        </p:txBody>
      </p:sp>
      <p:pic>
        <p:nvPicPr>
          <p:cNvPr id="91139" name="Picture 2" descr="http://citforum.ru/pictures/it/sos/img00037.gif"/>
          <p:cNvPicPr>
            <a:picLocks noGrp="1" noChangeAspect="1" noChangeArrowheads="1"/>
          </p:cNvPicPr>
          <p:nvPr>
            <p:ph idx="1"/>
          </p:nvPr>
        </p:nvPicPr>
        <p:blipFill>
          <a:blip r:embed="rId2" r:link="rId3" cstate="print">
            <a:extLst>
              <a:ext uri="{28A0092B-C50C-407E-A947-70E740481C1C}">
                <a14:useLocalDpi xmlns:a14="http://schemas.microsoft.com/office/drawing/2010/main" val="0"/>
              </a:ext>
            </a:extLst>
          </a:blip>
          <a:srcRect/>
          <a:stretch>
            <a:fillRect/>
          </a:stretch>
        </p:blipFill>
        <p:spPr>
          <a:xfrm>
            <a:off x="1619672" y="1789100"/>
            <a:ext cx="5328592" cy="50341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17648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Структура файловой системы </a:t>
            </a:r>
            <a:br>
              <a:rPr lang="ru-RU" b="1" dirty="0"/>
            </a:br>
            <a:r>
              <a:rPr lang="ru-RU" b="1" dirty="0"/>
              <a:t>на диске</a:t>
            </a:r>
            <a:endParaRPr lang="ru-RU" dirty="0"/>
          </a:p>
        </p:txBody>
      </p:sp>
      <p:sp>
        <p:nvSpPr>
          <p:cNvPr id="3" name="Объект 2"/>
          <p:cNvSpPr>
            <a:spLocks noGrp="1"/>
          </p:cNvSpPr>
          <p:nvPr>
            <p:ph idx="1"/>
          </p:nvPr>
        </p:nvSpPr>
        <p:spPr>
          <a:xfrm>
            <a:off x="822960" y="2510899"/>
            <a:ext cx="6922556" cy="2346909"/>
          </a:xfrm>
        </p:spPr>
        <p:txBody>
          <a:bodyPr>
            <a:normAutofit/>
          </a:bodyPr>
          <a:lstStyle/>
          <a:p>
            <a:pPr algn="ctr"/>
            <a:r>
              <a:rPr lang="ru-RU" sz="2100" dirty="0"/>
              <a:t>Структура служебных данных типовой файловой системы может состоять из четырех основных частей:</a:t>
            </a:r>
          </a:p>
        </p:txBody>
      </p:sp>
      <p:pic>
        <p:nvPicPr>
          <p:cNvPr id="4" name="Рисунок 3" descr="Примерная структура файловой системы на диске"/>
          <p:cNvPicPr/>
          <p:nvPr/>
        </p:nvPicPr>
        <p:blipFill>
          <a:blip r:embed="rId2"/>
          <a:srcRect/>
          <a:stretch>
            <a:fillRect/>
          </a:stretch>
        </p:blipFill>
        <p:spPr bwMode="auto">
          <a:xfrm>
            <a:off x="373872" y="3399646"/>
            <a:ext cx="8518608" cy="2027576"/>
          </a:xfrm>
          <a:prstGeom prst="rect">
            <a:avLst/>
          </a:prstGeom>
          <a:noFill/>
          <a:ln w="9525">
            <a:noFill/>
            <a:miter lim="800000"/>
            <a:headEnd/>
            <a:tailEnd/>
          </a:ln>
        </p:spPr>
      </p:pic>
    </p:spTree>
    <p:extLst>
      <p:ext uri="{BB962C8B-B14F-4D97-AF65-F5344CB8AC3E}">
        <p14:creationId xmlns:p14="http://schemas.microsoft.com/office/powerpoint/2010/main" val="3236154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Суперблок</a:t>
            </a:r>
            <a:endParaRPr lang="ru-RU" dirty="0"/>
          </a:p>
        </p:txBody>
      </p:sp>
      <p:sp>
        <p:nvSpPr>
          <p:cNvPr id="3" name="Объект 2"/>
          <p:cNvSpPr>
            <a:spLocks noGrp="1"/>
          </p:cNvSpPr>
          <p:nvPr>
            <p:ph idx="1"/>
          </p:nvPr>
        </p:nvSpPr>
        <p:spPr/>
        <p:txBody>
          <a:bodyPr>
            <a:normAutofit/>
          </a:bodyPr>
          <a:lstStyle/>
          <a:p>
            <a:pPr algn="just"/>
            <a:r>
              <a:rPr lang="ru-RU" sz="1800" dirty="0"/>
              <a:t>В начале раздела находится </a:t>
            </a:r>
            <a:r>
              <a:rPr lang="ru-RU" sz="1800" b="1" dirty="0" err="1"/>
              <a:t>суперблок</a:t>
            </a:r>
            <a:r>
              <a:rPr lang="ru-RU" sz="1800" dirty="0"/>
              <a:t>, содержащий общее описание файловой системы, например:</a:t>
            </a:r>
          </a:p>
          <a:p>
            <a:pPr lvl="1"/>
            <a:r>
              <a:rPr lang="ru-RU" sz="1500" dirty="0"/>
              <a:t>тип файловой системы; </a:t>
            </a:r>
          </a:p>
          <a:p>
            <a:pPr lvl="1"/>
            <a:r>
              <a:rPr lang="ru-RU" sz="1500" dirty="0"/>
              <a:t>размер файловой системы в блоках; </a:t>
            </a:r>
          </a:p>
          <a:p>
            <a:pPr lvl="1"/>
            <a:r>
              <a:rPr lang="ru-RU" sz="1500" dirty="0"/>
              <a:t>размер массива индексных узлов; </a:t>
            </a:r>
          </a:p>
          <a:p>
            <a:pPr lvl="1"/>
            <a:r>
              <a:rPr lang="ru-RU" sz="1500" dirty="0"/>
              <a:t>размер логического блока.</a:t>
            </a:r>
          </a:p>
          <a:p>
            <a:pPr algn="just"/>
            <a:r>
              <a:rPr lang="ru-RU" sz="1800" dirty="0"/>
              <a:t>Описанные структуры данных создаются на диске в результате его </a:t>
            </a:r>
            <a:r>
              <a:rPr lang="ru-RU" sz="1800" b="1" dirty="0"/>
              <a:t>форматирования</a:t>
            </a:r>
            <a:r>
              <a:rPr lang="ru-RU" sz="1800" dirty="0"/>
              <a:t> (например, утилитами </a:t>
            </a:r>
            <a:r>
              <a:rPr lang="ru-RU" sz="1800" dirty="0" err="1"/>
              <a:t>format</a:t>
            </a:r>
            <a:r>
              <a:rPr lang="ru-RU" sz="1800" dirty="0"/>
              <a:t>, </a:t>
            </a:r>
            <a:r>
              <a:rPr lang="ru-RU" sz="1800" dirty="0" err="1"/>
              <a:t>makefs</a:t>
            </a:r>
            <a:r>
              <a:rPr lang="ru-RU" sz="1800" dirty="0"/>
              <a:t> и др.). Их наличие позволяет обращаться к данным на диске как к файловой системе, а не как к обычной последовательности блоков.</a:t>
            </a:r>
          </a:p>
          <a:p>
            <a:endParaRPr lang="ru-RU" sz="1800" dirty="0"/>
          </a:p>
        </p:txBody>
      </p:sp>
    </p:spTree>
    <p:extLst>
      <p:ext uri="{BB962C8B-B14F-4D97-AF65-F5344CB8AC3E}">
        <p14:creationId xmlns:p14="http://schemas.microsoft.com/office/powerpoint/2010/main" val="23711535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Примеры файловых систем</a:t>
            </a:r>
          </a:p>
        </p:txBody>
      </p:sp>
      <p:sp>
        <p:nvSpPr>
          <p:cNvPr id="3" name="Объект 2"/>
          <p:cNvSpPr>
            <a:spLocks noGrp="1"/>
          </p:cNvSpPr>
          <p:nvPr>
            <p:ph idx="1"/>
          </p:nvPr>
        </p:nvSpPr>
        <p:spPr/>
        <p:txBody>
          <a:bodyPr>
            <a:normAutofit/>
          </a:bodyPr>
          <a:lstStyle/>
          <a:p>
            <a:pPr lvl="1"/>
            <a:r>
              <a:rPr lang="ru-RU" sz="2400" dirty="0"/>
              <a:t>FAT</a:t>
            </a:r>
          </a:p>
          <a:p>
            <a:pPr lvl="1"/>
            <a:r>
              <a:rPr lang="ru-RU" sz="2400" dirty="0"/>
              <a:t>HPFS</a:t>
            </a:r>
          </a:p>
          <a:p>
            <a:pPr lvl="1"/>
            <a:r>
              <a:rPr lang="ru-RU" sz="2400" dirty="0"/>
              <a:t>VFAT</a:t>
            </a:r>
          </a:p>
          <a:p>
            <a:pPr lvl="1"/>
            <a:r>
              <a:rPr lang="ru-RU" sz="2400" dirty="0"/>
              <a:t>NTFS</a:t>
            </a:r>
          </a:p>
          <a:p>
            <a:pPr lvl="1"/>
            <a:r>
              <a:rPr lang="ru-RU" sz="2400" dirty="0"/>
              <a:t>UFS (Unix File </a:t>
            </a:r>
            <a:r>
              <a:rPr lang="ru-RU" sz="2400" dirty="0" err="1"/>
              <a:t>System</a:t>
            </a:r>
            <a:r>
              <a:rPr lang="ru-RU" sz="2400" dirty="0"/>
              <a:t>)</a:t>
            </a:r>
          </a:p>
        </p:txBody>
      </p:sp>
    </p:spTree>
    <p:extLst>
      <p:ext uri="{BB962C8B-B14F-4D97-AF65-F5344CB8AC3E}">
        <p14:creationId xmlns:p14="http://schemas.microsoft.com/office/powerpoint/2010/main" val="33904791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Современные файловые системы должны обеспечивать: </a:t>
            </a:r>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100" dirty="0"/>
              <a:t>эффективный доступ к файлам, </a:t>
            </a:r>
          </a:p>
          <a:p>
            <a:pPr algn="just">
              <a:buFont typeface="Wingdings" panose="05000000000000000000" pitchFamily="2" charset="2"/>
              <a:buChar char="Ø"/>
            </a:pPr>
            <a:r>
              <a:rPr lang="ru-RU" sz="2100" dirty="0"/>
              <a:t>поддержку носителей данных достаточно большого объема, </a:t>
            </a:r>
          </a:p>
          <a:p>
            <a:pPr algn="just">
              <a:buFont typeface="Wingdings" panose="05000000000000000000" pitchFamily="2" charset="2"/>
              <a:buChar char="Ø"/>
            </a:pPr>
            <a:r>
              <a:rPr lang="ru-RU" sz="2100" dirty="0"/>
              <a:t>защиту от несанкционированного доступа к данным</a:t>
            </a:r>
          </a:p>
          <a:p>
            <a:pPr algn="just">
              <a:buFont typeface="Wingdings" panose="05000000000000000000" pitchFamily="2" charset="2"/>
              <a:buChar char="Ø"/>
            </a:pPr>
            <a:r>
              <a:rPr lang="ru-RU" sz="2100" dirty="0"/>
              <a:t>сохранение целостности данных. </a:t>
            </a:r>
          </a:p>
        </p:txBody>
      </p:sp>
    </p:spTree>
    <p:extLst>
      <p:ext uri="{BB962C8B-B14F-4D97-AF65-F5344CB8AC3E}">
        <p14:creationId xmlns:p14="http://schemas.microsoft.com/office/powerpoint/2010/main" val="24370276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FAT</a:t>
            </a:r>
          </a:p>
        </p:txBody>
      </p:sp>
      <p:sp>
        <p:nvSpPr>
          <p:cNvPr id="3" name="Объект 2"/>
          <p:cNvSpPr>
            <a:spLocks noGrp="1"/>
          </p:cNvSpPr>
          <p:nvPr>
            <p:ph idx="1"/>
          </p:nvPr>
        </p:nvSpPr>
        <p:spPr/>
        <p:txBody>
          <a:bodyPr>
            <a:normAutofit/>
          </a:bodyPr>
          <a:lstStyle/>
          <a:p>
            <a:pPr algn="just"/>
            <a:r>
              <a:rPr lang="ru-RU" sz="2100" dirty="0"/>
              <a:t>Файловая система FAT (File </a:t>
            </a:r>
            <a:r>
              <a:rPr lang="ru-RU" sz="2100" dirty="0" err="1"/>
              <a:t>Allocation</a:t>
            </a:r>
            <a:r>
              <a:rPr lang="ru-RU" sz="2100" dirty="0"/>
              <a:t> </a:t>
            </a:r>
            <a:r>
              <a:rPr lang="ru-RU" sz="2100" dirty="0" err="1"/>
              <a:t>Table</a:t>
            </a:r>
            <a:r>
              <a:rPr lang="ru-RU" sz="2100" dirty="0"/>
              <a:t>) была разработана Биллом Гейтсом и Марком </a:t>
            </a:r>
            <a:r>
              <a:rPr lang="ru-RU" sz="2100" dirty="0" err="1"/>
              <a:t>МакДональдом</a:t>
            </a:r>
            <a:r>
              <a:rPr lang="ru-RU" sz="2100" dirty="0"/>
              <a:t> в 1977 году и первоначально использовалась в операционной системе 86-DOS.</a:t>
            </a:r>
          </a:p>
          <a:p>
            <a:pPr algn="just"/>
            <a:r>
              <a:rPr lang="ru-RU" sz="2100" dirty="0"/>
              <a:t>В дальнейшем 86-DOS была приобретена Microsoft и стала основой для ОС MS-DOS 1.0, выпущенной в августе 1981 года.</a:t>
            </a:r>
          </a:p>
        </p:txBody>
      </p:sp>
    </p:spTree>
    <p:extLst>
      <p:ext uri="{BB962C8B-B14F-4D97-AF65-F5344CB8AC3E}">
        <p14:creationId xmlns:p14="http://schemas.microsoft.com/office/powerpoint/2010/main" val="391043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В FAT применяются следующие соглашения по именам файлов:</a:t>
            </a:r>
          </a:p>
        </p:txBody>
      </p:sp>
      <p:sp>
        <p:nvSpPr>
          <p:cNvPr id="3" name="Объект 2"/>
          <p:cNvSpPr>
            <a:spLocks noGrp="1"/>
          </p:cNvSpPr>
          <p:nvPr>
            <p:ph idx="1"/>
          </p:nvPr>
        </p:nvSpPr>
        <p:spPr/>
        <p:txBody>
          <a:bodyPr>
            <a:normAutofit/>
          </a:bodyPr>
          <a:lstStyle/>
          <a:p>
            <a:pPr lvl="1" algn="just"/>
            <a:r>
              <a:rPr lang="ru-RU" sz="1500" dirty="0"/>
              <a:t>Имя должно начинаться с буквы или цифры и может содержать любой символ ASCII, за исключением пробела и символов "/\[]:;|=,^*? </a:t>
            </a:r>
          </a:p>
          <a:p>
            <a:pPr lvl="1" algn="just"/>
            <a:r>
              <a:rPr lang="ru-RU" sz="1500" dirty="0"/>
              <a:t>Длина имени не превышает 8 символов, за ним следует точка и необязательное расширение длиной до 3 символов. </a:t>
            </a:r>
          </a:p>
          <a:p>
            <a:pPr lvl="1" algn="just"/>
            <a:r>
              <a:rPr lang="ru-RU" sz="1500" dirty="0"/>
              <a:t>Регистр символов в именах файлов не различается и не сохраняется. </a:t>
            </a:r>
          </a:p>
        </p:txBody>
      </p:sp>
    </p:spTree>
    <p:extLst>
      <p:ext uri="{BB962C8B-B14F-4D97-AF65-F5344CB8AC3E}">
        <p14:creationId xmlns:p14="http://schemas.microsoft.com/office/powerpoint/2010/main" val="36513623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Структура раздела FAT</a:t>
            </a:r>
          </a:p>
        </p:txBody>
      </p:sp>
      <p:graphicFrame>
        <p:nvGraphicFramePr>
          <p:cNvPr id="5" name="Объект 4"/>
          <p:cNvGraphicFramePr>
            <a:graphicFrameLocks noGrp="1"/>
          </p:cNvGraphicFramePr>
          <p:nvPr>
            <p:ph idx="1"/>
          </p:nvPr>
        </p:nvGraphicFramePr>
        <p:xfrm>
          <a:off x="1169622" y="2672916"/>
          <a:ext cx="6172200" cy="1371600"/>
        </p:xfrm>
        <a:graphic>
          <a:graphicData uri="http://schemas.openxmlformats.org/drawingml/2006/table">
            <a:tbl>
              <a:tblPr firstRow="1" bandRow="1">
                <a:tableStyleId>{5C22544A-7EE6-4342-B048-85BDC9FD1C3A}</a:tableStyleId>
              </a:tblPr>
              <a:tblGrid>
                <a:gridCol w="1519926">
                  <a:extLst>
                    <a:ext uri="{9D8B030D-6E8A-4147-A177-3AD203B41FA5}">
                      <a16:colId xmlns:a16="http://schemas.microsoft.com/office/drawing/2014/main" val="20000"/>
                    </a:ext>
                  </a:extLst>
                </a:gridCol>
                <a:gridCol w="948954">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gridCol w="1234440">
                  <a:extLst>
                    <a:ext uri="{9D8B030D-6E8A-4147-A177-3AD203B41FA5}">
                      <a16:colId xmlns:a16="http://schemas.microsoft.com/office/drawing/2014/main" val="20004"/>
                    </a:ext>
                  </a:extLst>
                </a:gridCol>
              </a:tblGrid>
              <a:tr h="1371600">
                <a:tc>
                  <a:txBody>
                    <a:bodyPr/>
                    <a:lstStyle/>
                    <a:p>
                      <a:pPr marL="0" indent="0" algn="just">
                        <a:spcAft>
                          <a:spcPts val="0"/>
                        </a:spcAft>
                      </a:pPr>
                      <a:r>
                        <a:rPr lang="x-none" sz="1800">
                          <a:effectLst/>
                          <a:latin typeface="Times New Roman"/>
                          <a:ea typeface="Times New Roman"/>
                        </a:rPr>
                        <a:t>Загрузочный сектор</a:t>
                      </a:r>
                      <a:endParaRPr lang="ru-RU" sz="1800" dirty="0">
                        <a:effectLst/>
                        <a:latin typeface="Times New Roman"/>
                        <a:ea typeface="Times New Roman"/>
                      </a:endParaRPr>
                    </a:p>
                    <a:p>
                      <a:pPr marL="0" indent="0" algn="just">
                        <a:spcAft>
                          <a:spcPts val="0"/>
                        </a:spcAft>
                      </a:pPr>
                      <a:r>
                        <a:rPr lang="x-none" sz="1800">
                          <a:effectLst/>
                          <a:latin typeface="Times New Roman"/>
                          <a:ea typeface="Times New Roman"/>
                        </a:rPr>
                        <a:t>Блок параметров BIOS (BPB) </a:t>
                      </a:r>
                      <a:endParaRPr lang="ru-RU" sz="1800" dirty="0">
                        <a:effectLst/>
                        <a:latin typeface="Times New Roman"/>
                        <a:ea typeface="Times New Roman"/>
                      </a:endParaRPr>
                    </a:p>
                  </a:txBody>
                  <a:tcPr marL="0" marR="0" marT="0" marB="0" anchor="ctr"/>
                </a:tc>
                <a:tc>
                  <a:txBody>
                    <a:bodyPr/>
                    <a:lstStyle/>
                    <a:p>
                      <a:pPr marL="0" indent="0" algn="just">
                        <a:spcAft>
                          <a:spcPts val="0"/>
                        </a:spcAft>
                      </a:pPr>
                      <a:r>
                        <a:rPr lang="x-none" sz="1800">
                          <a:effectLst/>
                          <a:latin typeface="Times New Roman"/>
                          <a:ea typeface="Times New Roman"/>
                        </a:rPr>
                        <a:t>FAT </a:t>
                      </a:r>
                      <a:endParaRPr lang="ru-RU" sz="1800" dirty="0">
                        <a:effectLst/>
                        <a:latin typeface="Times New Roman"/>
                        <a:ea typeface="Times New Roman"/>
                      </a:endParaRPr>
                    </a:p>
                  </a:txBody>
                  <a:tcPr marL="0" marR="0" marT="0" marB="0" anchor="ctr"/>
                </a:tc>
                <a:tc>
                  <a:txBody>
                    <a:bodyPr/>
                    <a:lstStyle/>
                    <a:p>
                      <a:pPr marL="0" indent="0" algn="just">
                        <a:spcAft>
                          <a:spcPts val="0"/>
                        </a:spcAft>
                      </a:pPr>
                      <a:r>
                        <a:rPr lang="x-none" sz="1800">
                          <a:effectLst/>
                          <a:latin typeface="Times New Roman"/>
                          <a:ea typeface="Times New Roman"/>
                        </a:rPr>
                        <a:t>FAT</a:t>
                      </a:r>
                      <a:br>
                        <a:rPr lang="x-none" sz="1800">
                          <a:effectLst/>
                          <a:latin typeface="Times New Roman"/>
                          <a:ea typeface="Times New Roman"/>
                        </a:rPr>
                      </a:br>
                      <a:r>
                        <a:rPr lang="x-none" sz="1800">
                          <a:effectLst/>
                          <a:latin typeface="Times New Roman"/>
                          <a:ea typeface="Times New Roman"/>
                        </a:rPr>
                        <a:t>(копия) </a:t>
                      </a:r>
                      <a:endParaRPr lang="ru-RU" sz="1800" dirty="0">
                        <a:effectLst/>
                        <a:latin typeface="Times New Roman"/>
                        <a:ea typeface="Times New Roman"/>
                      </a:endParaRPr>
                    </a:p>
                  </a:txBody>
                  <a:tcPr marL="0" marR="0" marT="0" marB="0" anchor="ctr"/>
                </a:tc>
                <a:tc>
                  <a:txBody>
                    <a:bodyPr/>
                    <a:lstStyle/>
                    <a:p>
                      <a:pPr marL="0" indent="0" algn="just">
                        <a:spcAft>
                          <a:spcPts val="0"/>
                        </a:spcAft>
                      </a:pPr>
                      <a:r>
                        <a:rPr lang="x-none" sz="1800">
                          <a:effectLst/>
                          <a:latin typeface="Times New Roman"/>
                          <a:ea typeface="Times New Roman"/>
                        </a:rPr>
                        <a:t>Корневой каталог </a:t>
                      </a:r>
                      <a:endParaRPr lang="ru-RU" sz="1800" dirty="0">
                        <a:effectLst/>
                        <a:latin typeface="Times New Roman"/>
                        <a:ea typeface="Times New Roman"/>
                      </a:endParaRPr>
                    </a:p>
                  </a:txBody>
                  <a:tcPr marL="0" marR="0" marT="0" marB="0" anchor="ctr"/>
                </a:tc>
                <a:tc>
                  <a:txBody>
                    <a:bodyPr/>
                    <a:lstStyle/>
                    <a:p>
                      <a:pPr marL="0" indent="0" algn="just">
                        <a:spcAft>
                          <a:spcPts val="0"/>
                        </a:spcAft>
                      </a:pPr>
                      <a:r>
                        <a:rPr lang="x-none" sz="1800" dirty="0">
                          <a:effectLst/>
                          <a:latin typeface="Times New Roman"/>
                          <a:ea typeface="Times New Roman"/>
                        </a:rPr>
                        <a:t>Область файлов </a:t>
                      </a:r>
                      <a:endParaRPr lang="ru-RU" sz="1800" dirty="0">
                        <a:effectLst/>
                        <a:latin typeface="Times New Roman"/>
                        <a:ea typeface="Times New Roman"/>
                      </a:endParaRPr>
                    </a:p>
                  </a:txBody>
                  <a:tcPr marL="0" marR="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545156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algn="just"/>
            <a:r>
              <a:rPr lang="ru-RU" dirty="0"/>
              <a:t>Файловая система FAT не может контролировать отдельно каждый сектор, поэтому она объединяет смежные сектора в </a:t>
            </a:r>
            <a:r>
              <a:rPr lang="ru-RU" b="1" dirty="0"/>
              <a:t>кластеры</a:t>
            </a:r>
            <a:r>
              <a:rPr lang="ru-RU" dirty="0"/>
              <a:t> (</a:t>
            </a:r>
            <a:r>
              <a:rPr lang="ru-RU" b="1" dirty="0" err="1"/>
              <a:t>clusters</a:t>
            </a:r>
            <a:r>
              <a:rPr lang="ru-RU" dirty="0"/>
              <a:t>). </a:t>
            </a:r>
          </a:p>
          <a:p>
            <a:pPr algn="just"/>
            <a:r>
              <a:rPr lang="ru-RU" dirty="0"/>
              <a:t>Размер кластера в FAT является степенью двойки и определяется размером тома при форматировании диска</a:t>
            </a:r>
          </a:p>
          <a:p>
            <a:pPr algn="just"/>
            <a:endParaRPr lang="ru-RU" dirty="0"/>
          </a:p>
          <a:p>
            <a:endParaRPr lang="ru-RU" dirty="0"/>
          </a:p>
        </p:txBody>
      </p:sp>
    </p:spTree>
    <p:extLst>
      <p:ext uri="{BB962C8B-B14F-4D97-AF65-F5344CB8AC3E}">
        <p14:creationId xmlns:p14="http://schemas.microsoft.com/office/powerpoint/2010/main" val="39915319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539552" y="2204864"/>
            <a:ext cx="7920880" cy="3960440"/>
          </a:xfrm>
        </p:spPr>
        <p:txBody>
          <a:bodyPr>
            <a:normAutofit lnSpcReduction="10000"/>
          </a:bodyPr>
          <a:lstStyle/>
          <a:p>
            <a:pPr algn="just"/>
            <a:r>
              <a:rPr lang="ru-RU" dirty="0" err="1"/>
              <a:t>Свое</a:t>
            </a:r>
            <a:r>
              <a:rPr lang="ru-RU" dirty="0"/>
              <a:t> название FAT получила от </a:t>
            </a:r>
            <a:r>
              <a:rPr lang="ru-RU" b="1" dirty="0"/>
              <a:t>одноименной таблицы размещения файлов</a:t>
            </a:r>
            <a:r>
              <a:rPr lang="ru-RU" dirty="0"/>
              <a:t>. В таблице размещения файлов хранится информация о кластерах логического диска. </a:t>
            </a:r>
          </a:p>
          <a:p>
            <a:pPr algn="just"/>
            <a:r>
              <a:rPr lang="ru-RU" dirty="0"/>
              <a:t>Каждому кластеру в FAT соответствует отдельная запись, которая показывает, свободен ли он, занят ли данными файла, или помечен как сбойный (испорченный). </a:t>
            </a:r>
          </a:p>
          <a:p>
            <a:pPr algn="just"/>
            <a:r>
              <a:rPr lang="ru-RU" dirty="0"/>
              <a:t>Если кластер занят под файл, то в соответствующей записи в таблице размещения файлов указывается адрес кластера, содержащего следующую часть файла.</a:t>
            </a:r>
          </a:p>
        </p:txBody>
      </p:sp>
    </p:spTree>
    <p:extLst>
      <p:ext uri="{BB962C8B-B14F-4D97-AF65-F5344CB8AC3E}">
        <p14:creationId xmlns:p14="http://schemas.microsoft.com/office/powerpoint/2010/main" val="36063836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pPr algn="just"/>
            <a:r>
              <a:rPr lang="ru-RU" dirty="0"/>
              <a:t>Каждому файлу и подкаталогу в FAT соответствует 32-байтный элемент каталога (</a:t>
            </a:r>
            <a:r>
              <a:rPr lang="ru-RU" dirty="0" err="1"/>
              <a:t>directory</a:t>
            </a:r>
            <a:r>
              <a:rPr lang="ru-RU" dirty="0"/>
              <a:t> </a:t>
            </a:r>
            <a:r>
              <a:rPr lang="ru-RU" dirty="0" err="1"/>
              <a:t>entry</a:t>
            </a:r>
            <a:r>
              <a:rPr lang="ru-RU" dirty="0"/>
              <a:t>) содержащий:</a:t>
            </a:r>
          </a:p>
          <a:p>
            <a:pPr lvl="1" algn="just"/>
            <a:r>
              <a:rPr lang="ru-RU" dirty="0"/>
              <a:t>имя файла, </a:t>
            </a:r>
          </a:p>
          <a:p>
            <a:pPr lvl="1" algn="just"/>
            <a:r>
              <a:rPr lang="ru-RU" dirty="0"/>
              <a:t>его атрибуты (архивный, скрытый, системный и “только для чтения”), </a:t>
            </a:r>
          </a:p>
          <a:p>
            <a:pPr lvl="1" algn="just"/>
            <a:r>
              <a:rPr lang="ru-RU" dirty="0"/>
              <a:t>дату и время создания (или внесения в него последних изменений), </a:t>
            </a:r>
          </a:p>
          <a:p>
            <a:pPr lvl="1" algn="just"/>
            <a:r>
              <a:rPr lang="ru-RU" dirty="0"/>
              <a:t>а также прочую информацию</a:t>
            </a:r>
          </a:p>
        </p:txBody>
      </p:sp>
    </p:spTree>
    <p:extLst>
      <p:ext uri="{BB962C8B-B14F-4D97-AF65-F5344CB8AC3E}">
        <p14:creationId xmlns:p14="http://schemas.microsoft.com/office/powerpoint/2010/main" val="22325603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0220" y="1072204"/>
            <a:ext cx="5657850" cy="574599"/>
          </a:xfrm>
        </p:spPr>
        <p:txBody>
          <a:bodyPr/>
          <a:lstStyle/>
          <a:p>
            <a:r>
              <a:rPr lang="ru-RU" b="1" dirty="0"/>
              <a:t>Элемент каталога</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242504054"/>
              </p:ext>
            </p:extLst>
          </p:nvPr>
        </p:nvGraphicFramePr>
        <p:xfrm>
          <a:off x="683568" y="1988840"/>
          <a:ext cx="7200800" cy="4608514"/>
        </p:xfrm>
        <a:graphic>
          <a:graphicData uri="http://schemas.openxmlformats.org/drawingml/2006/table">
            <a:tbl>
              <a:tblPr firstRow="1" bandRow="1">
                <a:tableStyleId>{5C22544A-7EE6-4342-B048-85BDC9FD1C3A}</a:tableStyleId>
              </a:tblPr>
              <a:tblGrid>
                <a:gridCol w="4545491">
                  <a:extLst>
                    <a:ext uri="{9D8B030D-6E8A-4147-A177-3AD203B41FA5}">
                      <a16:colId xmlns:a16="http://schemas.microsoft.com/office/drawing/2014/main" val="20000"/>
                    </a:ext>
                  </a:extLst>
                </a:gridCol>
                <a:gridCol w="2655309">
                  <a:extLst>
                    <a:ext uri="{9D8B030D-6E8A-4147-A177-3AD203B41FA5}">
                      <a16:colId xmlns:a16="http://schemas.microsoft.com/office/drawing/2014/main" val="20001"/>
                    </a:ext>
                  </a:extLst>
                </a:gridCol>
              </a:tblGrid>
              <a:tr h="837911">
                <a:tc>
                  <a:txBody>
                    <a:bodyPr/>
                    <a:lstStyle/>
                    <a:p>
                      <a:pPr indent="450215" algn="just">
                        <a:spcAft>
                          <a:spcPts val="0"/>
                        </a:spcAft>
                      </a:pPr>
                      <a:r>
                        <a:rPr lang="x-none" sz="2400" b="1" dirty="0">
                          <a:effectLst/>
                          <a:latin typeface="Times New Roman"/>
                          <a:ea typeface="Times New Roman"/>
                        </a:rPr>
                        <a:t>Содержание</a:t>
                      </a:r>
                      <a:r>
                        <a:rPr lang="x-none" sz="2400" dirty="0">
                          <a:effectLst/>
                          <a:latin typeface="Times New Roman"/>
                          <a:ea typeface="Times New Roman"/>
                        </a:rPr>
                        <a:t> </a:t>
                      </a:r>
                      <a:endParaRPr lang="ru-RU" sz="2400" dirty="0">
                        <a:effectLst/>
                        <a:latin typeface="Times New Roman"/>
                        <a:ea typeface="Times New Roman"/>
                      </a:endParaRPr>
                    </a:p>
                  </a:txBody>
                  <a:tcPr marL="0" marR="0" marT="0" marB="0"/>
                </a:tc>
                <a:tc>
                  <a:txBody>
                    <a:bodyPr/>
                    <a:lstStyle/>
                    <a:p>
                      <a:pPr indent="450215" algn="just">
                        <a:spcAft>
                          <a:spcPts val="0"/>
                        </a:spcAft>
                      </a:pPr>
                      <a:r>
                        <a:rPr lang="x-none" sz="2400" b="1">
                          <a:effectLst/>
                          <a:latin typeface="Times New Roman"/>
                          <a:ea typeface="Times New Roman"/>
                        </a:rPr>
                        <a:t>Размер (байт)</a:t>
                      </a:r>
                      <a:r>
                        <a:rPr lang="x-none" sz="2400">
                          <a:effectLst/>
                          <a:latin typeface="Times New Roman"/>
                          <a:ea typeface="Times New Roman"/>
                        </a:rPr>
                        <a:t>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0"/>
                  </a:ext>
                </a:extLst>
              </a:tr>
              <a:tr h="418956">
                <a:tc>
                  <a:txBody>
                    <a:bodyPr/>
                    <a:lstStyle/>
                    <a:p>
                      <a:pPr indent="450215" algn="just">
                        <a:spcAft>
                          <a:spcPts val="0"/>
                        </a:spcAft>
                      </a:pPr>
                      <a:r>
                        <a:rPr lang="x-none" sz="2400">
                          <a:effectLst/>
                          <a:latin typeface="Times New Roman"/>
                          <a:ea typeface="Times New Roman"/>
                        </a:rPr>
                        <a:t>Имя файла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8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1"/>
                  </a:ext>
                </a:extLst>
              </a:tr>
              <a:tr h="418956">
                <a:tc>
                  <a:txBody>
                    <a:bodyPr/>
                    <a:lstStyle/>
                    <a:p>
                      <a:pPr indent="450215" algn="just">
                        <a:spcAft>
                          <a:spcPts val="0"/>
                        </a:spcAft>
                      </a:pPr>
                      <a:r>
                        <a:rPr lang="x-none" sz="2400">
                          <a:effectLst/>
                          <a:latin typeface="Times New Roman"/>
                          <a:ea typeface="Times New Roman"/>
                        </a:rPr>
                        <a:t>Расширение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3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2"/>
                  </a:ext>
                </a:extLst>
              </a:tr>
              <a:tr h="418956">
                <a:tc>
                  <a:txBody>
                    <a:bodyPr/>
                    <a:lstStyle/>
                    <a:p>
                      <a:pPr indent="450215" algn="just">
                        <a:spcAft>
                          <a:spcPts val="0"/>
                        </a:spcAft>
                      </a:pPr>
                      <a:r>
                        <a:rPr lang="x-none" sz="2400">
                          <a:effectLst/>
                          <a:latin typeface="Times New Roman"/>
                          <a:ea typeface="Times New Roman"/>
                        </a:rPr>
                        <a:t>Байт атрибутов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1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3"/>
                  </a:ext>
                </a:extLst>
              </a:tr>
              <a:tr h="418956">
                <a:tc>
                  <a:txBody>
                    <a:bodyPr/>
                    <a:lstStyle/>
                    <a:p>
                      <a:pPr indent="450215" algn="just">
                        <a:spcAft>
                          <a:spcPts val="0"/>
                        </a:spcAft>
                      </a:pPr>
                      <a:r>
                        <a:rPr lang="x-none" sz="2400">
                          <a:effectLst/>
                          <a:latin typeface="Times New Roman"/>
                          <a:ea typeface="Times New Roman"/>
                        </a:rPr>
                        <a:t>Зарезервировано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10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4"/>
                  </a:ext>
                </a:extLst>
              </a:tr>
              <a:tr h="418956">
                <a:tc>
                  <a:txBody>
                    <a:bodyPr/>
                    <a:lstStyle/>
                    <a:p>
                      <a:pPr indent="450215" algn="just">
                        <a:spcAft>
                          <a:spcPts val="0"/>
                        </a:spcAft>
                      </a:pPr>
                      <a:r>
                        <a:rPr lang="x-none" sz="2400" dirty="0">
                          <a:effectLst/>
                          <a:latin typeface="Times New Roman"/>
                          <a:ea typeface="Times New Roman"/>
                        </a:rPr>
                        <a:t>Время </a:t>
                      </a:r>
                      <a:endParaRPr lang="ru-RU" sz="2400" dirty="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2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5"/>
                  </a:ext>
                </a:extLst>
              </a:tr>
              <a:tr h="418956">
                <a:tc>
                  <a:txBody>
                    <a:bodyPr/>
                    <a:lstStyle/>
                    <a:p>
                      <a:pPr indent="450215" algn="just">
                        <a:spcAft>
                          <a:spcPts val="0"/>
                        </a:spcAft>
                      </a:pPr>
                      <a:r>
                        <a:rPr lang="x-none" sz="2400">
                          <a:effectLst/>
                          <a:latin typeface="Times New Roman"/>
                          <a:ea typeface="Times New Roman"/>
                        </a:rPr>
                        <a:t>Дата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2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6"/>
                  </a:ext>
                </a:extLst>
              </a:tr>
              <a:tr h="837911">
                <a:tc>
                  <a:txBody>
                    <a:bodyPr/>
                    <a:lstStyle/>
                    <a:p>
                      <a:pPr indent="450215" algn="just">
                        <a:spcAft>
                          <a:spcPts val="0"/>
                        </a:spcAft>
                      </a:pPr>
                      <a:r>
                        <a:rPr lang="x-none" sz="2400">
                          <a:effectLst/>
                          <a:latin typeface="Times New Roman"/>
                          <a:ea typeface="Times New Roman"/>
                        </a:rPr>
                        <a:t>Номер начального кластера с данными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a:effectLst/>
                          <a:latin typeface="Times New Roman"/>
                          <a:ea typeface="Times New Roman"/>
                        </a:rPr>
                        <a:t>2 </a:t>
                      </a:r>
                      <a:endParaRPr lang="ru-RU" sz="2400">
                        <a:effectLst/>
                        <a:latin typeface="Times New Roman"/>
                        <a:ea typeface="Times New Roman"/>
                      </a:endParaRPr>
                    </a:p>
                  </a:txBody>
                  <a:tcPr marL="0" marR="0" marT="0" marB="0"/>
                </a:tc>
                <a:extLst>
                  <a:ext uri="{0D108BD9-81ED-4DB2-BD59-A6C34878D82A}">
                    <a16:rowId xmlns:a16="http://schemas.microsoft.com/office/drawing/2014/main" val="10007"/>
                  </a:ext>
                </a:extLst>
              </a:tr>
              <a:tr h="418956">
                <a:tc>
                  <a:txBody>
                    <a:bodyPr/>
                    <a:lstStyle/>
                    <a:p>
                      <a:pPr indent="450215" algn="just">
                        <a:spcAft>
                          <a:spcPts val="0"/>
                        </a:spcAft>
                      </a:pPr>
                      <a:r>
                        <a:rPr lang="x-none" sz="2400">
                          <a:effectLst/>
                          <a:latin typeface="Times New Roman"/>
                          <a:ea typeface="Times New Roman"/>
                        </a:rPr>
                        <a:t>Размер файла </a:t>
                      </a:r>
                      <a:endParaRPr lang="ru-RU" sz="2400">
                        <a:effectLst/>
                        <a:latin typeface="Times New Roman"/>
                        <a:ea typeface="Times New Roman"/>
                      </a:endParaRPr>
                    </a:p>
                  </a:txBody>
                  <a:tcPr marL="0" marR="0" marT="0" marB="0"/>
                </a:tc>
                <a:tc>
                  <a:txBody>
                    <a:bodyPr/>
                    <a:lstStyle/>
                    <a:p>
                      <a:pPr indent="450215" algn="just">
                        <a:spcAft>
                          <a:spcPts val="0"/>
                        </a:spcAft>
                      </a:pPr>
                      <a:r>
                        <a:rPr lang="x-none" sz="2400" dirty="0">
                          <a:effectLst/>
                          <a:latin typeface="Times New Roman"/>
                          <a:ea typeface="Times New Roman"/>
                        </a:rPr>
                        <a:t>4 </a:t>
                      </a:r>
                      <a:endParaRPr lang="ru-RU" sz="2400" dirty="0">
                        <a:effectLst/>
                        <a:latin typeface="Times New Roman"/>
                        <a:ea typeface="Times New Roman"/>
                      </a:endParaRPr>
                    </a:p>
                  </a:txBody>
                  <a:tcPr marL="0" marR="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2796940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pPr algn="just"/>
            <a:r>
              <a:rPr lang="ru-RU" sz="1800" dirty="0"/>
              <a:t>Файловая система FAT всегда заполняет свободное место на диске последовательно от начала к концу.</a:t>
            </a:r>
          </a:p>
          <a:p>
            <a:pPr algn="just"/>
            <a:r>
              <a:rPr lang="ru-RU" sz="1800" dirty="0"/>
              <a:t>При создании нового файла или увеличении уже существующего она ищет самый первый свободный кластер в таблице размещения файлов.</a:t>
            </a:r>
          </a:p>
        </p:txBody>
      </p:sp>
    </p:spTree>
    <p:extLst>
      <p:ext uri="{BB962C8B-B14F-4D97-AF65-F5344CB8AC3E}">
        <p14:creationId xmlns:p14="http://schemas.microsoft.com/office/powerpoint/2010/main" val="17949779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dirty="0"/>
              <a:t>Если в процессе работы одни файлы были удалены, а другие изменились в размере, то появляющиеся в результате пустые кластеры будут рассеяны по диску.</a:t>
            </a:r>
          </a:p>
          <a:p>
            <a:pPr algn="just"/>
            <a:r>
              <a:rPr lang="ru-RU" dirty="0"/>
              <a:t>Если кластеры, содержащие данные файла, расположены не подряд, то файл оказывается </a:t>
            </a:r>
            <a:r>
              <a:rPr lang="ru-RU" b="1" dirty="0"/>
              <a:t>фрагментированным</a:t>
            </a:r>
            <a:r>
              <a:rPr lang="ru-RU" dirty="0"/>
              <a:t>.</a:t>
            </a:r>
          </a:p>
        </p:txBody>
      </p:sp>
    </p:spTree>
    <p:extLst>
      <p:ext uri="{BB962C8B-B14F-4D97-AF65-F5344CB8AC3E}">
        <p14:creationId xmlns:p14="http://schemas.microsoft.com/office/powerpoint/2010/main" val="30634372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dirty="0" err="1"/>
              <a:t>Еще</a:t>
            </a:r>
            <a:r>
              <a:rPr lang="ru-RU" dirty="0"/>
              <a:t> один недостаток FAT заключается в том, что ее производительность сильно зависит от количества файлов, хранящихся в одном каталоге.</a:t>
            </a:r>
          </a:p>
          <a:p>
            <a:pPr algn="just"/>
            <a:r>
              <a:rPr lang="ru-RU" dirty="0"/>
              <a:t>Это обусловлено тем, что в FAT каталог имеет линейную неупорядоченную структуру, и имена файлов в каталогах идут в порядке их создания.</a:t>
            </a:r>
          </a:p>
        </p:txBody>
      </p:sp>
    </p:spTree>
    <p:extLst>
      <p:ext uri="{BB962C8B-B14F-4D97-AF65-F5344CB8AC3E}">
        <p14:creationId xmlns:p14="http://schemas.microsoft.com/office/powerpoint/2010/main" val="17381816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algn="just"/>
            <a:r>
              <a:rPr lang="ru-RU" dirty="0"/>
              <a:t>FAT - простая файловая система, не предотвращающая порчи файлов из-за ненормального завершения работы компьютера. В состав операционных систем, поддерживающих FAT, входят специальные утилиты проверяющие структуру и корректирующие несоответствия в файловой системе.</a:t>
            </a:r>
          </a:p>
        </p:txBody>
      </p:sp>
    </p:spTree>
    <p:extLst>
      <p:ext uri="{BB962C8B-B14F-4D97-AF65-F5344CB8AC3E}">
        <p14:creationId xmlns:p14="http://schemas.microsoft.com/office/powerpoint/2010/main" val="1346551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FAT 32</a:t>
            </a:r>
          </a:p>
        </p:txBody>
      </p:sp>
      <p:sp>
        <p:nvSpPr>
          <p:cNvPr id="3" name="Объект 2"/>
          <p:cNvSpPr>
            <a:spLocks noGrp="1"/>
          </p:cNvSpPr>
          <p:nvPr>
            <p:ph idx="1"/>
          </p:nvPr>
        </p:nvSpPr>
        <p:spPr/>
        <p:txBody>
          <a:bodyPr>
            <a:normAutofit/>
          </a:bodyPr>
          <a:lstStyle/>
          <a:p>
            <a:pPr algn="just"/>
            <a:r>
              <a:rPr lang="ru-RU" dirty="0"/>
              <a:t>В настоящее время появляются новые поколения </a:t>
            </a:r>
            <a:r>
              <a:rPr lang="ru-RU" dirty="0" err="1"/>
              <a:t>жестких</a:t>
            </a:r>
            <a:r>
              <a:rPr lang="ru-RU" dirty="0"/>
              <a:t> дисков, имеющие все </a:t>
            </a:r>
            <a:r>
              <a:rPr lang="ru-RU" dirty="0" err="1"/>
              <a:t>бoльшие</a:t>
            </a:r>
            <a:r>
              <a:rPr lang="ru-RU" dirty="0"/>
              <a:t> </a:t>
            </a:r>
            <a:r>
              <a:rPr lang="ru-RU" dirty="0" err="1"/>
              <a:t>объемы</a:t>
            </a:r>
            <a:r>
              <a:rPr lang="ru-RU" dirty="0"/>
              <a:t> дискового пространства, в то время как возможности FAT уже достигли своего предела (FAT может поддерживать разделы размером до 2 Гб).</a:t>
            </a:r>
          </a:p>
          <a:p>
            <a:pPr algn="just"/>
            <a:r>
              <a:rPr lang="ru-RU" dirty="0"/>
              <a:t>В FAT32 были расширены атрибуты файлов, позволяющие хранить время и дату создания, модификации и последнего доступа к файлу или каталогу.</a:t>
            </a:r>
          </a:p>
        </p:txBody>
      </p:sp>
    </p:spTree>
    <p:extLst>
      <p:ext uri="{BB962C8B-B14F-4D97-AF65-F5344CB8AC3E}">
        <p14:creationId xmlns:p14="http://schemas.microsoft.com/office/powerpoint/2010/main" val="27862592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5900" y="1214754"/>
            <a:ext cx="6272454" cy="475562"/>
          </a:xfrm>
        </p:spPr>
        <p:txBody>
          <a:bodyPr>
            <a:normAutofit fontScale="90000"/>
          </a:bodyPr>
          <a:lstStyle/>
          <a:p>
            <a:r>
              <a:rPr lang="ru-RU" dirty="0"/>
              <a:t>Отличия от предыдущих версий FAT</a:t>
            </a:r>
          </a:p>
        </p:txBody>
      </p:sp>
      <p:sp>
        <p:nvSpPr>
          <p:cNvPr id="3" name="Объект 2"/>
          <p:cNvSpPr>
            <a:spLocks noGrp="1"/>
          </p:cNvSpPr>
          <p:nvPr>
            <p:ph idx="1"/>
          </p:nvPr>
        </p:nvSpPr>
        <p:spPr>
          <a:xfrm>
            <a:off x="575556" y="2186862"/>
            <a:ext cx="8100900" cy="3402378"/>
          </a:xfrm>
        </p:spPr>
        <p:txBody>
          <a:bodyPr>
            <a:normAutofit lnSpcReduction="10000"/>
          </a:bodyPr>
          <a:lstStyle/>
          <a:p>
            <a:pPr algn="just"/>
            <a:r>
              <a:rPr lang="ru-RU" sz="1800" dirty="0"/>
              <a:t>Блок начальной загрузки на разделах с FAT32 был увеличен до 2 секторов и включает в себя резервную копию загрузочного сектора, что позволяет системе быть более устойчивой к возможным сбоям на диске.</a:t>
            </a:r>
          </a:p>
          <a:p>
            <a:pPr algn="just"/>
            <a:r>
              <a:rPr lang="ru-RU" sz="1800" dirty="0"/>
              <a:t>Объем, занимаемый таблицей размещения файлов, увеличился, поскольку теперь каждая запись в ней занимает 32 байта, и общее число кластеров на разделе FAT32 больше, чем на разделах FAT.</a:t>
            </a:r>
          </a:p>
          <a:p>
            <a:pPr algn="just"/>
            <a:r>
              <a:rPr lang="ru-RU" sz="1800" dirty="0"/>
              <a:t>Корневой каталог в FAT32 больше не располагается в </a:t>
            </a:r>
            <a:r>
              <a:rPr lang="ru-RU" sz="1800" dirty="0" err="1"/>
              <a:t>определенном</a:t>
            </a:r>
            <a:r>
              <a:rPr lang="ru-RU" sz="1800" dirty="0"/>
              <a:t> месте, вместо этого в блоке BPB хранится указатель на начальный кластер корневого каталога.</a:t>
            </a:r>
          </a:p>
          <a:p>
            <a:pPr algn="just"/>
            <a:r>
              <a:rPr lang="ru-RU" sz="1800" dirty="0"/>
              <a:t>Для учета свободных кластеров, в зарезервированной области на разделе FAT32 имеется сектор, содержащий число свободных кластеров и номер самого последнего использованного кластера.</a:t>
            </a:r>
          </a:p>
        </p:txBody>
      </p:sp>
    </p:spTree>
    <p:extLst>
      <p:ext uri="{BB962C8B-B14F-4D97-AF65-F5344CB8AC3E}">
        <p14:creationId xmlns:p14="http://schemas.microsoft.com/office/powerpoint/2010/main" val="23418165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NTFS </a:t>
            </a:r>
            <a:br>
              <a:rPr lang="ru-RU" dirty="0"/>
            </a:br>
            <a:r>
              <a:rPr lang="ru-RU" dirty="0"/>
              <a:t>(</a:t>
            </a:r>
            <a:r>
              <a:rPr lang="ru-RU" dirty="0" err="1"/>
              <a:t>New</a:t>
            </a:r>
            <a:r>
              <a:rPr lang="ru-RU" dirty="0"/>
              <a:t> </a:t>
            </a:r>
            <a:r>
              <a:rPr lang="ru-RU" dirty="0" err="1"/>
              <a:t>Technology</a:t>
            </a:r>
            <a:r>
              <a:rPr lang="ru-RU" dirty="0"/>
              <a:t> File </a:t>
            </a:r>
            <a:r>
              <a:rPr lang="ru-RU" dirty="0" err="1"/>
              <a:t>System</a:t>
            </a:r>
            <a:r>
              <a:rPr lang="ru-RU" dirty="0"/>
              <a:t>)</a:t>
            </a:r>
          </a:p>
        </p:txBody>
      </p:sp>
      <p:sp>
        <p:nvSpPr>
          <p:cNvPr id="3" name="Объект 2"/>
          <p:cNvSpPr>
            <a:spLocks noGrp="1"/>
          </p:cNvSpPr>
          <p:nvPr>
            <p:ph idx="1"/>
          </p:nvPr>
        </p:nvSpPr>
        <p:spPr/>
        <p:txBody>
          <a:bodyPr>
            <a:normAutofit/>
          </a:bodyPr>
          <a:lstStyle/>
          <a:p>
            <a:pPr algn="just"/>
            <a:r>
              <a:rPr lang="ru-RU" sz="1800" dirty="0"/>
              <a:t>В NTFS значительно расширены возможности по управлению доступом к отдельным файлам и каталогам, введено большое число атрибутов, реализована отказоустойчивость, средства динамического сжатия файлов.</a:t>
            </a:r>
          </a:p>
        </p:txBody>
      </p:sp>
    </p:spTree>
    <p:extLst>
      <p:ext uri="{BB962C8B-B14F-4D97-AF65-F5344CB8AC3E}">
        <p14:creationId xmlns:p14="http://schemas.microsoft.com/office/powerpoint/2010/main" val="4389480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sz="1800" dirty="0"/>
              <a:t>Каждый файл на томе NTFS представлен записью в специальном файле – главной файловой таблице </a:t>
            </a:r>
            <a:r>
              <a:rPr lang="ru-RU" sz="1800" b="1" dirty="0"/>
              <a:t>MFT</a:t>
            </a:r>
            <a:r>
              <a:rPr lang="ru-RU" sz="1800" dirty="0"/>
              <a:t> (</a:t>
            </a:r>
            <a:r>
              <a:rPr lang="ru-RU" sz="1800" b="1" dirty="0" err="1"/>
              <a:t>Master</a:t>
            </a:r>
            <a:r>
              <a:rPr lang="ru-RU" sz="1800" b="1" dirty="0"/>
              <a:t> File </a:t>
            </a:r>
            <a:r>
              <a:rPr lang="ru-RU" sz="1800" b="1" dirty="0" err="1"/>
              <a:t>Table</a:t>
            </a:r>
            <a:r>
              <a:rPr lang="ru-RU" sz="1800" dirty="0"/>
              <a:t>).</a:t>
            </a:r>
          </a:p>
          <a:p>
            <a:pPr algn="just"/>
            <a:r>
              <a:rPr lang="ru-RU" sz="1800" dirty="0"/>
              <a:t>NTFS резервирует первые 16 записей таблицы размером около 1 Мб для специальной информации. </a:t>
            </a:r>
          </a:p>
          <a:p>
            <a:pPr algn="just"/>
            <a:r>
              <a:rPr lang="ru-RU" sz="1800" dirty="0"/>
              <a:t>Первая запись таблицы описывает непосредственно саму главную файловую таблицу. За ней следует зеркальная запись MFT.</a:t>
            </a:r>
          </a:p>
          <a:p>
            <a:pPr algn="just"/>
            <a:endParaRPr lang="ru-RU" sz="1800" dirty="0"/>
          </a:p>
        </p:txBody>
      </p:sp>
    </p:spTree>
    <p:extLst>
      <p:ext uri="{BB962C8B-B14F-4D97-AF65-F5344CB8AC3E}">
        <p14:creationId xmlns:p14="http://schemas.microsoft.com/office/powerpoint/2010/main" val="2042329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Журнал транзакций</a:t>
            </a:r>
          </a:p>
        </p:txBody>
      </p:sp>
      <p:sp>
        <p:nvSpPr>
          <p:cNvPr id="3" name="Объект 2"/>
          <p:cNvSpPr>
            <a:spLocks noGrp="1"/>
          </p:cNvSpPr>
          <p:nvPr>
            <p:ph idx="1"/>
          </p:nvPr>
        </p:nvSpPr>
        <p:spPr/>
        <p:txBody>
          <a:bodyPr>
            <a:normAutofit/>
          </a:bodyPr>
          <a:lstStyle/>
          <a:p>
            <a:pPr algn="just"/>
            <a:r>
              <a:rPr lang="ru-RU" sz="1800" dirty="0"/>
              <a:t>В журнале транзакций (log file) регистрируются все операции, влияющие на структуру тома, включая создание файла и любые команды, изменяющие структуру каталогов. </a:t>
            </a:r>
          </a:p>
          <a:p>
            <a:pPr algn="just"/>
            <a:r>
              <a:rPr lang="ru-RU" sz="1800" dirty="0"/>
              <a:t>Журнал транзакций применяется для восстановления тома NTFS после сбоя системы.</a:t>
            </a:r>
          </a:p>
        </p:txBody>
      </p:sp>
    </p:spTree>
    <p:extLst>
      <p:ext uri="{BB962C8B-B14F-4D97-AF65-F5344CB8AC3E}">
        <p14:creationId xmlns:p14="http://schemas.microsoft.com/office/powerpoint/2010/main" val="15021052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Свойства файловых систем</a:t>
            </a:r>
          </a:p>
        </p:txBody>
      </p:sp>
      <p:sp>
        <p:nvSpPr>
          <p:cNvPr id="3" name="Объект 2"/>
          <p:cNvSpPr>
            <a:spLocks noGrp="1"/>
          </p:cNvSpPr>
          <p:nvPr>
            <p:ph idx="1"/>
          </p:nvPr>
        </p:nvSpPr>
        <p:spPr/>
        <p:txBody>
          <a:bodyPr>
            <a:normAutofit/>
          </a:bodyPr>
          <a:lstStyle/>
          <a:p>
            <a:pPr algn="just">
              <a:buFont typeface="Wingdings" panose="05000000000000000000" pitchFamily="2" charset="2"/>
              <a:buChar char="Ø"/>
            </a:pPr>
            <a:r>
              <a:rPr lang="ru-RU" sz="2175" b="1" dirty="0"/>
              <a:t>Сетевая прозрачность </a:t>
            </a:r>
            <a:r>
              <a:rPr lang="ru-RU" sz="2175" dirty="0"/>
              <a:t>- Клиенты должны иметь возможность обращаться к удаленным файлам пользуясь теми же самыми операциями, что и для доступа к локальным файлам.</a:t>
            </a:r>
          </a:p>
          <a:p>
            <a:pPr algn="just">
              <a:buFont typeface="Wingdings" panose="05000000000000000000" pitchFamily="2" charset="2"/>
              <a:buChar char="Ø"/>
            </a:pPr>
            <a:r>
              <a:rPr lang="ru-RU" sz="2175" b="1" dirty="0"/>
              <a:t>Прозрачность размещения </a:t>
            </a:r>
            <a:r>
              <a:rPr lang="ru-RU" sz="2175" dirty="0"/>
              <a:t>- Имя файла не должно определять его местоположения в сети.</a:t>
            </a:r>
          </a:p>
          <a:p>
            <a:pPr algn="just">
              <a:buFont typeface="Wingdings" panose="05000000000000000000" pitchFamily="2" charset="2"/>
              <a:buChar char="Ø"/>
            </a:pPr>
            <a:r>
              <a:rPr lang="ru-RU" sz="2175" b="1" dirty="0"/>
              <a:t>Независимость размещения </a:t>
            </a:r>
            <a:r>
              <a:rPr lang="ru-RU" sz="2175" dirty="0"/>
              <a:t>- Имя файла не должно меняться при изменении его физического </a:t>
            </a:r>
            <a:r>
              <a:rPr lang="ru-RU" sz="2175" dirty="0" err="1"/>
              <a:t>меторасположения</a:t>
            </a:r>
            <a:r>
              <a:rPr lang="ru-RU" sz="2175" dirty="0"/>
              <a:t>.</a:t>
            </a:r>
          </a:p>
          <a:p>
            <a:pPr algn="just">
              <a:buFont typeface="Wingdings" panose="05000000000000000000" pitchFamily="2" charset="2"/>
              <a:buChar char="Ø"/>
            </a:pPr>
            <a:r>
              <a:rPr lang="ru-RU" sz="2175" b="1" dirty="0"/>
              <a:t>Мобильность пользователя </a:t>
            </a:r>
            <a:r>
              <a:rPr lang="ru-RU" sz="2175" dirty="0"/>
              <a:t>- Пользователи должны иметь возможность обращаться к разделяемым файлам из любого узла сети.</a:t>
            </a:r>
          </a:p>
          <a:p>
            <a:pPr marL="0" indent="0">
              <a:buNone/>
            </a:pPr>
            <a:endParaRPr lang="ru-RU" dirty="0"/>
          </a:p>
        </p:txBody>
      </p:sp>
    </p:spTree>
    <p:extLst>
      <p:ext uri="{BB962C8B-B14F-4D97-AF65-F5344CB8AC3E}">
        <p14:creationId xmlns:p14="http://schemas.microsoft.com/office/powerpoint/2010/main" val="41783523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Свойства файловых систем</a:t>
            </a:r>
          </a:p>
        </p:txBody>
      </p:sp>
      <p:sp>
        <p:nvSpPr>
          <p:cNvPr id="3" name="Объект 2"/>
          <p:cNvSpPr>
            <a:spLocks noGrp="1"/>
          </p:cNvSpPr>
          <p:nvPr>
            <p:ph idx="1"/>
          </p:nvPr>
        </p:nvSpPr>
        <p:spPr>
          <a:xfrm>
            <a:off x="467544" y="2241550"/>
            <a:ext cx="8316924" cy="3455702"/>
          </a:xfrm>
        </p:spPr>
        <p:txBody>
          <a:bodyPr>
            <a:normAutofit fontScale="92500"/>
          </a:bodyPr>
          <a:lstStyle/>
          <a:p>
            <a:pPr algn="just">
              <a:buFont typeface="Wingdings" panose="05000000000000000000" pitchFamily="2" charset="2"/>
              <a:buChar char="Ø"/>
            </a:pPr>
            <a:r>
              <a:rPr lang="ru-RU" sz="2100" b="1" dirty="0"/>
              <a:t>Устойчивость к сбоям </a:t>
            </a:r>
            <a:r>
              <a:rPr lang="ru-RU" sz="2100" dirty="0"/>
              <a:t>- Система должна продолжать функционировать при неисправности отдельного компонента (сервера или сегмента сети). Однако это может приводить к деградации производительности или к исключению доступа к некоторой части файловой системы.</a:t>
            </a:r>
          </a:p>
          <a:p>
            <a:pPr algn="just">
              <a:buFont typeface="Wingdings" panose="05000000000000000000" pitchFamily="2" charset="2"/>
              <a:buChar char="Ø"/>
            </a:pPr>
            <a:r>
              <a:rPr lang="ru-RU" sz="2100" b="1" dirty="0"/>
              <a:t>Масштабируемость</a:t>
            </a:r>
            <a:r>
              <a:rPr lang="ru-RU" sz="2100" dirty="0"/>
              <a:t> - Система должна обладать возможностью масштабирования в случае увеличения нагрузки. Кроме того, должна существовать возможность постепенного наращивания системы путем добавления отдельных компонентов.</a:t>
            </a:r>
          </a:p>
          <a:p>
            <a:pPr algn="just">
              <a:buFont typeface="Wingdings" panose="05000000000000000000" pitchFamily="2" charset="2"/>
              <a:buChar char="Ø"/>
            </a:pPr>
            <a:r>
              <a:rPr lang="ru-RU" sz="2100" b="1" dirty="0"/>
              <a:t>Мобильность файлов </a:t>
            </a:r>
            <a:r>
              <a:rPr lang="ru-RU" sz="2100" dirty="0"/>
              <a:t>- Должна быть возможность перемещения файлов из одного месторасположения в другое на работающей системе.</a:t>
            </a:r>
          </a:p>
          <a:p>
            <a:endParaRPr lang="ru-RU" dirty="0"/>
          </a:p>
        </p:txBody>
      </p:sp>
    </p:spTree>
    <p:extLst>
      <p:ext uri="{BB962C8B-B14F-4D97-AF65-F5344CB8AC3E}">
        <p14:creationId xmlns:p14="http://schemas.microsoft.com/office/powerpoint/2010/main" val="485631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692696"/>
            <a:ext cx="6172200" cy="583574"/>
          </a:xfrm>
        </p:spPr>
        <p:txBody>
          <a:bodyPr>
            <a:normAutofit fontScale="90000"/>
          </a:bodyPr>
          <a:lstStyle/>
          <a:p>
            <a:r>
              <a:rPr lang="ru-RU" b="1" dirty="0"/>
              <a:t>Заключение</a:t>
            </a:r>
            <a:endParaRPr lang="ru-RU" dirty="0"/>
          </a:p>
        </p:txBody>
      </p:sp>
      <p:sp>
        <p:nvSpPr>
          <p:cNvPr id="3" name="Объект 2"/>
          <p:cNvSpPr>
            <a:spLocks noGrp="1"/>
          </p:cNvSpPr>
          <p:nvPr>
            <p:ph idx="1"/>
          </p:nvPr>
        </p:nvSpPr>
        <p:spPr>
          <a:xfrm>
            <a:off x="323528" y="1700808"/>
            <a:ext cx="8496944" cy="5301208"/>
          </a:xfrm>
        </p:spPr>
        <p:txBody>
          <a:bodyPr>
            <a:noAutofit/>
          </a:bodyPr>
          <a:lstStyle/>
          <a:p>
            <a:pPr algn="just"/>
            <a:r>
              <a:rPr lang="ru-RU" sz="2000" dirty="0"/>
              <a:t>Реализация файловой системы связана с такими вопросами, как </a:t>
            </a:r>
            <a:r>
              <a:rPr lang="ru-RU" sz="2000" b="1" dirty="0"/>
              <a:t>поддержка понятия логического блока диска</a:t>
            </a:r>
            <a:r>
              <a:rPr lang="ru-RU" sz="2000" dirty="0"/>
              <a:t>, </a:t>
            </a:r>
            <a:r>
              <a:rPr lang="ru-RU" sz="2000" b="1" dirty="0"/>
              <a:t>связывания имени файла и блоков его данных</a:t>
            </a:r>
            <a:r>
              <a:rPr lang="ru-RU" sz="2000" dirty="0"/>
              <a:t>, </a:t>
            </a:r>
            <a:r>
              <a:rPr lang="ru-RU" sz="2000" b="1" dirty="0"/>
              <a:t>проблемами разделения файлов </a:t>
            </a:r>
            <a:r>
              <a:rPr lang="ru-RU" sz="2000" dirty="0"/>
              <a:t>и </a:t>
            </a:r>
            <a:r>
              <a:rPr lang="ru-RU" sz="2000" b="1" dirty="0"/>
              <a:t>проблемами управления дискового пространства</a:t>
            </a:r>
            <a:r>
              <a:rPr lang="ru-RU" sz="2000" dirty="0"/>
              <a:t>.</a:t>
            </a:r>
          </a:p>
          <a:p>
            <a:pPr algn="just"/>
            <a:r>
              <a:rPr lang="ru-RU" sz="2000" dirty="0"/>
              <a:t>Наиболее </a:t>
            </a:r>
            <a:r>
              <a:rPr lang="ru-RU" sz="2000" dirty="0" err="1"/>
              <a:t>распространенные</a:t>
            </a:r>
            <a:r>
              <a:rPr lang="ru-RU" sz="2000" dirty="0"/>
              <a:t> способы выделения дискового пространства: непрерывное выделение, организация связного списка и система с индексными узлами.</a:t>
            </a:r>
          </a:p>
          <a:p>
            <a:pPr algn="just"/>
            <a:r>
              <a:rPr lang="ru-RU" sz="2000" dirty="0"/>
              <a:t>Файловая система часто реализуется в виде </a:t>
            </a:r>
            <a:r>
              <a:rPr lang="ru-RU" sz="2000" dirty="0" err="1"/>
              <a:t>слоеной</a:t>
            </a:r>
            <a:r>
              <a:rPr lang="ru-RU" sz="2000" dirty="0"/>
              <a:t> модульной структуры. Нижние слои имеют дело с оборудованием, а верхние - с символическими именами и логическими свойствами файлов.</a:t>
            </a:r>
          </a:p>
          <a:p>
            <a:pPr algn="just"/>
            <a:r>
              <a:rPr lang="ru-RU" sz="2000" dirty="0"/>
              <a:t>Директории могут быть организованы различными способами и могут хранить атрибуты файла и адреса блоков файлов, а иногда для этого предназначается специальная структура (индексные узлы).</a:t>
            </a:r>
          </a:p>
          <a:p>
            <a:pPr algn="just"/>
            <a:r>
              <a:rPr lang="ru-RU" sz="2000" dirty="0"/>
              <a:t>Проблемы </a:t>
            </a:r>
            <a:r>
              <a:rPr lang="ru-RU" sz="2000" dirty="0" err="1"/>
              <a:t>надежности</a:t>
            </a:r>
            <a:r>
              <a:rPr lang="ru-RU" sz="2000" dirty="0"/>
              <a:t> и производительности файловой системы - важнейшие аспекты ее дизайна.</a:t>
            </a:r>
          </a:p>
          <a:p>
            <a:endParaRPr lang="ru-RU" sz="2000" dirty="0"/>
          </a:p>
        </p:txBody>
      </p:sp>
    </p:spTree>
    <p:extLst>
      <p:ext uri="{BB962C8B-B14F-4D97-AF65-F5344CB8AC3E}">
        <p14:creationId xmlns:p14="http://schemas.microsoft.com/office/powerpoint/2010/main" val="7460767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Дисковые квоты</a:t>
            </a:r>
          </a:p>
        </p:txBody>
      </p:sp>
      <p:sp>
        <p:nvSpPr>
          <p:cNvPr id="3" name="Объект 2"/>
          <p:cNvSpPr>
            <a:spLocks noGrp="1"/>
          </p:cNvSpPr>
          <p:nvPr>
            <p:ph idx="1"/>
          </p:nvPr>
        </p:nvSpPr>
        <p:spPr/>
        <p:txBody>
          <a:bodyPr/>
          <a:lstStyle/>
          <a:p>
            <a:pPr algn="just"/>
            <a:r>
              <a:rPr lang="ru-RU" dirty="0"/>
              <a:t>Для управления местом на дисках в многопользовательском режиме используется квотирование дискового пространства по каждому тому (не зависимо от числа физических дисков) и для каждого пользователя.</a:t>
            </a:r>
          </a:p>
        </p:txBody>
      </p:sp>
    </p:spTree>
    <p:extLst>
      <p:ext uri="{BB962C8B-B14F-4D97-AF65-F5344CB8AC3E}">
        <p14:creationId xmlns:p14="http://schemas.microsoft.com/office/powerpoint/2010/main" val="5884103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828572"/>
            <a:ext cx="4973737" cy="548199"/>
          </a:xfrm>
        </p:spPr>
        <p:txBody>
          <a:bodyPr>
            <a:normAutofit fontScale="90000"/>
          </a:bodyPr>
          <a:lstStyle/>
          <a:p>
            <a:pPr algn="ctr"/>
            <a:r>
              <a:rPr lang="ru-RU" dirty="0"/>
              <a:t>Дефрагментация диска</a:t>
            </a:r>
          </a:p>
        </p:txBody>
      </p:sp>
      <p:sp>
        <p:nvSpPr>
          <p:cNvPr id="3" name="Объект 2"/>
          <p:cNvSpPr>
            <a:spLocks noGrp="1"/>
          </p:cNvSpPr>
          <p:nvPr>
            <p:ph idx="1"/>
          </p:nvPr>
        </p:nvSpPr>
        <p:spPr>
          <a:xfrm>
            <a:off x="521550" y="2253771"/>
            <a:ext cx="5400600" cy="3227458"/>
          </a:xfrm>
        </p:spPr>
        <p:txBody>
          <a:bodyPr>
            <a:normAutofit fontScale="92500" lnSpcReduction="10000"/>
          </a:bodyPr>
          <a:lstStyle/>
          <a:p>
            <a:pPr algn="just"/>
            <a:r>
              <a:rPr lang="ru-RU" sz="1800" b="1" dirty="0" err="1"/>
              <a:t>Дефрагмента́ция</a:t>
            </a:r>
            <a:r>
              <a:rPr lang="ru-RU" sz="1800" dirty="0"/>
              <a:t> — процесс обновления и оптимизации логической структуры раздела диска с целью обеспечения хранения файлов в непрерывной последовательности кластеров. </a:t>
            </a:r>
          </a:p>
          <a:p>
            <a:pPr algn="just"/>
            <a:r>
              <a:rPr lang="ru-RU" sz="1800" dirty="0"/>
              <a:t>После дефрагментации ускоряется чтение и запись файлов, а, следовательно, и работа программ, ввиду того, что последовательные операции чтения и записи выполняются быстрее случайных обращений.</a:t>
            </a:r>
          </a:p>
          <a:p>
            <a:pPr algn="just"/>
            <a:r>
              <a:rPr lang="ru-RU" sz="1800" dirty="0"/>
              <a:t>Другое определение дефрагментации: перераспределение частей файла (кластеров) на диске, при котором они располагаются в непрерывных областях.</a:t>
            </a:r>
          </a:p>
          <a:p>
            <a:pPr algn="just"/>
            <a:endParaRPr lang="ru-RU" sz="1350" dirty="0"/>
          </a:p>
        </p:txBody>
      </p:sp>
      <p:pic>
        <p:nvPicPr>
          <p:cNvPr id="8194" name="Picture 2" descr="https://upload.wikimedia.org/wikipedia/commons/thumb/d/d0/FragmentationDefragmentation.gif/220px-FragmentationDefragment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59230" y="2865808"/>
            <a:ext cx="1842091" cy="1473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6081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4487" y="980728"/>
            <a:ext cx="5915025" cy="380738"/>
          </a:xfrm>
        </p:spPr>
        <p:txBody>
          <a:bodyPr>
            <a:normAutofit fontScale="90000"/>
          </a:bodyPr>
          <a:lstStyle/>
          <a:p>
            <a:pPr algn="ctr"/>
            <a:r>
              <a:rPr lang="ru-RU" dirty="0"/>
              <a:t>Дефрагментация диска</a:t>
            </a:r>
          </a:p>
        </p:txBody>
      </p:sp>
      <p:sp>
        <p:nvSpPr>
          <p:cNvPr id="3" name="Объект 2"/>
          <p:cNvSpPr>
            <a:spLocks noGrp="1"/>
          </p:cNvSpPr>
          <p:nvPr>
            <p:ph idx="1"/>
          </p:nvPr>
        </p:nvSpPr>
        <p:spPr>
          <a:xfrm>
            <a:off x="575556" y="2402887"/>
            <a:ext cx="8100900" cy="2841291"/>
          </a:xfrm>
        </p:spPr>
        <p:txBody>
          <a:bodyPr>
            <a:normAutofit/>
          </a:bodyPr>
          <a:lstStyle/>
          <a:p>
            <a:pPr algn="just"/>
            <a:r>
              <a:rPr lang="ru-RU" sz="1800" i="1" dirty="0"/>
              <a:t>Длинные файлы занимают несколько кластеров</a:t>
            </a:r>
            <a:r>
              <a:rPr lang="ru-RU" sz="1800" dirty="0"/>
              <a:t>. </a:t>
            </a:r>
          </a:p>
          <a:p>
            <a:pPr algn="just"/>
            <a:r>
              <a:rPr lang="ru-RU" sz="1800" dirty="0"/>
              <a:t>Если запись производится на </a:t>
            </a:r>
            <a:r>
              <a:rPr lang="ru-RU" sz="1800" u="sng" dirty="0"/>
              <a:t>незаполненный диск</a:t>
            </a:r>
            <a:r>
              <a:rPr lang="ru-RU" sz="1800" dirty="0"/>
              <a:t>, то </a:t>
            </a:r>
            <a:r>
              <a:rPr lang="ru-RU" sz="1800" u="sng" dirty="0"/>
              <a:t>кластеры, принадлежащие одному файлу, записываются подряд</a:t>
            </a:r>
            <a:r>
              <a:rPr lang="ru-RU" sz="1800" dirty="0"/>
              <a:t>. </a:t>
            </a:r>
          </a:p>
          <a:p>
            <a:pPr algn="just"/>
            <a:r>
              <a:rPr lang="ru-RU" sz="1800" dirty="0"/>
              <a:t>Если диск переполнен, на нём </a:t>
            </a:r>
            <a:r>
              <a:rPr lang="ru-RU" sz="1800" u="sng" dirty="0"/>
              <a:t>может не быть цельной области</a:t>
            </a:r>
            <a:r>
              <a:rPr lang="ru-RU" sz="1800" dirty="0"/>
              <a:t>, достаточной для размещения файла. Файл запишется, если на диске много мелких областей, суммарный размер которых достаточен для записи.  В этом случае </a:t>
            </a:r>
            <a:r>
              <a:rPr lang="ru-RU" sz="1800" u="sng" dirty="0"/>
              <a:t>файл записывается в виде нескольких фрагментов</a:t>
            </a:r>
            <a:r>
              <a:rPr lang="ru-RU" sz="1800" dirty="0"/>
              <a:t>.</a:t>
            </a:r>
          </a:p>
          <a:p>
            <a:pPr algn="just"/>
            <a:endParaRPr lang="ru-RU" sz="1800" dirty="0"/>
          </a:p>
        </p:txBody>
      </p:sp>
    </p:spTree>
    <p:extLst>
      <p:ext uri="{BB962C8B-B14F-4D97-AF65-F5344CB8AC3E}">
        <p14:creationId xmlns:p14="http://schemas.microsoft.com/office/powerpoint/2010/main" val="24562657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5496" y="1198914"/>
            <a:ext cx="5915025" cy="380738"/>
          </a:xfrm>
        </p:spPr>
        <p:txBody>
          <a:bodyPr>
            <a:normAutofit fontScale="90000"/>
          </a:bodyPr>
          <a:lstStyle/>
          <a:p>
            <a:pPr algn="ctr"/>
            <a:r>
              <a:rPr lang="ru-RU" dirty="0"/>
              <a:t>Дефрагментация диска</a:t>
            </a:r>
          </a:p>
        </p:txBody>
      </p:sp>
      <p:sp>
        <p:nvSpPr>
          <p:cNvPr id="3" name="Объект 2"/>
          <p:cNvSpPr>
            <a:spLocks noGrp="1"/>
          </p:cNvSpPr>
          <p:nvPr>
            <p:ph idx="1"/>
          </p:nvPr>
        </p:nvSpPr>
        <p:spPr>
          <a:xfrm>
            <a:off x="575556" y="2510899"/>
            <a:ext cx="8154906" cy="2733279"/>
          </a:xfrm>
        </p:spPr>
        <p:txBody>
          <a:bodyPr>
            <a:normAutofit lnSpcReduction="10000"/>
          </a:bodyPr>
          <a:lstStyle/>
          <a:p>
            <a:pPr algn="just"/>
            <a:r>
              <a:rPr lang="ru-RU" sz="2100" dirty="0"/>
              <a:t>Процесс разбиения файла на небольшие фрагменты при записи на диск называется </a:t>
            </a:r>
            <a:r>
              <a:rPr lang="ru-RU" sz="2100" b="1" i="1" dirty="0"/>
              <a:t>фрагментацией</a:t>
            </a:r>
            <a:r>
              <a:rPr lang="ru-RU" sz="2100" dirty="0"/>
              <a:t>. </a:t>
            </a:r>
          </a:p>
          <a:p>
            <a:pPr algn="just"/>
            <a:r>
              <a:rPr lang="ru-RU" sz="2100" dirty="0"/>
              <a:t>Если на диске много фрагментированных файлов, скорость чтения носителя уменьшается, поскольку поиск кластеров, в которых хранятся файлы, на жёстких дисках требует времени. </a:t>
            </a:r>
          </a:p>
          <a:p>
            <a:pPr algn="just"/>
            <a:r>
              <a:rPr lang="ru-RU" sz="2100" dirty="0"/>
              <a:t>На </a:t>
            </a:r>
            <a:r>
              <a:rPr lang="ru-RU" sz="2100" dirty="0" err="1"/>
              <a:t>флеш</a:t>
            </a:r>
            <a:r>
              <a:rPr lang="ru-RU" sz="2100" dirty="0"/>
              <a:t>-памяти, например, время поиска не зависит от расположения секторов, и практически равно нулю, поэтому для них дефрагментация не требуется.</a:t>
            </a:r>
          </a:p>
          <a:p>
            <a:pPr marL="0" indent="0" algn="just">
              <a:buNone/>
            </a:pPr>
            <a:endParaRPr lang="ru-RU" sz="2100" dirty="0"/>
          </a:p>
        </p:txBody>
      </p:sp>
    </p:spTree>
    <p:extLst>
      <p:ext uri="{BB962C8B-B14F-4D97-AF65-F5344CB8AC3E}">
        <p14:creationId xmlns:p14="http://schemas.microsoft.com/office/powerpoint/2010/main" val="11153416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Права доступа к файлу</a:t>
            </a:r>
          </a:p>
        </p:txBody>
      </p:sp>
      <p:sp>
        <p:nvSpPr>
          <p:cNvPr id="3" name="Объект 2"/>
          <p:cNvSpPr>
            <a:spLocks noGrp="1"/>
          </p:cNvSpPr>
          <p:nvPr>
            <p:ph idx="1"/>
          </p:nvPr>
        </p:nvSpPr>
        <p:spPr/>
        <p:txBody>
          <a:bodyPr>
            <a:normAutofit/>
          </a:bodyPr>
          <a:lstStyle/>
          <a:p>
            <a:pPr algn="just"/>
            <a:r>
              <a:rPr lang="ru-RU" sz="1800" dirty="0"/>
              <a:t>Определить права доступа к файлу - значит определить для каждого пользователя набор операций, которые он может применить к данному файлу. </a:t>
            </a:r>
          </a:p>
          <a:p>
            <a:pPr algn="just"/>
            <a:r>
              <a:rPr lang="ru-RU" sz="1800" dirty="0"/>
              <a:t>В разных файловых системах может быть </a:t>
            </a:r>
            <a:r>
              <a:rPr lang="ru-RU" sz="1800" dirty="0" err="1"/>
              <a:t>определен</a:t>
            </a:r>
            <a:r>
              <a:rPr lang="ru-RU" sz="1800" dirty="0"/>
              <a:t> свой список дифференцируемых операций доступа</a:t>
            </a:r>
          </a:p>
        </p:txBody>
      </p:sp>
    </p:spTree>
    <p:extLst>
      <p:ext uri="{BB962C8B-B14F-4D97-AF65-F5344CB8AC3E}">
        <p14:creationId xmlns:p14="http://schemas.microsoft.com/office/powerpoint/2010/main" val="25157661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08" y="1072203"/>
            <a:ext cx="2897616" cy="1060654"/>
          </a:xfrm>
        </p:spPr>
        <p:txBody>
          <a:bodyPr>
            <a:noAutofit/>
          </a:bodyPr>
          <a:lstStyle/>
          <a:p>
            <a:pPr algn="ctr"/>
            <a:r>
              <a:rPr lang="ru-RU" sz="2700" b="1" dirty="0"/>
              <a:t>Списки прав доступа </a:t>
            </a:r>
            <a:br>
              <a:rPr lang="ru-RU" sz="2700" b="1" dirty="0"/>
            </a:br>
            <a:r>
              <a:rPr lang="ru-RU" sz="2700" b="1" dirty="0"/>
              <a:t>(</a:t>
            </a:r>
            <a:r>
              <a:rPr lang="ru-RU" sz="2700" b="1" dirty="0" err="1"/>
              <a:t>access</a:t>
            </a:r>
            <a:r>
              <a:rPr lang="ru-RU" sz="2700" b="1" dirty="0"/>
              <a:t> </a:t>
            </a:r>
            <a:r>
              <a:rPr lang="ru-RU" sz="2700" b="1" dirty="0" err="1"/>
              <a:t>control</a:t>
            </a:r>
            <a:r>
              <a:rPr lang="ru-RU" sz="2700" b="1" dirty="0"/>
              <a:t> </a:t>
            </a:r>
            <a:r>
              <a:rPr lang="ru-RU" sz="2700" b="1" dirty="0" err="1"/>
              <a:t>list</a:t>
            </a:r>
            <a:r>
              <a:rPr lang="ru-RU" sz="2700" b="1" dirty="0"/>
              <a:t>)</a:t>
            </a:r>
          </a:p>
        </p:txBody>
      </p:sp>
      <p:sp>
        <p:nvSpPr>
          <p:cNvPr id="3" name="Объект 2"/>
          <p:cNvSpPr>
            <a:spLocks noGrp="1"/>
          </p:cNvSpPr>
          <p:nvPr>
            <p:ph idx="1"/>
          </p:nvPr>
        </p:nvSpPr>
        <p:spPr>
          <a:xfrm>
            <a:off x="575556" y="2618910"/>
            <a:ext cx="2214246" cy="2322258"/>
          </a:xfrm>
        </p:spPr>
        <p:txBody>
          <a:bodyPr>
            <a:normAutofit fontScale="92500" lnSpcReduction="20000"/>
          </a:bodyPr>
          <a:lstStyle/>
          <a:p>
            <a:pPr algn="ctr"/>
            <a:r>
              <a:rPr lang="ru-RU" sz="2100" dirty="0"/>
              <a:t>Перечислены имена пользователей и типы разрешенных для них способов доступа к файлу</a:t>
            </a:r>
          </a:p>
        </p:txBody>
      </p:sp>
      <p:pic>
        <p:nvPicPr>
          <p:cNvPr id="4" name="Рисунок 3"/>
          <p:cNvPicPr>
            <a:picLocks noChangeAspect="1"/>
          </p:cNvPicPr>
          <p:nvPr/>
        </p:nvPicPr>
        <p:blipFill>
          <a:blip r:embed="rId2"/>
          <a:stretch>
            <a:fillRect/>
          </a:stretch>
        </p:blipFill>
        <p:spPr>
          <a:xfrm>
            <a:off x="3041125" y="857250"/>
            <a:ext cx="6030254" cy="4731990"/>
          </a:xfrm>
          <a:prstGeom prst="rect">
            <a:avLst/>
          </a:prstGeom>
        </p:spPr>
      </p:pic>
    </p:spTree>
    <p:extLst>
      <p:ext uri="{BB962C8B-B14F-4D97-AF65-F5344CB8AC3E}">
        <p14:creationId xmlns:p14="http://schemas.microsoft.com/office/powerpoint/2010/main" val="36771118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6200000">
            <a:off x="-53271" y="2599665"/>
            <a:ext cx="3687924" cy="918102"/>
          </a:xfrm>
        </p:spPr>
        <p:txBody>
          <a:bodyPr>
            <a:normAutofit fontScale="90000"/>
          </a:bodyPr>
          <a:lstStyle/>
          <a:p>
            <a:r>
              <a:rPr lang="ru-RU" sz="2100" b="1" dirty="0"/>
              <a:t>Права доступа могут быть описаны матрицей прав доступа</a:t>
            </a:r>
          </a:p>
        </p:txBody>
      </p:sp>
      <p:sp>
        <p:nvSpPr>
          <p:cNvPr id="3" name="Объект 2"/>
          <p:cNvSpPr>
            <a:spLocks noGrp="1"/>
          </p:cNvSpPr>
          <p:nvPr>
            <p:ph idx="1"/>
          </p:nvPr>
        </p:nvSpPr>
        <p:spPr>
          <a:xfrm>
            <a:off x="1485901" y="4887162"/>
            <a:ext cx="6284018" cy="972108"/>
          </a:xfrm>
        </p:spPr>
        <p:txBody>
          <a:bodyPr>
            <a:normAutofit fontScale="85000" lnSpcReduction="10000"/>
          </a:bodyPr>
          <a:lstStyle/>
          <a:p>
            <a:pPr marL="0" indent="0" algn="just">
              <a:buNone/>
            </a:pPr>
            <a:r>
              <a:rPr lang="ru-RU" dirty="0"/>
              <a:t>Столбцы соответствуют всем файлам системы, строки - всем пользователям, а на пересечении строк и столбцов указываются </a:t>
            </a:r>
            <a:r>
              <a:rPr lang="ru-RU" dirty="0" err="1"/>
              <a:t>разрешенные</a:t>
            </a:r>
            <a:r>
              <a:rPr lang="ru-RU" dirty="0"/>
              <a:t> операции </a:t>
            </a:r>
          </a:p>
        </p:txBody>
      </p:sp>
      <p:pic>
        <p:nvPicPr>
          <p:cNvPr id="2050" name="Picture 2" descr="http://citforum.ru/pictures/it/sos/img00039.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429533" y="1592797"/>
            <a:ext cx="5531219" cy="322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2916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Различают два основных подхода к определению прав доступа</a:t>
            </a:r>
          </a:p>
        </p:txBody>
      </p:sp>
      <p:sp>
        <p:nvSpPr>
          <p:cNvPr id="3" name="Объект 2"/>
          <p:cNvSpPr>
            <a:spLocks noGrp="1"/>
          </p:cNvSpPr>
          <p:nvPr>
            <p:ph idx="1"/>
          </p:nvPr>
        </p:nvSpPr>
        <p:spPr/>
        <p:txBody>
          <a:bodyPr>
            <a:normAutofit/>
          </a:bodyPr>
          <a:lstStyle/>
          <a:p>
            <a:pPr marL="342900" indent="-342900" algn="just">
              <a:buFont typeface="+mj-lt"/>
              <a:buAutoNum type="arabicPeriod"/>
            </a:pPr>
            <a:r>
              <a:rPr lang="ru-RU" sz="1800" b="1" dirty="0"/>
              <a:t>избирательный доступ</a:t>
            </a:r>
            <a:r>
              <a:rPr lang="ru-RU" sz="1800" dirty="0"/>
              <a:t>, когда для каждого файла и каждого пользователя сам владелец может определить допустимые операции; </a:t>
            </a:r>
          </a:p>
          <a:p>
            <a:pPr marL="342900" indent="-342900" algn="just">
              <a:buFont typeface="+mj-lt"/>
              <a:buAutoNum type="arabicPeriod"/>
            </a:pPr>
            <a:r>
              <a:rPr lang="ru-RU" sz="1800" b="1" dirty="0"/>
              <a:t>мандатный подход</a:t>
            </a:r>
            <a:r>
              <a:rPr lang="ru-RU" sz="1800" dirty="0"/>
              <a:t>, когда система наделяет пользователя </a:t>
            </a:r>
            <a:r>
              <a:rPr lang="ru-RU" sz="1800" dirty="0" err="1"/>
              <a:t>определенными</a:t>
            </a:r>
            <a:r>
              <a:rPr lang="ru-RU" sz="1800" dirty="0"/>
              <a:t> правами по отношению к каждому разделяемому ресурсу (в данном случае файлу) в зависимости от того, к какой группе пользователь </a:t>
            </a:r>
            <a:r>
              <a:rPr lang="ru-RU" sz="1800" dirty="0" err="1"/>
              <a:t>отнесен</a:t>
            </a:r>
            <a:r>
              <a:rPr lang="ru-RU" sz="1800" dirty="0"/>
              <a:t>.</a:t>
            </a:r>
          </a:p>
        </p:txBody>
      </p:sp>
    </p:spTree>
    <p:extLst>
      <p:ext uri="{BB962C8B-B14F-4D97-AF65-F5344CB8AC3E}">
        <p14:creationId xmlns:p14="http://schemas.microsoft.com/office/powerpoint/2010/main" val="42486515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Группы пользователей</a:t>
            </a:r>
          </a:p>
        </p:txBody>
      </p:sp>
      <p:sp>
        <p:nvSpPr>
          <p:cNvPr id="3" name="Объект 2"/>
          <p:cNvSpPr>
            <a:spLocks noGrp="1"/>
          </p:cNvSpPr>
          <p:nvPr>
            <p:ph idx="1"/>
          </p:nvPr>
        </p:nvSpPr>
        <p:spPr/>
        <p:txBody>
          <a:bodyPr/>
          <a:lstStyle/>
          <a:p>
            <a:pPr lvl="0"/>
            <a:r>
              <a:rPr lang="ru-RU" b="1" dirty="0"/>
              <a:t>Владелец</a:t>
            </a:r>
            <a:r>
              <a:rPr lang="ru-RU" dirty="0"/>
              <a:t> (</a:t>
            </a:r>
            <a:r>
              <a:rPr lang="ru-RU" dirty="0" err="1"/>
              <a:t>Owner</a:t>
            </a:r>
            <a:r>
              <a:rPr lang="ru-RU" dirty="0"/>
              <a:t>). </a:t>
            </a:r>
          </a:p>
          <a:p>
            <a:pPr lvl="0"/>
            <a:r>
              <a:rPr lang="ru-RU" b="1" dirty="0"/>
              <a:t>Группа</a:t>
            </a:r>
            <a:r>
              <a:rPr lang="ru-RU" dirty="0"/>
              <a:t> (</a:t>
            </a:r>
            <a:r>
              <a:rPr lang="ru-RU" dirty="0" err="1"/>
              <a:t>Group</a:t>
            </a:r>
            <a:r>
              <a:rPr lang="ru-RU" dirty="0"/>
              <a:t>). </a:t>
            </a:r>
            <a:r>
              <a:rPr lang="ru-RU" dirty="0" err="1"/>
              <a:t>Hабор</a:t>
            </a:r>
            <a:r>
              <a:rPr lang="ru-RU" dirty="0"/>
              <a:t> пользователей, разделяющих файл и нуждающихся в типовом способе доступа к нему. </a:t>
            </a:r>
          </a:p>
          <a:p>
            <a:pPr lvl="0"/>
            <a:r>
              <a:rPr lang="ru-RU" b="1" dirty="0"/>
              <a:t>Остальные</a:t>
            </a:r>
            <a:r>
              <a:rPr lang="ru-RU" dirty="0"/>
              <a:t> (</a:t>
            </a:r>
            <a:r>
              <a:rPr lang="ru-RU" dirty="0" err="1"/>
              <a:t>Univers</a:t>
            </a:r>
            <a:r>
              <a:rPr lang="ru-RU" dirty="0"/>
              <a:t>).</a:t>
            </a:r>
          </a:p>
        </p:txBody>
      </p:sp>
    </p:spTree>
    <p:extLst>
      <p:ext uri="{BB962C8B-B14F-4D97-AF65-F5344CB8AC3E}">
        <p14:creationId xmlns:p14="http://schemas.microsoft.com/office/powerpoint/2010/main" val="29306784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06742"/>
            <a:ext cx="7543800" cy="494002"/>
          </a:xfrm>
        </p:spPr>
        <p:txBody>
          <a:bodyPr>
            <a:normAutofit fontScale="90000"/>
          </a:bodyPr>
          <a:lstStyle/>
          <a:p>
            <a:r>
              <a:rPr lang="ru-RU" dirty="0"/>
              <a:t>Права доступа к файлу </a:t>
            </a:r>
            <a:r>
              <a:rPr lang="en-US" dirty="0"/>
              <a:t>Linux</a:t>
            </a:r>
            <a:endParaRPr lang="ru-RU" dirty="0"/>
          </a:p>
        </p:txBody>
      </p:sp>
      <p:pic>
        <p:nvPicPr>
          <p:cNvPr id="4" name="Объект 3"/>
          <p:cNvPicPr>
            <a:picLocks noGrp="1" noChangeAspect="1"/>
          </p:cNvPicPr>
          <p:nvPr>
            <p:ph idx="1"/>
          </p:nvPr>
        </p:nvPicPr>
        <p:blipFill rotWithShape="1">
          <a:blip r:embed="rId2"/>
          <a:srcRect t="1938"/>
          <a:stretch/>
        </p:blipFill>
        <p:spPr>
          <a:xfrm>
            <a:off x="611560" y="1988840"/>
            <a:ext cx="8047856" cy="4108294"/>
          </a:xfrm>
          <a:prstGeom prst="rect">
            <a:avLst/>
          </a:prstGeom>
        </p:spPr>
      </p:pic>
    </p:spTree>
    <p:extLst>
      <p:ext uri="{BB962C8B-B14F-4D97-AF65-F5344CB8AC3E}">
        <p14:creationId xmlns:p14="http://schemas.microsoft.com/office/powerpoint/2010/main" val="17588140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000" b="1" dirty="0"/>
              <a:t>Управление свободным и занятым дисковым пространством</a:t>
            </a:r>
            <a:endParaRPr lang="ru-RU" sz="3000" dirty="0"/>
          </a:p>
        </p:txBody>
      </p:sp>
      <p:sp>
        <p:nvSpPr>
          <p:cNvPr id="3" name="Объект 2"/>
          <p:cNvSpPr>
            <a:spLocks noGrp="1"/>
          </p:cNvSpPr>
          <p:nvPr>
            <p:ph idx="1"/>
          </p:nvPr>
        </p:nvSpPr>
        <p:spPr/>
        <p:txBody>
          <a:bodyPr>
            <a:normAutofit/>
          </a:bodyPr>
          <a:lstStyle/>
          <a:p>
            <a:pPr algn="just"/>
            <a:r>
              <a:rPr lang="ru-RU" dirty="0"/>
              <a:t>Дисковое пространство, не выделенное ни одному файлу, также должно быть управляемым. </a:t>
            </a:r>
          </a:p>
          <a:p>
            <a:pPr algn="just"/>
            <a:r>
              <a:rPr lang="ru-RU" dirty="0"/>
              <a:t>В современных ОС используется несколько способов </a:t>
            </a:r>
            <a:r>
              <a:rPr lang="ru-RU" dirty="0" err="1"/>
              <a:t>учета</a:t>
            </a:r>
            <a:r>
              <a:rPr lang="ru-RU" dirty="0"/>
              <a:t> используемого места на диске:</a:t>
            </a:r>
          </a:p>
          <a:p>
            <a:pPr lvl="1" algn="just"/>
            <a:r>
              <a:rPr lang="ru-RU" dirty="0" err="1"/>
              <a:t>Учет</a:t>
            </a:r>
            <a:r>
              <a:rPr lang="ru-RU" dirty="0"/>
              <a:t> при помощи организации битового вектора</a:t>
            </a:r>
          </a:p>
          <a:p>
            <a:pPr lvl="1" algn="just"/>
            <a:r>
              <a:rPr lang="ru-RU" dirty="0" err="1"/>
              <a:t>Учет</a:t>
            </a:r>
            <a:r>
              <a:rPr lang="ru-RU" dirty="0"/>
              <a:t> при помощи организации связного списка</a:t>
            </a:r>
          </a:p>
          <a:p>
            <a:pPr marL="342900" lvl="1" indent="0">
              <a:buNone/>
            </a:pPr>
            <a:endParaRPr lang="ru-RU" dirty="0"/>
          </a:p>
          <a:p>
            <a:endParaRPr lang="ru-RU" dirty="0"/>
          </a:p>
        </p:txBody>
      </p:sp>
    </p:spTree>
    <p:extLst>
      <p:ext uri="{BB962C8B-B14F-4D97-AF65-F5344CB8AC3E}">
        <p14:creationId xmlns:p14="http://schemas.microsoft.com/office/powerpoint/2010/main" val="32229480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Учет</a:t>
            </a:r>
            <a:r>
              <a:rPr lang="ru-RU" dirty="0"/>
              <a:t> при помощи организации битового вектора</a:t>
            </a:r>
          </a:p>
        </p:txBody>
      </p:sp>
      <p:sp>
        <p:nvSpPr>
          <p:cNvPr id="3" name="Объект 2"/>
          <p:cNvSpPr>
            <a:spLocks noGrp="1"/>
          </p:cNvSpPr>
          <p:nvPr>
            <p:ph idx="1"/>
          </p:nvPr>
        </p:nvSpPr>
        <p:spPr/>
        <p:txBody>
          <a:bodyPr>
            <a:normAutofit fontScale="92500"/>
          </a:bodyPr>
          <a:lstStyle/>
          <a:p>
            <a:pPr algn="just"/>
            <a:r>
              <a:rPr lang="ru-RU" dirty="0"/>
              <a:t>Часто список свободных блоков диска реализован в виде битового вектора (</a:t>
            </a:r>
            <a:r>
              <a:rPr lang="ru-RU" dirty="0" err="1"/>
              <a:t>bit</a:t>
            </a:r>
            <a:r>
              <a:rPr lang="ru-RU" dirty="0"/>
              <a:t> </a:t>
            </a:r>
            <a:r>
              <a:rPr lang="ru-RU" dirty="0" err="1"/>
              <a:t>map</a:t>
            </a:r>
            <a:r>
              <a:rPr lang="ru-RU" dirty="0"/>
              <a:t> или </a:t>
            </a:r>
            <a:r>
              <a:rPr lang="ru-RU" dirty="0" err="1"/>
              <a:t>bit</a:t>
            </a:r>
            <a:r>
              <a:rPr lang="ru-RU" dirty="0"/>
              <a:t> </a:t>
            </a:r>
            <a:r>
              <a:rPr lang="ru-RU" dirty="0" err="1"/>
              <a:t>vector</a:t>
            </a:r>
            <a:r>
              <a:rPr lang="ru-RU" dirty="0"/>
              <a:t>). </a:t>
            </a:r>
          </a:p>
          <a:p>
            <a:pPr algn="just"/>
            <a:r>
              <a:rPr lang="ru-RU" dirty="0"/>
              <a:t>Каждый блок представлен одним битом, принимающим значение 0 или 1, в зависимости от того, занят он или свободен. </a:t>
            </a:r>
          </a:p>
          <a:p>
            <a:pPr marL="0" indent="0" algn="ctr">
              <a:buNone/>
            </a:pPr>
            <a:r>
              <a:rPr lang="ru-RU" dirty="0"/>
              <a:t>Например, 00111100111100011000001 ... .</a:t>
            </a:r>
          </a:p>
          <a:p>
            <a:pPr algn="just"/>
            <a:r>
              <a:rPr lang="ru-RU" dirty="0"/>
              <a:t>Главное преимущество этого подхода состоит в том, что он относительно прост и эффективен при нахождении первого свободного блока или n последовательных блоков на диске. </a:t>
            </a:r>
          </a:p>
          <a:p>
            <a:pPr algn="just"/>
            <a:r>
              <a:rPr lang="ru-RU" dirty="0"/>
              <a:t>Описываемый метод </a:t>
            </a:r>
            <a:r>
              <a:rPr lang="ru-RU" dirty="0" err="1"/>
              <a:t>учета</a:t>
            </a:r>
            <a:r>
              <a:rPr lang="ru-RU" dirty="0"/>
              <a:t> свободных блоков используется в </a:t>
            </a:r>
            <a:r>
              <a:rPr lang="ru-RU" dirty="0" err="1"/>
              <a:t>Apple</a:t>
            </a:r>
            <a:r>
              <a:rPr lang="ru-RU" dirty="0"/>
              <a:t> </a:t>
            </a:r>
            <a:r>
              <a:rPr lang="ru-RU" dirty="0" err="1"/>
              <a:t>Macintosh</a:t>
            </a:r>
            <a:r>
              <a:rPr lang="ru-RU" dirty="0"/>
              <a:t>.</a:t>
            </a:r>
          </a:p>
          <a:p>
            <a:endParaRPr lang="ru-RU" dirty="0"/>
          </a:p>
        </p:txBody>
      </p:sp>
    </p:spTree>
    <p:extLst>
      <p:ext uri="{BB962C8B-B14F-4D97-AF65-F5344CB8AC3E}">
        <p14:creationId xmlns:p14="http://schemas.microsoft.com/office/powerpoint/2010/main" val="23733632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err="1"/>
              <a:t>Учет</a:t>
            </a:r>
            <a:r>
              <a:rPr lang="ru-RU" dirty="0"/>
              <a:t> при помощи организации связного списка</a:t>
            </a:r>
          </a:p>
        </p:txBody>
      </p:sp>
      <p:sp>
        <p:nvSpPr>
          <p:cNvPr id="3" name="Объект 2"/>
          <p:cNvSpPr>
            <a:spLocks noGrp="1"/>
          </p:cNvSpPr>
          <p:nvPr>
            <p:ph idx="1"/>
          </p:nvPr>
        </p:nvSpPr>
        <p:spPr/>
        <p:txBody>
          <a:bodyPr>
            <a:normAutofit lnSpcReduction="10000"/>
          </a:bodyPr>
          <a:lstStyle/>
          <a:p>
            <a:pPr algn="just"/>
            <a:r>
              <a:rPr lang="ru-RU" dirty="0"/>
              <a:t>Другой подход - связать в список все свободные блоки, размещая указатель на первый свободный блок в специально </a:t>
            </a:r>
            <a:r>
              <a:rPr lang="ru-RU" dirty="0" err="1"/>
              <a:t>отведенном</a:t>
            </a:r>
            <a:r>
              <a:rPr lang="ru-RU" dirty="0"/>
              <a:t> месте диска, попутно кэшируя в памяти эту информацию. </a:t>
            </a:r>
          </a:p>
          <a:p>
            <a:pPr algn="just"/>
            <a:r>
              <a:rPr lang="ru-RU" dirty="0"/>
              <a:t>Подобная схема не всегда эффективна. Для трассирования списка нужно выполнить много обращений к диску. </a:t>
            </a:r>
          </a:p>
          <a:p>
            <a:pPr algn="just"/>
            <a:r>
              <a:rPr lang="ru-RU" dirty="0"/>
              <a:t>Нам необходим, как правило, только первый свободный блок. Иногда прибегают к модификации подхода связного списка, организуя хранение адресов n свободных блоков в первом свободном блоке. </a:t>
            </a:r>
          </a:p>
          <a:p>
            <a:pPr algn="just"/>
            <a:r>
              <a:rPr lang="ru-RU" dirty="0"/>
              <a:t>Первые n-1 этих блоков действительно используются. Последний блок содержит адреса других n блоков и т. д.</a:t>
            </a:r>
          </a:p>
        </p:txBody>
      </p:sp>
    </p:spTree>
    <p:extLst>
      <p:ext uri="{BB962C8B-B14F-4D97-AF65-F5344CB8AC3E}">
        <p14:creationId xmlns:p14="http://schemas.microsoft.com/office/powerpoint/2010/main" val="19035668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algn="just"/>
            <a:r>
              <a:rPr lang="ru-RU" dirty="0"/>
              <a:t>На верхнем уровне располагается так называемый диспетчер файловых систем. Он связывает запросы прикладной программы с конкретной файловой системой.</a:t>
            </a:r>
          </a:p>
          <a:p>
            <a:pPr algn="just"/>
            <a:r>
              <a:rPr lang="ru-RU" dirty="0"/>
              <a:t>Каждая файловая система (иногда говорят - драйвер файловой системы) на этапе инициализации регистрируется у диспетчера, сообщая ему точки входа, для последующих обращений к данной файловой системе.</a:t>
            </a:r>
          </a:p>
          <a:p>
            <a:endParaRPr lang="ru-RU" dirty="0"/>
          </a:p>
        </p:txBody>
      </p:sp>
    </p:spTree>
    <p:extLst>
      <p:ext uri="{BB962C8B-B14F-4D97-AF65-F5344CB8AC3E}">
        <p14:creationId xmlns:p14="http://schemas.microsoft.com/office/powerpoint/2010/main" val="11211576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 Box 8"/>
          <p:cNvSpPr txBox="1">
            <a:spLocks noChangeArrowheads="1"/>
          </p:cNvSpPr>
          <p:nvPr/>
        </p:nvSpPr>
        <p:spPr bwMode="auto">
          <a:xfrm>
            <a:off x="819518" y="944165"/>
            <a:ext cx="18633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defRPr/>
            </a:pPr>
            <a:r>
              <a:rPr lang="ru-RU" altLang="ru-RU" b="1" dirty="0">
                <a:effectLst>
                  <a:outerShdw blurRad="38100" dist="38100" dir="2700000" algn="tl">
                    <a:srgbClr val="C0C0C0"/>
                  </a:outerShdw>
                </a:effectLst>
                <a:latin typeface="Times NR Cyr MT" pitchFamily="18" charset="0"/>
              </a:rPr>
              <a:t>Защита файлов</a:t>
            </a:r>
          </a:p>
        </p:txBody>
      </p:sp>
      <p:sp>
        <p:nvSpPr>
          <p:cNvPr id="95235" name="Text Box 9"/>
          <p:cNvSpPr txBox="1">
            <a:spLocks noChangeArrowheads="1"/>
          </p:cNvSpPr>
          <p:nvPr/>
        </p:nvSpPr>
        <p:spPr bwMode="auto">
          <a:xfrm>
            <a:off x="2682846" y="667167"/>
            <a:ext cx="610162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ru-RU" altLang="ru-RU" sz="1800" dirty="0"/>
              <a:t>Информация в компьютерной системе должна быть защищена как от физического </a:t>
            </a:r>
            <a:r>
              <a:rPr lang="ru-RU" altLang="ru-RU" sz="1800" b="1" dirty="0"/>
              <a:t>разрушения</a:t>
            </a:r>
            <a:r>
              <a:rPr lang="ru-RU" altLang="ru-RU" sz="1800" dirty="0"/>
              <a:t> (</a:t>
            </a:r>
            <a:r>
              <a:rPr lang="ru-RU" altLang="ru-RU" sz="1800" dirty="0" err="1"/>
              <a:t>reliability</a:t>
            </a:r>
            <a:r>
              <a:rPr lang="ru-RU" altLang="ru-RU" sz="1800" dirty="0"/>
              <a:t>), так и от несанкционированного </a:t>
            </a:r>
            <a:r>
              <a:rPr lang="ru-RU" altLang="ru-RU" sz="1800" b="1" dirty="0"/>
              <a:t>доступа</a:t>
            </a:r>
            <a:r>
              <a:rPr lang="ru-RU" altLang="ru-RU" sz="1800" dirty="0"/>
              <a:t> (</a:t>
            </a:r>
            <a:r>
              <a:rPr lang="ru-RU" altLang="ru-RU" sz="1800" dirty="0" err="1"/>
              <a:t>protection</a:t>
            </a:r>
            <a:r>
              <a:rPr lang="ru-RU" altLang="ru-RU" sz="1800" dirty="0"/>
              <a:t>). </a:t>
            </a:r>
          </a:p>
        </p:txBody>
      </p:sp>
      <p:sp>
        <p:nvSpPr>
          <p:cNvPr id="95236" name="Text Box 10"/>
          <p:cNvSpPr txBox="1">
            <a:spLocks noChangeArrowheads="1"/>
          </p:cNvSpPr>
          <p:nvPr/>
        </p:nvSpPr>
        <p:spPr bwMode="auto">
          <a:xfrm>
            <a:off x="413538" y="2240868"/>
            <a:ext cx="837093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1800" b="1" dirty="0"/>
              <a:t>Контроль доступа к файлам </a:t>
            </a:r>
          </a:p>
          <a:p>
            <a:pPr marL="257175" indent="-257175" algn="just" eaLnBrk="1" hangingPunct="1">
              <a:spcBef>
                <a:spcPct val="0"/>
              </a:spcBef>
              <a:buClrTx/>
              <a:buSzTx/>
              <a:buFont typeface="Wingdings" panose="05000000000000000000" pitchFamily="2" charset="2"/>
              <a:buChar char="ü"/>
            </a:pPr>
            <a:r>
              <a:rPr lang="ru-RU" altLang="ru-RU" sz="2100" dirty="0"/>
              <a:t>Наличие в системе многих пользователей предполагает организацию контролируемого доступа к файлам. </a:t>
            </a:r>
          </a:p>
          <a:p>
            <a:pPr marL="257175" indent="-257175" algn="just" eaLnBrk="1" hangingPunct="1">
              <a:spcBef>
                <a:spcPct val="0"/>
              </a:spcBef>
              <a:buClrTx/>
              <a:buSzTx/>
              <a:buFont typeface="Wingdings" panose="05000000000000000000" pitchFamily="2" charset="2"/>
              <a:buChar char="ü"/>
            </a:pPr>
            <a:r>
              <a:rPr lang="ru-RU" altLang="ru-RU" sz="2100" dirty="0"/>
              <a:t>Выполнение любой операции над файлом должно быть разрешено только в случае наличия у пользователя соответствующих привилегий. </a:t>
            </a:r>
          </a:p>
          <a:p>
            <a:pPr marL="257175" indent="-257175" algn="just" eaLnBrk="1" hangingPunct="1">
              <a:spcBef>
                <a:spcPct val="0"/>
              </a:spcBef>
              <a:buClrTx/>
              <a:buSzTx/>
              <a:buFont typeface="Wingdings" panose="05000000000000000000" pitchFamily="2" charset="2"/>
              <a:buChar char="ü"/>
            </a:pPr>
            <a:r>
              <a:rPr lang="ru-RU" altLang="ru-RU" sz="2100" dirty="0"/>
              <a:t>Обычно контролируются следующие операции: </a:t>
            </a:r>
          </a:p>
          <a:p>
            <a:pPr marL="814388" lvl="1" indent="-257175" algn="just" eaLnBrk="1" hangingPunct="1">
              <a:spcBef>
                <a:spcPct val="0"/>
              </a:spcBef>
              <a:buClrTx/>
              <a:buSzTx/>
              <a:buFont typeface="Wingdings" panose="05000000000000000000" pitchFamily="2" charset="2"/>
              <a:buChar char="ü"/>
            </a:pPr>
            <a:r>
              <a:rPr lang="ru-RU" altLang="ru-RU" sz="1800" dirty="0"/>
              <a:t>чтение, запись и выполнение. </a:t>
            </a:r>
          </a:p>
          <a:p>
            <a:pPr marL="814388" lvl="1" indent="-257175" algn="just" eaLnBrk="1" hangingPunct="1">
              <a:spcBef>
                <a:spcPct val="0"/>
              </a:spcBef>
              <a:buClrTx/>
              <a:buSzTx/>
              <a:buFont typeface="Wingdings" panose="05000000000000000000" pitchFamily="2" charset="2"/>
              <a:buChar char="ü"/>
            </a:pPr>
            <a:r>
              <a:rPr lang="ru-RU" altLang="ru-RU" sz="1800" dirty="0"/>
              <a:t>другие операции, например копирование файлов или их переименование, также могут контролироваться. Однако они чаще реализуются через перечисленные. Так, операцию копирования файлов можно представить как операцию чтения и последующую операцию записи. </a:t>
            </a:r>
          </a:p>
        </p:txBody>
      </p:sp>
    </p:spTree>
    <p:extLst>
      <p:ext uri="{BB962C8B-B14F-4D97-AF65-F5344CB8AC3E}">
        <p14:creationId xmlns:p14="http://schemas.microsoft.com/office/powerpoint/2010/main" val="226558203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2" name="Text Box 8"/>
          <p:cNvSpPr txBox="1">
            <a:spLocks noChangeArrowheads="1"/>
          </p:cNvSpPr>
          <p:nvPr/>
        </p:nvSpPr>
        <p:spPr bwMode="auto">
          <a:xfrm>
            <a:off x="1439467" y="944166"/>
            <a:ext cx="37266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ru-RU" altLang="ru-RU" b="1">
                <a:solidFill>
                  <a:schemeClr val="bg1"/>
                </a:solidFill>
                <a:effectLst>
                  <a:outerShdw blurRad="38100" dist="38100" dir="2700000" algn="tl">
                    <a:srgbClr val="C0C0C0"/>
                  </a:outerShdw>
                </a:effectLst>
                <a:latin typeface="Times NR Cyr MT" pitchFamily="18" charset="0"/>
              </a:rPr>
              <a:t>Защита файлов</a:t>
            </a:r>
          </a:p>
        </p:txBody>
      </p:sp>
      <p:sp>
        <p:nvSpPr>
          <p:cNvPr id="95235" name="Text Box 9"/>
          <p:cNvSpPr txBox="1">
            <a:spLocks noChangeArrowheads="1"/>
          </p:cNvSpPr>
          <p:nvPr/>
        </p:nvSpPr>
        <p:spPr bwMode="auto">
          <a:xfrm>
            <a:off x="3009491" y="1128832"/>
            <a:ext cx="61049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2400" b="1" dirty="0"/>
              <a:t>Списки прав доступа </a:t>
            </a:r>
            <a:r>
              <a:rPr lang="en-US" altLang="ru-RU" sz="2400" b="1" dirty="0"/>
              <a:t>(access control list)</a:t>
            </a:r>
            <a:endParaRPr lang="ru-RU" altLang="ru-RU" sz="2400" b="1" dirty="0"/>
          </a:p>
        </p:txBody>
      </p:sp>
      <p:sp>
        <p:nvSpPr>
          <p:cNvPr id="95236" name="Text Box 10"/>
          <p:cNvSpPr txBox="1">
            <a:spLocks noChangeArrowheads="1"/>
          </p:cNvSpPr>
          <p:nvPr/>
        </p:nvSpPr>
        <p:spPr bwMode="auto">
          <a:xfrm>
            <a:off x="467545" y="2249143"/>
            <a:ext cx="8424935"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marL="214313" indent="-214313" algn="just" eaLnBrk="1" hangingPunct="1">
              <a:spcBef>
                <a:spcPct val="0"/>
              </a:spcBef>
              <a:buClrTx/>
              <a:buSzTx/>
              <a:buFont typeface="Wingdings" panose="05000000000000000000" pitchFamily="2" charset="2"/>
              <a:buChar char="ü"/>
            </a:pPr>
            <a:r>
              <a:rPr lang="ru-RU" altLang="ru-RU" sz="2100" dirty="0"/>
              <a:t>Любой запрос на выполнение операции сверяется с </a:t>
            </a:r>
            <a:r>
              <a:rPr lang="en-US" altLang="ru-RU" sz="2100" dirty="0"/>
              <a:t>ACL</a:t>
            </a:r>
            <a:r>
              <a:rPr lang="ru-RU" altLang="ru-RU" sz="2100" dirty="0"/>
              <a:t>-таблицей. </a:t>
            </a:r>
          </a:p>
          <a:p>
            <a:pPr marL="214313" indent="-214313" algn="just" eaLnBrk="1" hangingPunct="1">
              <a:spcBef>
                <a:spcPct val="0"/>
              </a:spcBef>
              <a:buClrTx/>
              <a:buSzTx/>
              <a:buFont typeface="Wingdings" panose="05000000000000000000" pitchFamily="2" charset="2"/>
              <a:buChar char="ü"/>
            </a:pPr>
            <a:r>
              <a:rPr lang="ru-RU" altLang="ru-RU" sz="2100" dirty="0"/>
              <a:t>Чтобы разрешить всем пользователям читать файл, необходимо всех их внести в список.</a:t>
            </a:r>
          </a:p>
          <a:p>
            <a:pPr marL="214313" indent="-214313" algn="just" eaLnBrk="1" hangingPunct="1">
              <a:spcBef>
                <a:spcPct val="0"/>
              </a:spcBef>
              <a:buClrTx/>
              <a:buSzTx/>
              <a:buFont typeface="Wingdings" panose="05000000000000000000" pitchFamily="2" charset="2"/>
              <a:buChar char="ü"/>
            </a:pPr>
            <a:r>
              <a:rPr lang="ru-RU" altLang="ru-RU" sz="2100" dirty="0"/>
              <a:t>Классификации пользователей, например, в ОС </a:t>
            </a:r>
            <a:r>
              <a:rPr lang="ru-RU" altLang="ru-RU" sz="2100" dirty="0" err="1"/>
              <a:t>Unix</a:t>
            </a:r>
            <a:r>
              <a:rPr lang="ru-RU" altLang="ru-RU" sz="2100" dirty="0"/>
              <a:t> все пользователи разделены на три группы.</a:t>
            </a:r>
          </a:p>
          <a:p>
            <a:pPr marL="771525" lvl="1" algn="just" eaLnBrk="1" hangingPunct="1">
              <a:spcBef>
                <a:spcPct val="0"/>
              </a:spcBef>
              <a:buClrTx/>
              <a:buSzTx/>
              <a:buFont typeface="Wingdings" panose="05000000000000000000" pitchFamily="2" charset="2"/>
              <a:buChar char="ü"/>
            </a:pPr>
            <a:r>
              <a:rPr lang="ru-RU" altLang="ru-RU" sz="2100" b="1" dirty="0"/>
              <a:t>Владелец</a:t>
            </a:r>
            <a:r>
              <a:rPr lang="ru-RU" altLang="ru-RU" sz="2100" dirty="0"/>
              <a:t> (</a:t>
            </a:r>
            <a:r>
              <a:rPr lang="ru-RU" altLang="ru-RU" sz="2100" dirty="0" err="1"/>
              <a:t>Owner</a:t>
            </a:r>
            <a:r>
              <a:rPr lang="ru-RU" altLang="ru-RU" sz="2100" dirty="0"/>
              <a:t>). </a:t>
            </a:r>
          </a:p>
          <a:p>
            <a:pPr marL="771525" lvl="1" algn="just" eaLnBrk="1" hangingPunct="1">
              <a:spcBef>
                <a:spcPct val="0"/>
              </a:spcBef>
              <a:buClrTx/>
              <a:buSzTx/>
              <a:buFont typeface="Wingdings" panose="05000000000000000000" pitchFamily="2" charset="2"/>
              <a:buChar char="ü"/>
            </a:pPr>
            <a:r>
              <a:rPr lang="ru-RU" altLang="ru-RU" sz="2100" b="1" dirty="0"/>
              <a:t>Группа</a:t>
            </a:r>
            <a:r>
              <a:rPr lang="ru-RU" altLang="ru-RU" sz="2100" dirty="0"/>
              <a:t> (</a:t>
            </a:r>
            <a:r>
              <a:rPr lang="ru-RU" altLang="ru-RU" sz="2100" dirty="0" err="1"/>
              <a:t>Group</a:t>
            </a:r>
            <a:r>
              <a:rPr lang="ru-RU" altLang="ru-RU" sz="2100" dirty="0"/>
              <a:t>). </a:t>
            </a:r>
            <a:r>
              <a:rPr lang="ru-RU" altLang="ru-RU" sz="2100" dirty="0" err="1"/>
              <a:t>Hабор</a:t>
            </a:r>
            <a:r>
              <a:rPr lang="ru-RU" altLang="ru-RU" sz="2100" dirty="0"/>
              <a:t> пользователей, разделяющих файл и нуждающихся в типовом способе доступа к нему. </a:t>
            </a:r>
          </a:p>
          <a:p>
            <a:pPr marL="771525" lvl="1" algn="just" eaLnBrk="1" hangingPunct="1">
              <a:spcBef>
                <a:spcPct val="0"/>
              </a:spcBef>
              <a:buClrTx/>
              <a:buSzTx/>
              <a:buFont typeface="Wingdings" panose="05000000000000000000" pitchFamily="2" charset="2"/>
              <a:buChar char="ü"/>
            </a:pPr>
            <a:r>
              <a:rPr lang="ru-RU" altLang="ru-RU" sz="2100" b="1" dirty="0"/>
              <a:t>Остальные</a:t>
            </a:r>
            <a:r>
              <a:rPr lang="ru-RU" altLang="ru-RU" sz="2100" dirty="0"/>
              <a:t> (</a:t>
            </a:r>
            <a:r>
              <a:rPr lang="ru-RU" altLang="ru-RU" sz="2100" dirty="0" err="1"/>
              <a:t>Univers</a:t>
            </a:r>
            <a:r>
              <a:rPr lang="ru-RU" altLang="ru-RU" sz="2100" dirty="0"/>
              <a:t>).</a:t>
            </a:r>
          </a:p>
        </p:txBody>
      </p:sp>
    </p:spTree>
    <p:extLst>
      <p:ext uri="{BB962C8B-B14F-4D97-AF65-F5344CB8AC3E}">
        <p14:creationId xmlns:p14="http://schemas.microsoft.com/office/powerpoint/2010/main" val="24916523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Заголовок 1"/>
          <p:cNvSpPr>
            <a:spLocks noGrp="1"/>
          </p:cNvSpPr>
          <p:nvPr>
            <p:ph type="title"/>
          </p:nvPr>
        </p:nvSpPr>
        <p:spPr>
          <a:xfrm>
            <a:off x="1485900" y="1257300"/>
            <a:ext cx="6172200" cy="457200"/>
          </a:xfrm>
        </p:spPr>
        <p:txBody>
          <a:bodyPr/>
          <a:lstStyle/>
          <a:p>
            <a:pPr eaLnBrk="1" hangingPunct="1"/>
            <a:r>
              <a:rPr lang="ru-RU" altLang="ru-RU"/>
              <a:t>Задания для выполнения</a:t>
            </a:r>
          </a:p>
        </p:txBody>
      </p:sp>
      <p:pic>
        <p:nvPicPr>
          <p:cNvPr id="8294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1032"/>
            <a:ext cx="3458097" cy="275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Rectangle 3"/>
          <p:cNvSpPr>
            <a:spLocks noChangeArrowheads="1"/>
          </p:cNvSpPr>
          <p:nvPr/>
        </p:nvSpPr>
        <p:spPr bwMode="auto">
          <a:xfrm>
            <a:off x="1518048" y="1863768"/>
            <a:ext cx="391120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1050">
                <a:latin typeface="Arial" panose="020B0604020202020204" pitchFamily="34" charset="0"/>
                <a:cs typeface="Times New Roman" panose="02020603050405020304" pitchFamily="18" charset="0"/>
              </a:rPr>
              <a:t>Найдите ошибки в файловой структуре.</a:t>
            </a:r>
            <a:endParaRPr lang="ru-RU" altLang="ru-RU" sz="1050">
              <a:latin typeface="Arial" panose="020B0604020202020204" pitchFamily="34" charset="0"/>
            </a:endParaRPr>
          </a:p>
        </p:txBody>
      </p:sp>
      <p:sp>
        <p:nvSpPr>
          <p:cNvPr id="82949" name="Заголовок 1"/>
          <p:cNvSpPr txBox="1">
            <a:spLocks/>
          </p:cNvSpPr>
          <p:nvPr/>
        </p:nvSpPr>
        <p:spPr bwMode="auto">
          <a:xfrm>
            <a:off x="899592" y="2117685"/>
            <a:ext cx="7200800" cy="77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bg2"/>
              </a:buClr>
              <a:buSzPct val="70000"/>
              <a:buFont typeface="Wingdings" panose="05000000000000000000" pitchFamily="2" charset="2"/>
              <a:buChar char="o"/>
              <a:tabLst>
                <a:tab pos="457200" algn="l"/>
              </a:tabLst>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tabLst>
                <a:tab pos="457200" algn="l"/>
              </a:tabLst>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tabLst>
                <a:tab pos="457200" algn="l"/>
              </a:tabLst>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tabLst>
                <a:tab pos="457200" algn="l"/>
              </a:tabLst>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tabLst>
                <a:tab pos="4572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tabLst>
                <a:tab pos="4572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tabLst>
                <a:tab pos="4572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tabLst>
                <a:tab pos="4572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tabLst>
                <a:tab pos="457200" algn="l"/>
              </a:tabLst>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400" b="1" dirty="0">
                <a:latin typeface="Arial" panose="020B0604020202020204" pitchFamily="34" charset="0"/>
                <a:cs typeface="Times New Roman" panose="02020603050405020304" pitchFamily="18" charset="0"/>
              </a:rPr>
              <a:t>Дано дерево иерархической файловой структуры на магнитном диске. Заглавными буквами обозначены имена каталогов, строчными – имена файлов:</a:t>
            </a:r>
            <a:endParaRPr lang="ru-RU" altLang="ru-RU" sz="1400" b="1" dirty="0">
              <a:latin typeface="Arial" panose="020B0604020202020204" pitchFamily="34" charset="0"/>
            </a:endParaRPr>
          </a:p>
        </p:txBody>
      </p:sp>
      <p:pic>
        <p:nvPicPr>
          <p:cNvPr id="8295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517" y="3076071"/>
            <a:ext cx="3258788" cy="258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1" name="TextBox 8"/>
          <p:cNvSpPr txBox="1">
            <a:spLocks noChangeArrowheads="1"/>
          </p:cNvSpPr>
          <p:nvPr/>
        </p:nvSpPr>
        <p:spPr bwMode="auto">
          <a:xfrm>
            <a:off x="1485900" y="6021288"/>
            <a:ext cx="661449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tabLst>
                <a:tab pos="4395788" algn="l"/>
              </a:tabLst>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tabLst>
                <a:tab pos="4395788" algn="l"/>
              </a:tabLst>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tabLst>
                <a:tab pos="4395788" algn="l"/>
              </a:tabLst>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tabLst>
                <a:tab pos="4395788" algn="l"/>
              </a:tabLst>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ru-RU" sz="1350" b="1" dirty="0"/>
              <a:t>I </a:t>
            </a:r>
            <a:r>
              <a:rPr lang="ru-RU" altLang="ru-RU" sz="1350" b="1" dirty="0"/>
              <a:t>вариант</a:t>
            </a:r>
            <a:r>
              <a:rPr lang="en-US" altLang="ru-RU" sz="1350" b="1" dirty="0"/>
              <a:t> </a:t>
            </a:r>
            <a:r>
              <a:rPr lang="ru-RU" altLang="ru-RU" sz="1350" b="1" dirty="0"/>
              <a:t>	</a:t>
            </a:r>
            <a:r>
              <a:rPr lang="en-US" altLang="ru-RU" sz="1350" b="1" dirty="0"/>
              <a:t>II</a:t>
            </a:r>
            <a:r>
              <a:rPr lang="ru-RU" altLang="ru-RU" sz="1350" b="1" dirty="0"/>
              <a:t> вариант</a:t>
            </a:r>
          </a:p>
        </p:txBody>
      </p:sp>
    </p:spTree>
    <p:extLst>
      <p:ext uri="{BB962C8B-B14F-4D97-AF65-F5344CB8AC3E}">
        <p14:creationId xmlns:p14="http://schemas.microsoft.com/office/powerpoint/2010/main" val="25257711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1"/>
          <p:cNvSpPr>
            <a:spLocks noGrp="1"/>
          </p:cNvSpPr>
          <p:nvPr>
            <p:ph type="title"/>
          </p:nvPr>
        </p:nvSpPr>
        <p:spPr>
          <a:xfrm>
            <a:off x="1485900" y="1257300"/>
            <a:ext cx="6172200" cy="457200"/>
          </a:xfrm>
        </p:spPr>
        <p:txBody>
          <a:bodyPr/>
          <a:lstStyle/>
          <a:p>
            <a:pPr eaLnBrk="1" hangingPunct="1"/>
            <a:r>
              <a:rPr lang="ru-RU" altLang="ru-RU"/>
              <a:t>Задания для выполнения</a:t>
            </a:r>
          </a:p>
        </p:txBody>
      </p:sp>
      <p:sp>
        <p:nvSpPr>
          <p:cNvPr id="84995" name="Прямоугольник 5"/>
          <p:cNvSpPr>
            <a:spLocks noChangeArrowheads="1"/>
          </p:cNvSpPr>
          <p:nvPr/>
        </p:nvSpPr>
        <p:spPr bwMode="auto">
          <a:xfrm>
            <a:off x="1410892" y="2250283"/>
            <a:ext cx="6268640"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350" dirty="0"/>
              <a:t>Указаны пути от корневого каталога к некоторым файлам, хранящимся на магнитном диске. Заглавными буквами обозначены имена каталогов, строчными – имена файлов</a:t>
            </a:r>
          </a:p>
        </p:txBody>
      </p:sp>
      <p:sp>
        <p:nvSpPr>
          <p:cNvPr id="84996" name="Rectangle 1"/>
          <p:cNvSpPr>
            <a:spLocks noChangeArrowheads="1"/>
          </p:cNvSpPr>
          <p:nvPr/>
        </p:nvSpPr>
        <p:spPr bwMode="auto">
          <a:xfrm>
            <a:off x="1410891" y="3471239"/>
            <a:ext cx="29467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ru-RU" sz="1200" b="1" dirty="0">
                <a:latin typeface="Arial" panose="020B0604020202020204" pitchFamily="34" charset="0"/>
                <a:cs typeface="Times New Roman" panose="02020603050405020304" pitchFamily="18" charset="0"/>
              </a:rPr>
              <a:t>\COUNTRY\USA\INFO\culture.txt;</a:t>
            </a:r>
            <a:endParaRPr lang="ru-RU" altLang="ru-RU" sz="1200" b="1" dirty="0">
              <a:latin typeface="Arial" panose="020B0604020202020204" pitchFamily="34" charset="0"/>
            </a:endParaRPr>
          </a:p>
          <a:p>
            <a:pPr>
              <a:spcBef>
                <a:spcPct val="0"/>
              </a:spcBef>
              <a:buClrTx/>
              <a:buSzTx/>
              <a:buFontTx/>
              <a:buNone/>
            </a:pPr>
            <a:r>
              <a:rPr lang="en-US" altLang="ru-RU" sz="1200" b="1" dirty="0">
                <a:latin typeface="Arial" panose="020B0604020202020204" pitchFamily="34" charset="0"/>
                <a:cs typeface="Times New Roman" panose="02020603050405020304" pitchFamily="18" charset="0"/>
              </a:rPr>
              <a:t>\COUNTRY\USA\Washington.txt;</a:t>
            </a:r>
            <a:endParaRPr lang="ru-RU" altLang="ru-RU" sz="1200" b="1" dirty="0">
              <a:latin typeface="Arial" panose="020B0604020202020204" pitchFamily="34" charset="0"/>
            </a:endParaRPr>
          </a:p>
          <a:p>
            <a:pPr>
              <a:spcBef>
                <a:spcPct val="0"/>
              </a:spcBef>
              <a:buClrTx/>
              <a:buSzTx/>
              <a:buFontTx/>
              <a:buNone/>
            </a:pPr>
            <a:r>
              <a:rPr lang="en-US" altLang="ru-RU" sz="1200" b="1" dirty="0">
                <a:latin typeface="Arial" panose="020B0604020202020204" pitchFamily="34" charset="0"/>
                <a:cs typeface="Times New Roman" panose="02020603050405020304" pitchFamily="18" charset="0"/>
              </a:rPr>
              <a:t>\COUNTRY\RUSSIA\moskow.txt;</a:t>
            </a:r>
            <a:endParaRPr lang="ru-RU" altLang="ru-RU" sz="1200" b="1" dirty="0">
              <a:latin typeface="Arial" panose="020B0604020202020204" pitchFamily="34" charset="0"/>
            </a:endParaRPr>
          </a:p>
          <a:p>
            <a:pPr>
              <a:spcBef>
                <a:spcPct val="0"/>
              </a:spcBef>
              <a:buClrTx/>
              <a:buSzTx/>
              <a:buFontTx/>
              <a:buNone/>
            </a:pPr>
            <a:r>
              <a:rPr lang="en-US" altLang="ru-RU" sz="1200" b="1" dirty="0">
                <a:latin typeface="Arial" panose="020B0604020202020204" pitchFamily="34" charset="0"/>
                <a:cs typeface="Times New Roman" panose="02020603050405020304" pitchFamily="18" charset="0"/>
              </a:rPr>
              <a:t>\COUNTRY\RUSSIA\INFO\industry.txt</a:t>
            </a:r>
            <a:endParaRPr lang="ru-RU" altLang="ru-RU" sz="1200" b="1" dirty="0">
              <a:latin typeface="Arial" panose="020B0604020202020204" pitchFamily="34" charset="0"/>
            </a:endParaRPr>
          </a:p>
          <a:p>
            <a:pPr>
              <a:spcBef>
                <a:spcPct val="0"/>
              </a:spcBef>
              <a:buClrTx/>
              <a:buSzTx/>
              <a:buFontTx/>
              <a:buNone/>
            </a:pPr>
            <a:r>
              <a:rPr lang="en-US" altLang="ru-RU" sz="1200" b="1" dirty="0">
                <a:latin typeface="Arial" panose="020B0604020202020204" pitchFamily="34" charset="0"/>
                <a:cs typeface="Times New Roman" panose="02020603050405020304" pitchFamily="18" charset="0"/>
              </a:rPr>
              <a:t>\COUNTRY\RUSSIA\ INFO\culture.txt;</a:t>
            </a:r>
            <a:endParaRPr lang="ru-RU" altLang="ru-RU" sz="1200" b="1" dirty="0">
              <a:latin typeface="Arial" panose="020B0604020202020204" pitchFamily="34" charset="0"/>
              <a:cs typeface="Times New Roman" panose="02020603050405020304" pitchFamily="18" charset="0"/>
            </a:endParaRPr>
          </a:p>
        </p:txBody>
      </p:sp>
      <p:sp>
        <p:nvSpPr>
          <p:cNvPr id="84997" name="Rectangle 2"/>
          <p:cNvSpPr>
            <a:spLocks noChangeArrowheads="1"/>
          </p:cNvSpPr>
          <p:nvPr/>
        </p:nvSpPr>
        <p:spPr bwMode="auto">
          <a:xfrm>
            <a:off x="4732735" y="3218111"/>
            <a:ext cx="273248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eaLnBrk="1" hangingPunct="1">
              <a:spcBef>
                <a:spcPct val="0"/>
              </a:spcBef>
              <a:buClrTx/>
              <a:buSzTx/>
              <a:buFontTx/>
              <a:buNone/>
            </a:pPr>
            <a:r>
              <a:rPr lang="ru-RU" altLang="ru-RU" sz="1200" b="1">
                <a:latin typeface="Arial" panose="020B0604020202020204" pitchFamily="34" charset="0"/>
                <a:cs typeface="Times New Roman" panose="02020603050405020304" pitchFamily="18" charset="0"/>
              </a:rPr>
              <a:t>\BOX\LETTER\peter.txt;</a:t>
            </a:r>
          </a:p>
          <a:p>
            <a:pPr>
              <a:spcBef>
                <a:spcPct val="0"/>
              </a:spcBef>
              <a:buClrTx/>
              <a:buSzTx/>
              <a:buFontTx/>
              <a:buNone/>
            </a:pPr>
            <a:r>
              <a:rPr lang="ru-RU" altLang="ru-RU" sz="1200" b="1">
                <a:latin typeface="Arial" panose="020B0604020202020204" pitchFamily="34" charset="0"/>
                <a:cs typeface="Times New Roman" panose="02020603050405020304" pitchFamily="18" charset="0"/>
              </a:rPr>
              <a:t>\BOX\LETTER\kate.txt;</a:t>
            </a:r>
          </a:p>
          <a:p>
            <a:pPr>
              <a:spcBef>
                <a:spcPct val="0"/>
              </a:spcBef>
              <a:buClrTx/>
              <a:buSzTx/>
              <a:buFontTx/>
              <a:buNone/>
            </a:pPr>
            <a:r>
              <a:rPr lang="ru-RU" altLang="ru-RU" sz="1200" b="1">
                <a:latin typeface="Arial" panose="020B0604020202020204" pitchFamily="34" charset="0"/>
                <a:cs typeface="Times New Roman" panose="02020603050405020304" pitchFamily="18" charset="0"/>
              </a:rPr>
              <a:t>\LETTER\WORK\april.txt;</a:t>
            </a:r>
          </a:p>
          <a:p>
            <a:pPr>
              <a:spcBef>
                <a:spcPct val="0"/>
              </a:spcBef>
              <a:buClrTx/>
              <a:buSzTx/>
              <a:buFontTx/>
              <a:buNone/>
            </a:pPr>
            <a:r>
              <a:rPr lang="ru-RU" altLang="ru-RU" sz="1200" b="1">
                <a:latin typeface="Arial" panose="020B0604020202020204" pitchFamily="34" charset="0"/>
                <a:cs typeface="Times New Roman" panose="02020603050405020304" pitchFamily="18" charset="0"/>
              </a:rPr>
              <a:t>\LETTER\WORK\mayl.txt;</a:t>
            </a:r>
          </a:p>
          <a:p>
            <a:pPr>
              <a:spcBef>
                <a:spcPct val="0"/>
              </a:spcBef>
              <a:buClrTx/>
              <a:buSzTx/>
              <a:buFontTx/>
              <a:buNone/>
            </a:pPr>
            <a:r>
              <a:rPr lang="en-US" altLang="ru-RU" sz="1200" b="1">
                <a:latin typeface="Arial" panose="020B0604020202020204" pitchFamily="34" charset="0"/>
                <a:cs typeface="Times New Roman" panose="02020603050405020304" pitchFamily="18" charset="0"/>
              </a:rPr>
              <a:t>\LETTER\FREND\SCHOOL\mary.txt;</a:t>
            </a:r>
            <a:endParaRPr lang="ru-RU" altLang="ru-RU" sz="1200" b="1">
              <a:latin typeface="Arial" panose="020B0604020202020204" pitchFamily="34" charset="0"/>
              <a:cs typeface="Times New Roman" panose="02020603050405020304" pitchFamily="18" charset="0"/>
            </a:endParaRPr>
          </a:p>
          <a:p>
            <a:pPr>
              <a:spcBef>
                <a:spcPct val="0"/>
              </a:spcBef>
              <a:buClrTx/>
              <a:buSzTx/>
              <a:buFontTx/>
              <a:buNone/>
            </a:pPr>
            <a:r>
              <a:rPr lang="ru-RU" altLang="ru-RU" sz="1200" b="1">
                <a:latin typeface="Arial" panose="020B0604020202020204" pitchFamily="34" charset="0"/>
                <a:cs typeface="Times New Roman" panose="02020603050405020304" pitchFamily="18" charset="0"/>
              </a:rPr>
              <a:t>\LETTER\FREND\sport.txt;</a:t>
            </a:r>
          </a:p>
        </p:txBody>
      </p:sp>
      <p:sp>
        <p:nvSpPr>
          <p:cNvPr id="84998" name="TextBox 8"/>
          <p:cNvSpPr txBox="1">
            <a:spLocks noChangeArrowheads="1"/>
          </p:cNvSpPr>
          <p:nvPr/>
        </p:nvSpPr>
        <p:spPr bwMode="auto">
          <a:xfrm>
            <a:off x="1571625" y="3000375"/>
            <a:ext cx="519707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tabLst>
                <a:tab pos="4395788" algn="l"/>
              </a:tabLst>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tabLst>
                <a:tab pos="4395788" algn="l"/>
              </a:tabLst>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tabLst>
                <a:tab pos="4395788" algn="l"/>
              </a:tabLst>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tabLst>
                <a:tab pos="4395788" algn="l"/>
              </a:tabLst>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tabLst>
                <a:tab pos="4395788" algn="l"/>
              </a:tabLst>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ru-RU" sz="1350" b="1"/>
              <a:t>I </a:t>
            </a:r>
            <a:r>
              <a:rPr lang="ru-RU" altLang="ru-RU" sz="1350" b="1"/>
              <a:t>вариант</a:t>
            </a:r>
            <a:r>
              <a:rPr lang="en-US" altLang="ru-RU" sz="1350" b="1"/>
              <a:t> </a:t>
            </a:r>
            <a:r>
              <a:rPr lang="ru-RU" altLang="ru-RU" sz="1350" b="1"/>
              <a:t>	</a:t>
            </a:r>
            <a:r>
              <a:rPr lang="en-US" altLang="ru-RU" sz="1350" b="1"/>
              <a:t>II</a:t>
            </a:r>
            <a:r>
              <a:rPr lang="ru-RU" altLang="ru-RU" sz="1350" b="1"/>
              <a:t> вариант</a:t>
            </a:r>
          </a:p>
        </p:txBody>
      </p:sp>
      <p:sp>
        <p:nvSpPr>
          <p:cNvPr id="84999" name="Прямоугольник 10"/>
          <p:cNvSpPr>
            <a:spLocks noChangeArrowheads="1"/>
          </p:cNvSpPr>
          <p:nvPr/>
        </p:nvSpPr>
        <p:spPr bwMode="auto">
          <a:xfrm>
            <a:off x="1518047" y="1714500"/>
            <a:ext cx="530423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1350" b="1">
                <a:latin typeface="Arial" panose="020B0604020202020204" pitchFamily="34" charset="0"/>
                <a:cs typeface="Times New Roman" panose="02020603050405020304" pitchFamily="18" charset="0"/>
              </a:rPr>
              <a:t>Отобразить файловую структуру в виде дерева.</a:t>
            </a:r>
            <a:r>
              <a:rPr lang="ru-RU" altLang="ru-RU" sz="1350" b="1">
                <a:latin typeface="Arial" panose="020B0604020202020204" pitchFamily="34" charset="0"/>
              </a:rPr>
              <a:t> </a:t>
            </a:r>
          </a:p>
        </p:txBody>
      </p:sp>
    </p:spTree>
    <p:extLst>
      <p:ext uri="{BB962C8B-B14F-4D97-AF65-F5344CB8AC3E}">
        <p14:creationId xmlns:p14="http://schemas.microsoft.com/office/powerpoint/2010/main" val="17154236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Заголовок 1"/>
          <p:cNvSpPr>
            <a:spLocks noGrp="1"/>
          </p:cNvSpPr>
          <p:nvPr>
            <p:ph type="title"/>
          </p:nvPr>
        </p:nvSpPr>
        <p:spPr>
          <a:xfrm>
            <a:off x="1485900" y="980728"/>
            <a:ext cx="6172200" cy="545232"/>
          </a:xfrm>
        </p:spPr>
        <p:txBody>
          <a:bodyPr/>
          <a:lstStyle/>
          <a:p>
            <a:r>
              <a:rPr lang="ru-RU" altLang="ru-RU" sz="2700" b="1" dirty="0"/>
              <a:t>Организация файлов и доступ к ним</a:t>
            </a:r>
            <a:endParaRPr lang="ru-RU" altLang="ru-RU" sz="2700" dirty="0"/>
          </a:p>
        </p:txBody>
      </p:sp>
      <p:sp>
        <p:nvSpPr>
          <p:cNvPr id="87043" name="Объект 2"/>
          <p:cNvSpPr>
            <a:spLocks noGrp="1"/>
          </p:cNvSpPr>
          <p:nvPr>
            <p:ph idx="1"/>
          </p:nvPr>
        </p:nvSpPr>
        <p:spPr/>
        <p:txBody>
          <a:bodyPr/>
          <a:lstStyle/>
          <a:p>
            <a:pPr algn="just"/>
            <a:r>
              <a:rPr lang="ru-RU" altLang="ru-RU" dirty="0"/>
              <a:t>Программист воспринимает файл в виде набора однородных записей.</a:t>
            </a:r>
          </a:p>
          <a:p>
            <a:pPr algn="just"/>
            <a:r>
              <a:rPr lang="ru-RU" altLang="ru-RU" dirty="0"/>
              <a:t>Запись - это наименьший элемент данных, который может быть обработан как единое целое прикладной программой при обмене с внешним устройством.</a:t>
            </a:r>
          </a:p>
        </p:txBody>
      </p:sp>
    </p:spTree>
    <p:extLst>
      <p:ext uri="{BB962C8B-B14F-4D97-AF65-F5344CB8AC3E}">
        <p14:creationId xmlns:p14="http://schemas.microsoft.com/office/powerpoint/2010/main" val="36690676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Заголовок 1"/>
          <p:cNvSpPr>
            <a:spLocks noGrp="1"/>
          </p:cNvSpPr>
          <p:nvPr>
            <p:ph type="title"/>
          </p:nvPr>
        </p:nvSpPr>
        <p:spPr/>
        <p:txBody>
          <a:bodyPr/>
          <a:lstStyle/>
          <a:p>
            <a:r>
              <a:rPr lang="ru-RU" altLang="ru-RU" sz="3000"/>
              <a:t>ОС поддерживают несколько вариантов структуризации файлов</a:t>
            </a:r>
          </a:p>
        </p:txBody>
      </p:sp>
      <p:sp>
        <p:nvSpPr>
          <p:cNvPr id="88067" name="Объект 2"/>
          <p:cNvSpPr>
            <a:spLocks noGrp="1"/>
          </p:cNvSpPr>
          <p:nvPr>
            <p:ph idx="1"/>
          </p:nvPr>
        </p:nvSpPr>
        <p:spPr/>
        <p:txBody>
          <a:bodyPr/>
          <a:lstStyle/>
          <a:p>
            <a:r>
              <a:rPr lang="ru-RU" altLang="ru-RU" b="1"/>
              <a:t>Последовательный файл, т.е. </a:t>
            </a:r>
            <a:r>
              <a:rPr lang="ru-RU" altLang="ru-RU"/>
              <a:t>есть файл является последовательностью записей. </a:t>
            </a:r>
          </a:p>
          <a:p>
            <a:r>
              <a:rPr lang="ru-RU" altLang="ru-RU" b="1"/>
              <a:t>Файл прямого доступа</a:t>
            </a:r>
          </a:p>
          <a:p>
            <a:endParaRPr lang="ru-RU" altLang="ru-RU"/>
          </a:p>
        </p:txBody>
      </p:sp>
    </p:spTree>
    <p:extLst>
      <p:ext uri="{BB962C8B-B14F-4D97-AF65-F5344CB8AC3E}">
        <p14:creationId xmlns:p14="http://schemas.microsoft.com/office/powerpoint/2010/main" val="41840748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Заголовок 1"/>
          <p:cNvSpPr>
            <a:spLocks noGrp="1"/>
          </p:cNvSpPr>
          <p:nvPr>
            <p:ph type="title"/>
          </p:nvPr>
        </p:nvSpPr>
        <p:spPr>
          <a:xfrm>
            <a:off x="1259632" y="836712"/>
            <a:ext cx="6172200" cy="857250"/>
          </a:xfrm>
        </p:spPr>
        <p:txBody>
          <a:bodyPr/>
          <a:lstStyle/>
          <a:p>
            <a:r>
              <a:rPr lang="ru-RU" altLang="ru-RU" dirty="0"/>
              <a:t>Другие формы организации файлов</a:t>
            </a:r>
          </a:p>
        </p:txBody>
      </p:sp>
      <p:sp>
        <p:nvSpPr>
          <p:cNvPr id="89091" name="Объект 2"/>
          <p:cNvSpPr>
            <a:spLocks noGrp="1"/>
          </p:cNvSpPr>
          <p:nvPr>
            <p:ph idx="1"/>
          </p:nvPr>
        </p:nvSpPr>
        <p:spPr/>
        <p:txBody>
          <a:bodyPr/>
          <a:lstStyle/>
          <a:p>
            <a:pPr algn="just"/>
            <a:r>
              <a:rPr lang="ru-RU" altLang="ru-RU"/>
              <a:t>хранение файла в виде </a:t>
            </a:r>
            <a:r>
              <a:rPr lang="ru-RU" altLang="ru-RU" b="1"/>
              <a:t>последовательности записей фиксированной длины</a:t>
            </a:r>
            <a:r>
              <a:rPr lang="ru-RU" altLang="ru-RU"/>
              <a:t>, каждая из которых имеет внутреннюю структуру</a:t>
            </a:r>
          </a:p>
          <a:p>
            <a:pPr algn="just"/>
            <a:r>
              <a:rPr lang="ru-RU" altLang="ru-RU" b="1"/>
              <a:t>последовательность записей переменной длины </a:t>
            </a:r>
            <a:r>
              <a:rPr lang="ru-RU" altLang="ru-RU"/>
              <a:t>каждая из которых содержит ключевое поле в фиксированной позиции внутри записи. Такие файлы называются </a:t>
            </a:r>
            <a:r>
              <a:rPr lang="ru-RU" altLang="ru-RU" b="1"/>
              <a:t>индексированными</a:t>
            </a:r>
            <a:endParaRPr lang="ru-RU" altLang="ru-RU"/>
          </a:p>
        </p:txBody>
      </p:sp>
    </p:spTree>
    <p:extLst>
      <p:ext uri="{BB962C8B-B14F-4D97-AF65-F5344CB8AC3E}">
        <p14:creationId xmlns:p14="http://schemas.microsoft.com/office/powerpoint/2010/main" val="18049913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Заголовок 1"/>
          <p:cNvSpPr>
            <a:spLocks noGrp="1"/>
          </p:cNvSpPr>
          <p:nvPr>
            <p:ph type="title"/>
          </p:nvPr>
        </p:nvSpPr>
        <p:spPr/>
        <p:txBody>
          <a:bodyPr/>
          <a:lstStyle/>
          <a:p>
            <a:pPr eaLnBrk="1" hangingPunct="1"/>
            <a:r>
              <a:rPr lang="ru-RU" altLang="ru-RU"/>
              <a:t>Разделы диска</a:t>
            </a:r>
          </a:p>
        </p:txBody>
      </p:sp>
      <p:sp>
        <p:nvSpPr>
          <p:cNvPr id="96259" name="Прямоугольник 2"/>
          <p:cNvSpPr>
            <a:spLocks noChangeArrowheads="1"/>
          </p:cNvSpPr>
          <p:nvPr/>
        </p:nvSpPr>
        <p:spPr bwMode="auto">
          <a:xfrm>
            <a:off x="472008" y="1988840"/>
            <a:ext cx="82296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0000"/>
              <a:buFont typeface="Wingdings" panose="05000000000000000000" pitchFamily="2" charset="2"/>
              <a:buChar char="o"/>
              <a:defRPr sz="3200">
                <a:solidFill>
                  <a:schemeClr val="tx1"/>
                </a:solidFill>
                <a:latin typeface="Times New Roman" panose="02020603050405020304" pitchFamily="18" charset="0"/>
              </a:defRPr>
            </a:lvl1pPr>
            <a:lvl2pPr marL="742950" indent="-285750">
              <a:spcBef>
                <a:spcPct val="20000"/>
              </a:spcBef>
              <a:buClr>
                <a:schemeClr val="accent2"/>
              </a:buClr>
              <a:buSzPct val="75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bg2"/>
              </a:buClr>
              <a:buSzPct val="65000"/>
              <a:buFont typeface="Wingdings" panose="05000000000000000000" pitchFamily="2" charset="2"/>
              <a:buChar char="o"/>
              <a:defRPr sz="2400">
                <a:solidFill>
                  <a:schemeClr val="tx1"/>
                </a:solidFill>
                <a:latin typeface="Times New Roman" panose="02020603050405020304" pitchFamily="18" charset="0"/>
              </a:defRPr>
            </a:lvl3pPr>
            <a:lvl4pPr marL="1600200" indent="-228600">
              <a:spcBef>
                <a:spcPct val="20000"/>
              </a:spcBef>
              <a:buClr>
                <a:schemeClr val="accent2"/>
              </a:buClr>
              <a:buSzPct val="75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Times New Roman" panose="02020603050405020304" pitchFamily="18" charset="0"/>
              </a:defRPr>
            </a:lvl9pPr>
          </a:lstStyle>
          <a:p>
            <a:pPr algn="just" eaLnBrk="1" hangingPunct="1">
              <a:spcBef>
                <a:spcPct val="0"/>
              </a:spcBef>
              <a:buClrTx/>
              <a:buSzTx/>
              <a:buFontTx/>
              <a:buNone/>
            </a:pPr>
            <a:r>
              <a:rPr lang="ru-RU" altLang="ru-RU" sz="2000" dirty="0"/>
              <a:t>В современных ОС принято разбивать диски на </a:t>
            </a:r>
            <a:r>
              <a:rPr lang="ru-RU" altLang="ru-RU" sz="2000" b="1" dirty="0"/>
              <a:t>логические диски</a:t>
            </a:r>
            <a:r>
              <a:rPr lang="ru-RU" altLang="ru-RU" sz="2000" dirty="0"/>
              <a:t> (это низкоуровневая операция), иногда называемые </a:t>
            </a:r>
            <a:r>
              <a:rPr lang="ru-RU" altLang="ru-RU" sz="2000" b="1" dirty="0"/>
              <a:t>разделами</a:t>
            </a:r>
            <a:r>
              <a:rPr lang="ru-RU" altLang="ru-RU" sz="2000" dirty="0"/>
              <a:t> (</a:t>
            </a:r>
            <a:r>
              <a:rPr lang="ru-RU" altLang="ru-RU" sz="2000" dirty="0" err="1"/>
              <a:t>partitions</a:t>
            </a:r>
            <a:r>
              <a:rPr lang="ru-RU" altLang="ru-RU" sz="2000" dirty="0"/>
              <a:t>).</a:t>
            </a:r>
          </a:p>
          <a:p>
            <a:pPr algn="just" eaLnBrk="1" hangingPunct="1">
              <a:spcBef>
                <a:spcPct val="0"/>
              </a:spcBef>
              <a:buClrTx/>
              <a:buSzTx/>
              <a:buFontTx/>
              <a:buNone/>
            </a:pPr>
            <a:endParaRPr lang="ru-RU" altLang="ru-RU" sz="2000" dirty="0"/>
          </a:p>
          <a:p>
            <a:pPr algn="just" eaLnBrk="1" hangingPunct="1">
              <a:spcBef>
                <a:spcPct val="0"/>
              </a:spcBef>
              <a:buClrTx/>
              <a:buSzTx/>
              <a:buFontTx/>
              <a:buNone/>
            </a:pPr>
            <a:r>
              <a:rPr lang="ru-RU" altLang="ru-RU" sz="2000" dirty="0"/>
              <a:t>Каждый раздел представляет собой отдельный (виртуальный) диск.</a:t>
            </a:r>
          </a:p>
          <a:p>
            <a:pPr algn="just" eaLnBrk="1" hangingPunct="1">
              <a:spcBef>
                <a:spcPct val="0"/>
              </a:spcBef>
              <a:buClrTx/>
              <a:buSzTx/>
              <a:buFontTx/>
              <a:buNone/>
            </a:pPr>
            <a:endParaRPr lang="ru-RU" altLang="ru-RU" sz="2000" dirty="0"/>
          </a:p>
          <a:p>
            <a:pPr algn="just" eaLnBrk="1" hangingPunct="1">
              <a:spcBef>
                <a:spcPct val="0"/>
              </a:spcBef>
              <a:buClrTx/>
              <a:buSzTx/>
              <a:buFontTx/>
              <a:buNone/>
            </a:pPr>
            <a:r>
              <a:rPr lang="ru-RU" altLang="ru-RU" sz="2000" dirty="0"/>
              <a:t>Диск содержит иерархическую древовидную структуру, состоящую из набора файлов, каждый из которых является хранилищем данных пользователя, и каталогов или директорий (то есть файлов, которые содержат перечень других файлов, входящих в состав каталога), необходимых для хранения информации о файлах системы.</a:t>
            </a:r>
          </a:p>
        </p:txBody>
      </p:sp>
    </p:spTree>
    <p:extLst>
      <p:ext uri="{BB962C8B-B14F-4D97-AF65-F5344CB8AC3E}">
        <p14:creationId xmlns:p14="http://schemas.microsoft.com/office/powerpoint/2010/main" val="6996595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ru-RU" altLang="ru-RU"/>
              <a:t>Заключение</a:t>
            </a:r>
          </a:p>
        </p:txBody>
      </p:sp>
      <p:sp>
        <p:nvSpPr>
          <p:cNvPr id="92163" name="Rectangle 3"/>
          <p:cNvSpPr>
            <a:spLocks noGrp="1" noChangeArrowheads="1"/>
          </p:cNvSpPr>
          <p:nvPr>
            <p:ph type="body" idx="1"/>
          </p:nvPr>
        </p:nvSpPr>
        <p:spPr>
          <a:xfrm>
            <a:off x="1277635" y="2240868"/>
            <a:ext cx="6560266" cy="3582702"/>
          </a:xfrm>
        </p:spPr>
        <p:txBody>
          <a:bodyPr/>
          <a:lstStyle/>
          <a:p>
            <a:pPr algn="just" eaLnBrk="1" hangingPunct="1">
              <a:lnSpc>
                <a:spcPct val="90000"/>
              </a:lnSpc>
            </a:pPr>
            <a:r>
              <a:rPr lang="ru-RU" altLang="ru-RU" sz="1800" dirty="0"/>
              <a:t>Файловая система представляет собой набор файлов, директорий и операций над ними. </a:t>
            </a:r>
          </a:p>
          <a:p>
            <a:pPr algn="just" eaLnBrk="1" hangingPunct="1">
              <a:lnSpc>
                <a:spcPct val="90000"/>
              </a:lnSpc>
            </a:pPr>
            <a:r>
              <a:rPr lang="ru-RU" altLang="ru-RU" sz="1800" dirty="0"/>
              <a:t>Имена, структуры файлов, способы доступа к ним и их атрибуты - важные аспекты организации файловой системы. </a:t>
            </a:r>
          </a:p>
          <a:p>
            <a:pPr algn="just" eaLnBrk="1" hangingPunct="1">
              <a:lnSpc>
                <a:spcPct val="90000"/>
              </a:lnSpc>
            </a:pPr>
            <a:r>
              <a:rPr lang="ru-RU" altLang="ru-RU" sz="1800" dirty="0"/>
              <a:t>Обычно файл представляет собой неструктурированную последовательность байтов. </a:t>
            </a:r>
          </a:p>
          <a:p>
            <a:pPr algn="just" eaLnBrk="1" hangingPunct="1">
              <a:lnSpc>
                <a:spcPct val="90000"/>
              </a:lnSpc>
            </a:pPr>
            <a:r>
              <a:rPr lang="ru-RU" altLang="ru-RU" sz="1800" dirty="0"/>
              <a:t>Главная задача файловой системы - связать символьное имя файла с данными на диске. </a:t>
            </a:r>
          </a:p>
          <a:p>
            <a:pPr algn="just" eaLnBrk="1" hangingPunct="1">
              <a:lnSpc>
                <a:spcPct val="90000"/>
              </a:lnSpc>
            </a:pPr>
            <a:r>
              <a:rPr lang="ru-RU" altLang="ru-RU" sz="1800" dirty="0"/>
              <a:t>Большинство современных ОС поддерживает иерархическую систему каталогов или директорий с возможным вложением директорий. </a:t>
            </a:r>
          </a:p>
          <a:p>
            <a:pPr algn="just" eaLnBrk="1" hangingPunct="1">
              <a:lnSpc>
                <a:spcPct val="90000"/>
              </a:lnSpc>
            </a:pPr>
            <a:r>
              <a:rPr lang="ru-RU" altLang="ru-RU" sz="1800" dirty="0"/>
              <a:t>Безопасность файловой системы, базирующаяся на ведении списков прав доступа, - одна из важнейших концепций ОС.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ru-RU" altLang="ru-RU" sz="3000" b="1"/>
              <a:t>Вопросы для повторения и самоконтроля:</a:t>
            </a:r>
          </a:p>
        </p:txBody>
      </p:sp>
      <p:sp>
        <p:nvSpPr>
          <p:cNvPr id="93187" name="Rectangle 3"/>
          <p:cNvSpPr>
            <a:spLocks noGrp="1" noChangeArrowheads="1"/>
          </p:cNvSpPr>
          <p:nvPr>
            <p:ph type="body" idx="1"/>
          </p:nvPr>
        </p:nvSpPr>
        <p:spPr/>
        <p:txBody>
          <a:bodyPr/>
          <a:lstStyle/>
          <a:p>
            <a:pPr marL="457200" indent="-457200" algn="just" eaLnBrk="1" hangingPunct="1">
              <a:lnSpc>
                <a:spcPct val="90000"/>
              </a:lnSpc>
              <a:buFontTx/>
              <a:buAutoNum type="arabicPeriod"/>
            </a:pPr>
            <a:r>
              <a:rPr lang="ru-RU" altLang="ru-RU" sz="2100" dirty="0"/>
              <a:t>Что такое файловая система?</a:t>
            </a:r>
          </a:p>
          <a:p>
            <a:pPr marL="457200" indent="-457200" algn="just" eaLnBrk="1" hangingPunct="1">
              <a:lnSpc>
                <a:spcPct val="90000"/>
              </a:lnSpc>
              <a:buFontTx/>
              <a:buAutoNum type="arabicPeriod"/>
            </a:pPr>
            <a:r>
              <a:rPr lang="ru-RU" altLang="ru-RU" sz="2100" dirty="0"/>
              <a:t>Каковы функции ФС?</a:t>
            </a:r>
          </a:p>
          <a:p>
            <a:pPr marL="457200" indent="-457200" algn="just" eaLnBrk="1" hangingPunct="1">
              <a:lnSpc>
                <a:spcPct val="90000"/>
              </a:lnSpc>
              <a:buFontTx/>
              <a:buAutoNum type="arabicPeriod"/>
            </a:pPr>
            <a:r>
              <a:rPr lang="ru-RU" altLang="ru-RU" sz="2100" dirty="0"/>
              <a:t>Какие ФС знаете вы?</a:t>
            </a:r>
          </a:p>
          <a:p>
            <a:pPr marL="457200" indent="-457200" algn="just" eaLnBrk="1" hangingPunct="1">
              <a:lnSpc>
                <a:spcPct val="90000"/>
              </a:lnSpc>
              <a:buFontTx/>
              <a:buAutoNum type="arabicPeriod"/>
            </a:pPr>
            <a:r>
              <a:rPr lang="ru-RU" altLang="ru-RU" sz="2100" dirty="0"/>
              <a:t>Что такое файл, виды файлов. Приведите примеры. Функции над файлами.</a:t>
            </a:r>
          </a:p>
          <a:p>
            <a:pPr marL="457200" indent="-457200" algn="just" eaLnBrk="1" hangingPunct="1">
              <a:lnSpc>
                <a:spcPct val="90000"/>
              </a:lnSpc>
              <a:buFontTx/>
              <a:buAutoNum type="arabicPeriod"/>
            </a:pPr>
            <a:r>
              <a:rPr lang="ru-RU" altLang="ru-RU" sz="2100" dirty="0"/>
              <a:t>Атрибуты файлов.</a:t>
            </a:r>
          </a:p>
          <a:p>
            <a:pPr marL="457200" indent="-457200" algn="just" eaLnBrk="1" hangingPunct="1">
              <a:lnSpc>
                <a:spcPct val="90000"/>
              </a:lnSpc>
              <a:buFontTx/>
              <a:buAutoNum type="arabicPeriod"/>
            </a:pPr>
            <a:r>
              <a:rPr lang="ru-RU" altLang="ru-RU" sz="2100" dirty="0"/>
              <a:t>Типы файлов.</a:t>
            </a:r>
          </a:p>
          <a:p>
            <a:pPr marL="457200" indent="-457200" algn="just" eaLnBrk="1" hangingPunct="1">
              <a:lnSpc>
                <a:spcPct val="90000"/>
              </a:lnSpc>
              <a:buFontTx/>
              <a:buAutoNum type="arabicPeriod"/>
            </a:pPr>
            <a:r>
              <a:rPr lang="ru-RU" altLang="ru-RU" sz="2100" dirty="0"/>
              <a:t>Каталог. Функции над каталогами.</a:t>
            </a:r>
          </a:p>
          <a:p>
            <a:pPr marL="457200" indent="-457200" algn="just" eaLnBrk="1" hangingPunct="1">
              <a:lnSpc>
                <a:spcPct val="90000"/>
              </a:lnSpc>
              <a:buFontTx/>
              <a:buAutoNum type="arabicPeriod"/>
            </a:pPr>
            <a:r>
              <a:rPr lang="ru-RU" altLang="ru-RU" sz="2100" dirty="0"/>
              <a:t>Иерархическая структура файловой системы.</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23528" y="1326356"/>
            <a:ext cx="163116" cy="4644629"/>
          </a:xfrm>
        </p:spPr>
        <p:txBody>
          <a:bodyPr/>
          <a:lstStyle/>
          <a:p>
            <a:pPr eaLnBrk="1" hangingPunct="1">
              <a:defRPr/>
            </a:pPr>
            <a:r>
              <a:rPr lang="ru-RU" altLang="ru-RU" sz="1050" b="1" dirty="0">
                <a:effectLst>
                  <a:outerShdw blurRad="38100" dist="38100" dir="2700000" algn="tl">
                    <a:srgbClr val="C0C0C0"/>
                  </a:outerShdw>
                </a:effectLst>
              </a:rPr>
              <a:t>Блок-схема файловой системы </a:t>
            </a:r>
          </a:p>
        </p:txBody>
      </p:sp>
      <p:pic>
        <p:nvPicPr>
          <p:cNvPr id="90115" name="Picture 5" descr="Блок-схема файловой систем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644" y="764703"/>
            <a:ext cx="4085356" cy="582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6"/>
          <p:cNvSpPr>
            <a:spLocks noChangeArrowheads="1"/>
          </p:cNvSpPr>
          <p:nvPr/>
        </p:nvSpPr>
        <p:spPr bwMode="auto">
          <a:xfrm>
            <a:off x="5057775" y="2402681"/>
            <a:ext cx="2700338" cy="215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4400">
                <a:solidFill>
                  <a:schemeClr val="tx2"/>
                </a:solidFill>
                <a:latin typeface="Times New Roman" pitchFamily="18" charset="0"/>
              </a:defRPr>
            </a:lvl1pPr>
            <a:lvl2pPr>
              <a:defRPr sz="4400">
                <a:solidFill>
                  <a:schemeClr val="tx2"/>
                </a:solidFill>
                <a:latin typeface="Times New Roman" pitchFamily="18" charset="0"/>
              </a:defRPr>
            </a:lvl2pPr>
            <a:lvl3pPr>
              <a:defRPr sz="4400">
                <a:solidFill>
                  <a:schemeClr val="tx2"/>
                </a:solidFill>
                <a:latin typeface="Times New Roman" pitchFamily="18" charset="0"/>
              </a:defRPr>
            </a:lvl3pPr>
            <a:lvl4pPr>
              <a:defRPr sz="4400">
                <a:solidFill>
                  <a:schemeClr val="tx2"/>
                </a:solidFill>
                <a:latin typeface="Times New Roman" pitchFamily="18" charset="0"/>
              </a:defRPr>
            </a:lvl4pPr>
            <a:lvl5pPr>
              <a:defRPr sz="4400">
                <a:solidFill>
                  <a:schemeClr val="tx2"/>
                </a:solidFill>
                <a:latin typeface="Times New Roman" pitchFamily="18" charset="0"/>
              </a:defRPr>
            </a:lvl5pPr>
            <a:lvl6pPr marL="457200" fontAlgn="base">
              <a:spcBef>
                <a:spcPct val="0"/>
              </a:spcBef>
              <a:spcAft>
                <a:spcPct val="0"/>
              </a:spcAft>
              <a:defRPr sz="4400">
                <a:solidFill>
                  <a:schemeClr val="tx2"/>
                </a:solidFill>
                <a:latin typeface="Times New Roman" pitchFamily="18" charset="0"/>
              </a:defRPr>
            </a:lvl6pPr>
            <a:lvl7pPr marL="914400" fontAlgn="base">
              <a:spcBef>
                <a:spcPct val="0"/>
              </a:spcBef>
              <a:spcAft>
                <a:spcPct val="0"/>
              </a:spcAft>
              <a:defRPr sz="4400">
                <a:solidFill>
                  <a:schemeClr val="tx2"/>
                </a:solidFill>
                <a:latin typeface="Times New Roman" pitchFamily="18" charset="0"/>
              </a:defRPr>
            </a:lvl7pPr>
            <a:lvl8pPr marL="1371600" fontAlgn="base">
              <a:spcBef>
                <a:spcPct val="0"/>
              </a:spcBef>
              <a:spcAft>
                <a:spcPct val="0"/>
              </a:spcAft>
              <a:defRPr sz="4400">
                <a:solidFill>
                  <a:schemeClr val="tx2"/>
                </a:solidFill>
                <a:latin typeface="Times New Roman" pitchFamily="18" charset="0"/>
              </a:defRPr>
            </a:lvl8pPr>
            <a:lvl9pPr marL="1828800" fontAlgn="base">
              <a:spcBef>
                <a:spcPct val="0"/>
              </a:spcBef>
              <a:spcAft>
                <a:spcPct val="0"/>
              </a:spcAft>
              <a:defRPr sz="4400">
                <a:solidFill>
                  <a:schemeClr val="tx2"/>
                </a:solidFill>
                <a:latin typeface="Times New Roman" pitchFamily="18" charset="0"/>
              </a:defRPr>
            </a:lvl9pPr>
          </a:lstStyle>
          <a:p>
            <a:pPr algn="ctr" eaLnBrk="1" hangingPunct="1">
              <a:defRPr/>
            </a:pPr>
            <a:r>
              <a:rPr lang="ru-RU" altLang="ru-RU" sz="1050" b="1">
                <a:effectLst>
                  <a:outerShdw blurRad="38100" dist="38100" dir="2700000" algn="tl">
                    <a:srgbClr val="C0C0C0"/>
                  </a:outerShdw>
                </a:effectLst>
              </a:rPr>
              <a:t>Архитектура современной ФС</a:t>
            </a:r>
          </a:p>
        </p:txBody>
      </p:sp>
      <p:pic>
        <p:nvPicPr>
          <p:cNvPr id="90117" name="Picture 7" descr="Архитектура современной файловой систем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241" y="2672954"/>
            <a:ext cx="3027759" cy="195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WordArt 8" descr="Зеленый мрамор"/>
          <p:cNvSpPr>
            <a:spLocks noChangeArrowheads="1" noChangeShapeType="1" noTextEdit="1"/>
          </p:cNvSpPr>
          <p:nvPr/>
        </p:nvSpPr>
        <p:spPr bwMode="auto">
          <a:xfrm>
            <a:off x="5112544" y="1701405"/>
            <a:ext cx="2534841" cy="325040"/>
          </a:xfrm>
          <a:prstGeom prst="rect">
            <a:avLst/>
          </a:prstGeom>
        </p:spPr>
        <p:txBody>
          <a:bodyPr wrap="none" fromWordArt="1">
            <a:prstTxWarp prst="textPlain">
              <a:avLst>
                <a:gd name="adj" fmla="val 50000"/>
              </a:avLst>
            </a:prstTxWarp>
          </a:bodyPr>
          <a:lstStyle/>
          <a:p>
            <a:pPr algn="ctr"/>
            <a:r>
              <a:rPr lang="ru-RU" sz="2700" kern="10">
                <a:ln w="9525">
                  <a:solidFill>
                    <a:srgbClr val="000000"/>
                  </a:solidFill>
                  <a:round/>
                  <a:headEnd/>
                  <a:tailEnd/>
                </a:ln>
                <a:blipFill dpi="0" rotWithShape="1">
                  <a:blip r:embed="rId4"/>
                  <a:srcRect/>
                  <a:tile tx="0" ty="0" sx="100000" sy="100000" flip="none" algn="tl"/>
                </a:blipFill>
                <a:latin typeface="Arial" panose="020B0604020202020204" pitchFamily="34" charset="0"/>
                <a:cs typeface="Arial" panose="020B0604020202020204" pitchFamily="34" charset="0"/>
              </a:rPr>
              <a:t>Домашнее задание</a:t>
            </a:r>
          </a:p>
        </p:txBody>
      </p:sp>
    </p:spTree>
  </p:cSld>
  <p:clrMapOvr>
    <a:masterClrMapping/>
  </p:clrMapOvr>
</p:sld>
</file>

<file path=ppt/theme/theme1.xml><?xml version="1.0" encoding="utf-8"?>
<a:theme xmlns:a="http://schemas.openxmlformats.org/drawingml/2006/main" name="Квадрант">
  <a:themeElements>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Квадрант">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вадрант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Квадрант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Квадрант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Квадрант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Квадрант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Квадрант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Квадрант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Квадрант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Quadrant</Template>
  <TotalTime>3004</TotalTime>
  <Words>8576</Words>
  <Application>Microsoft Office PowerPoint</Application>
  <PresentationFormat>Экран (4:3)</PresentationFormat>
  <Paragraphs>637</Paragraphs>
  <Slides>134</Slides>
  <Notes>37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134</vt:i4>
      </vt:variant>
    </vt:vector>
  </HeadingPairs>
  <TitlesOfParts>
    <vt:vector size="142" baseType="lpstr">
      <vt:lpstr>Arial</vt:lpstr>
      <vt:lpstr>Calibri</vt:lpstr>
      <vt:lpstr>Myriad Pro</vt:lpstr>
      <vt:lpstr>Tahoma</vt:lpstr>
      <vt:lpstr>Times New Roman</vt:lpstr>
      <vt:lpstr>Times NR Cyr MT</vt:lpstr>
      <vt:lpstr>Wingdings</vt:lpstr>
      <vt:lpstr>Квадрант</vt:lpstr>
      <vt:lpstr>Файловая система. Функции ОС по управлению файлами</vt:lpstr>
      <vt:lpstr>План.</vt:lpstr>
      <vt:lpstr>Поддержка файловых систем</vt:lpstr>
      <vt:lpstr>Поддержка файловых систем</vt:lpstr>
      <vt:lpstr>Современные архитектуры файловых систем</vt:lpstr>
      <vt:lpstr>Поддержка файловых систем</vt:lpstr>
      <vt:lpstr>Презентация PowerPoint</vt:lpstr>
      <vt:lpstr>Современные архитектуры файловых систем</vt:lpstr>
      <vt:lpstr>Поддержка файловых систем</vt:lpstr>
      <vt:lpstr>Переключатель файловых систем или виртуальная файловая система (VFS)</vt:lpstr>
      <vt:lpstr>Виртуальная файловая система</vt:lpstr>
      <vt:lpstr>Вывод </vt:lpstr>
      <vt:lpstr>Система управления данными (СУД)</vt:lpstr>
      <vt:lpstr>История СУД</vt:lpstr>
      <vt:lpstr>Система управления файлами обеспечивает (функции СУД)</vt:lpstr>
      <vt:lpstr>Файловая система - это</vt:lpstr>
      <vt:lpstr>В широком смысле ФС – это…</vt:lpstr>
      <vt:lpstr>Основные функции файловой системы:</vt:lpstr>
      <vt:lpstr>Основные функции файловой системы:</vt:lpstr>
      <vt:lpstr>Основные функции файловой системы:</vt:lpstr>
      <vt:lpstr>Основные функции файловой системы:</vt:lpstr>
      <vt:lpstr>Логическая организация файловой системы</vt:lpstr>
      <vt:lpstr>Файл – это</vt:lpstr>
      <vt:lpstr>Имена файлов</vt:lpstr>
      <vt:lpstr>Типы файлов</vt:lpstr>
      <vt:lpstr>Обычные файлы </vt:lpstr>
      <vt:lpstr>Обычные файлы делятся</vt:lpstr>
      <vt:lpstr>Текстовые файлы</vt:lpstr>
      <vt:lpstr>Двоичные файлы</vt:lpstr>
      <vt:lpstr>Презентация PowerPoint</vt:lpstr>
      <vt:lpstr>Специальные файлы</vt:lpstr>
      <vt:lpstr>Атрибуты файлов </vt:lpstr>
      <vt:lpstr>Имена файлов  </vt:lpstr>
      <vt:lpstr>Имена файлов  </vt:lpstr>
      <vt:lpstr>Имена файлов</vt:lpstr>
      <vt:lpstr>Полное имя файла</vt:lpstr>
      <vt:lpstr>Пример</vt:lpstr>
      <vt:lpstr>Относительное имя файла</vt:lpstr>
      <vt:lpstr>Задания для выполнения</vt:lpstr>
      <vt:lpstr>Логический и физический файл</vt:lpstr>
      <vt:lpstr>Каталоги</vt:lpstr>
      <vt:lpstr>Каталог - это</vt:lpstr>
      <vt:lpstr>Каталоги</vt:lpstr>
      <vt:lpstr>Дерево каталогов</vt:lpstr>
      <vt:lpstr>Презентация PowerPoint</vt:lpstr>
      <vt:lpstr>Простой одноуровневый каталог</vt:lpstr>
      <vt:lpstr>Иерархический, многоуровневый каталог (древовидный или сетевой)</vt:lpstr>
      <vt:lpstr>Иерархическая структура ФС</vt:lpstr>
      <vt:lpstr>Древовидная структура файловой системы </vt:lpstr>
      <vt:lpstr>Иерархическая структура файловой системы</vt:lpstr>
      <vt:lpstr>Логическая организация  файловой системы </vt:lpstr>
      <vt:lpstr>Презентация PowerPoint</vt:lpstr>
      <vt:lpstr>Презентация PowerPoint</vt:lpstr>
      <vt:lpstr>Пример  жесткой ссылки</vt:lpstr>
      <vt:lpstr>ДЗ</vt:lpstr>
      <vt:lpstr>Монтирование файловой системы</vt:lpstr>
      <vt:lpstr>Презентация PowerPoint</vt:lpstr>
      <vt:lpstr>Физическая организация файловой системы</vt:lpstr>
      <vt:lpstr>Реализация файловой системы</vt:lpstr>
      <vt:lpstr>Общая модель файловой системы</vt:lpstr>
      <vt:lpstr>Задачей символьного уровня </vt:lpstr>
      <vt:lpstr>Базовый уровень</vt:lpstr>
      <vt:lpstr>Уровень проверки прав доступа</vt:lpstr>
      <vt:lpstr>Логический уровень</vt:lpstr>
      <vt:lpstr>Физический уровень</vt:lpstr>
      <vt:lpstr>Презентация PowerPoint</vt:lpstr>
      <vt:lpstr>Подсистема ввода вывода - это составная часть файловой системы, которая отвечает за загрузку, инициализацию и управление всеми модулями низших уровней файловой системы.</vt:lpstr>
      <vt:lpstr>Физическая организация файла </vt:lpstr>
      <vt:lpstr>Презентация PowerPoint</vt:lpstr>
      <vt:lpstr>Жесткий диск состоит из одной или нескольких стеклянных или металлических пластин, каждая из которых покрыта с одной или двух сторон магнитным материалом</vt:lpstr>
      <vt:lpstr>Презентация PowerPoint</vt:lpstr>
      <vt:lpstr>Презентация PowerPoint</vt:lpstr>
      <vt:lpstr>Физическая организация файла</vt:lpstr>
      <vt:lpstr>Непрерывное размещение </vt:lpstr>
      <vt:lpstr>+ и -</vt:lpstr>
      <vt:lpstr>Связный список</vt:lpstr>
      <vt:lpstr>+ и -</vt:lpstr>
      <vt:lpstr>Таблица отображения файлов  FAT –  file allocation table</vt:lpstr>
      <vt:lpstr>Таблица отображения файлов</vt:lpstr>
      <vt:lpstr>+ и -</vt:lpstr>
      <vt:lpstr>Структура FAT</vt:lpstr>
      <vt:lpstr>Индексные узлы (дескрипторы)</vt:lpstr>
      <vt:lpstr>Индексные узлы (дескрипторы)</vt:lpstr>
      <vt:lpstr>Индексные узлы (дескрипторы)</vt:lpstr>
      <vt:lpstr>+ и -</vt:lpstr>
      <vt:lpstr>Способы логической организации файлов</vt:lpstr>
      <vt:lpstr>Структура файловой системы  на диске</vt:lpstr>
      <vt:lpstr>Суперблок</vt:lpstr>
      <vt:lpstr>Примеры файловых систем</vt:lpstr>
      <vt:lpstr>Современные файловые системы должны обеспечивать: </vt:lpstr>
      <vt:lpstr>FAT</vt:lpstr>
      <vt:lpstr>В FAT применяются следующие соглашения по именам файлов:</vt:lpstr>
      <vt:lpstr>Структура раздела FAT</vt:lpstr>
      <vt:lpstr>Презентация PowerPoint</vt:lpstr>
      <vt:lpstr>Презентация PowerPoint</vt:lpstr>
      <vt:lpstr>Презентация PowerPoint</vt:lpstr>
      <vt:lpstr>Элемент каталога</vt:lpstr>
      <vt:lpstr>Презентация PowerPoint</vt:lpstr>
      <vt:lpstr>Презентация PowerPoint</vt:lpstr>
      <vt:lpstr>Презентация PowerPoint</vt:lpstr>
      <vt:lpstr>Презентация PowerPoint</vt:lpstr>
      <vt:lpstr>FAT 32</vt:lpstr>
      <vt:lpstr>Отличия от предыдущих версий FAT</vt:lpstr>
      <vt:lpstr>NTFS  (New Technology File System)</vt:lpstr>
      <vt:lpstr>Презентация PowerPoint</vt:lpstr>
      <vt:lpstr>Журнал транзакций</vt:lpstr>
      <vt:lpstr>Свойства файловых систем</vt:lpstr>
      <vt:lpstr>Свойства файловых систем</vt:lpstr>
      <vt:lpstr>Заключение</vt:lpstr>
      <vt:lpstr>Дисковые квоты</vt:lpstr>
      <vt:lpstr>Дефрагментация диска</vt:lpstr>
      <vt:lpstr>Дефрагментация диска</vt:lpstr>
      <vt:lpstr>Дефрагментация диска</vt:lpstr>
      <vt:lpstr>Права доступа к файлу</vt:lpstr>
      <vt:lpstr>Списки прав доступа  (access control list)</vt:lpstr>
      <vt:lpstr>Права доступа могут быть описаны матрицей прав доступа</vt:lpstr>
      <vt:lpstr>Различают два основных подхода к определению прав доступа</vt:lpstr>
      <vt:lpstr>Группы пользователей</vt:lpstr>
      <vt:lpstr>Права доступа к файлу Linux</vt:lpstr>
      <vt:lpstr>Управление свободным и занятым дисковым пространством</vt:lpstr>
      <vt:lpstr>Учет при помощи организации битового вектора</vt:lpstr>
      <vt:lpstr>Учет при помощи организации связного списка</vt:lpstr>
      <vt:lpstr>Презентация PowerPoint</vt:lpstr>
      <vt:lpstr>Презентация PowerPoint</vt:lpstr>
      <vt:lpstr>Презентация PowerPoint</vt:lpstr>
      <vt:lpstr>Задания для выполнения</vt:lpstr>
      <vt:lpstr>Задания для выполнения</vt:lpstr>
      <vt:lpstr>Организация файлов и доступ к ним</vt:lpstr>
      <vt:lpstr>ОС поддерживают несколько вариантов структуризации файлов</vt:lpstr>
      <vt:lpstr>Другие формы организации файлов</vt:lpstr>
      <vt:lpstr>Разделы диска</vt:lpstr>
      <vt:lpstr>Заключение</vt:lpstr>
      <vt:lpstr>Вопросы для повторения и самоконтроля:</vt:lpstr>
      <vt:lpstr>Блок-схема файловой системы </vt:lpstr>
    </vt:vector>
  </TitlesOfParts>
  <Company>Flat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Операционная система</dc:title>
  <dc:creator>Tsym</dc:creator>
  <cp:lastModifiedBy>Лариса Цымбалюк</cp:lastModifiedBy>
  <cp:revision>86</cp:revision>
  <dcterms:created xsi:type="dcterms:W3CDTF">2008-02-18T08:35:40Z</dcterms:created>
  <dcterms:modified xsi:type="dcterms:W3CDTF">2021-10-12T05:36:50Z</dcterms:modified>
</cp:coreProperties>
</file>