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59"/>
  </p:notesMasterIdLst>
  <p:sldIdLst>
    <p:sldId id="256" r:id="rId3"/>
    <p:sldId id="282" r:id="rId4"/>
    <p:sldId id="278" r:id="rId5"/>
    <p:sldId id="314" r:id="rId6"/>
    <p:sldId id="281" r:id="rId7"/>
    <p:sldId id="284" r:id="rId8"/>
    <p:sldId id="285" r:id="rId9"/>
    <p:sldId id="286" r:id="rId10"/>
    <p:sldId id="287" r:id="rId11"/>
    <p:sldId id="288" r:id="rId12"/>
    <p:sldId id="289" r:id="rId13"/>
    <p:sldId id="316" r:id="rId14"/>
    <p:sldId id="317" r:id="rId15"/>
    <p:sldId id="318" r:id="rId16"/>
    <p:sldId id="319" r:id="rId17"/>
    <p:sldId id="315" r:id="rId18"/>
    <p:sldId id="262" r:id="rId19"/>
    <p:sldId id="268" r:id="rId20"/>
    <p:sldId id="269" r:id="rId21"/>
    <p:sldId id="270" r:id="rId22"/>
    <p:sldId id="271" r:id="rId23"/>
    <p:sldId id="261" r:id="rId24"/>
    <p:sldId id="263" r:id="rId25"/>
    <p:sldId id="264" r:id="rId26"/>
    <p:sldId id="265" r:id="rId27"/>
    <p:sldId id="272" r:id="rId28"/>
    <p:sldId id="266" r:id="rId29"/>
    <p:sldId id="267" r:id="rId30"/>
    <p:sldId id="273" r:id="rId31"/>
    <p:sldId id="274" r:id="rId32"/>
    <p:sldId id="275" r:id="rId33"/>
    <p:sldId id="276" r:id="rId34"/>
    <p:sldId id="277" r:id="rId35"/>
    <p:sldId id="320" r:id="rId36"/>
    <p:sldId id="290" r:id="rId37"/>
    <p:sldId id="291" r:id="rId38"/>
    <p:sldId id="292" r:id="rId39"/>
    <p:sldId id="293" r:id="rId40"/>
    <p:sldId id="309" r:id="rId41"/>
    <p:sldId id="310" r:id="rId42"/>
    <p:sldId id="311" r:id="rId43"/>
    <p:sldId id="294" r:id="rId44"/>
    <p:sldId id="295" r:id="rId45"/>
    <p:sldId id="296" r:id="rId46"/>
    <p:sldId id="308" r:id="rId47"/>
    <p:sldId id="297" r:id="rId48"/>
    <p:sldId id="298" r:id="rId49"/>
    <p:sldId id="307" r:id="rId50"/>
    <p:sldId id="299" r:id="rId51"/>
    <p:sldId id="300" r:id="rId52"/>
    <p:sldId id="301" r:id="rId53"/>
    <p:sldId id="302" r:id="rId54"/>
    <p:sldId id="303" r:id="rId55"/>
    <p:sldId id="304" r:id="rId56"/>
    <p:sldId id="305" r:id="rId57"/>
    <p:sldId id="306" r:id="rId5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874" autoAdjust="0"/>
    <p:restoredTop sz="80905" autoAdjust="0"/>
  </p:normalViewPr>
  <p:slideViewPr>
    <p:cSldViewPr>
      <p:cViewPr varScale="1">
        <p:scale>
          <a:sx n="66" d="100"/>
          <a:sy n="66" d="100"/>
        </p:scale>
        <p:origin x="1430"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7A3AB4-B0E3-432E-B0C7-F1B603A4D3FB}" type="datetimeFigureOut">
              <a:rPr lang="ru-RU" smtClean="0"/>
              <a:t>03.09.2020</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19253B-ED7A-4772-BAEF-2C78ABED25EA}" type="slidenum">
              <a:rPr lang="ru-RU" smtClean="0"/>
              <a:t>‹#›</a:t>
            </a:fld>
            <a:endParaRPr lang="ru-RU"/>
          </a:p>
        </p:txBody>
      </p:sp>
    </p:spTree>
    <p:extLst>
      <p:ext uri="{BB962C8B-B14F-4D97-AF65-F5344CB8AC3E}">
        <p14:creationId xmlns:p14="http://schemas.microsoft.com/office/powerpoint/2010/main" val="1017189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919253B-ED7A-4772-BAEF-2C78ABED25EA}" type="slidenum">
              <a:rPr lang="ru-RU" smtClean="0"/>
              <a:t>3</a:t>
            </a:fld>
            <a:endParaRPr lang="ru-RU"/>
          </a:p>
        </p:txBody>
      </p:sp>
    </p:spTree>
    <p:extLst>
      <p:ext uri="{BB962C8B-B14F-4D97-AF65-F5344CB8AC3E}">
        <p14:creationId xmlns:p14="http://schemas.microsoft.com/office/powerpoint/2010/main" val="2724501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1D41D33-31E3-4B98-A938-0BFCAF8EFAC9}" type="slidenum">
              <a:rPr lang="ru-RU" smtClean="0"/>
              <a:t>4</a:t>
            </a:fld>
            <a:endParaRPr lang="ru-RU"/>
          </a:p>
        </p:txBody>
      </p:sp>
    </p:spTree>
    <p:extLst>
      <p:ext uri="{BB962C8B-B14F-4D97-AF65-F5344CB8AC3E}">
        <p14:creationId xmlns:p14="http://schemas.microsoft.com/office/powerpoint/2010/main" val="2872902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Во многих современных процессорах операции с плавающей точкой выполняются в отдельном блоке, который имеет собственные регистры данных, регистры управления и работает параллельно с блоком операций с фиксированной точкой.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10"/>
          </p:nvPr>
        </p:nvSpPr>
        <p:spPr/>
        <p:txBody>
          <a:bodyPr/>
          <a:lstStyle/>
          <a:p>
            <a:fld id="{51D41D33-31E3-4B98-A938-0BFCAF8EFAC9}" type="slidenum">
              <a:rPr lang="ru-RU" smtClean="0"/>
              <a:t>13</a:t>
            </a:fld>
            <a:endParaRPr lang="ru-RU"/>
          </a:p>
        </p:txBody>
      </p:sp>
    </p:spTree>
    <p:extLst>
      <p:ext uri="{BB962C8B-B14F-4D97-AF65-F5344CB8AC3E}">
        <p14:creationId xmlns:p14="http://schemas.microsoft.com/office/powerpoint/2010/main" val="2278906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indent="450215" algn="just">
              <a:lnSpc>
                <a:spcPct val="115000"/>
              </a:lnSpc>
              <a:spcAft>
                <a:spcPts val="0"/>
              </a:spcAft>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Регистр выполняет функцию кратковременного хранения числа или команды. Над содержимым некоторых регистров специальные электронные схемы могут выполнять некоторые манипуляции. Например, "вырезать" отдельные части команды для последующего их использования или выполнять определенные арифметические операции над числами. Основным элементом регистра является электронная схема, называемая триггером, которая способна хранить одну двоичную цифру (разряд).</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Разные регистры процессора имеют разное назначение. Регистры общего назначения используются для операций с данными (байтами, словами и двойными словами). Адресные регистры служат для хранения в них адресов, по которым процессор находит данные в памяти.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10"/>
          </p:nvPr>
        </p:nvSpPr>
        <p:spPr/>
        <p:txBody>
          <a:bodyPr/>
          <a:lstStyle/>
          <a:p>
            <a:fld id="{51D41D33-31E3-4B98-A938-0BFCAF8EFAC9}" type="slidenum">
              <a:rPr lang="ru-RU" smtClean="0"/>
              <a:t>14</a:t>
            </a:fld>
            <a:endParaRPr lang="ru-RU"/>
          </a:p>
        </p:txBody>
      </p:sp>
    </p:spTree>
    <p:extLst>
      <p:ext uri="{BB962C8B-B14F-4D97-AF65-F5344CB8AC3E}">
        <p14:creationId xmlns:p14="http://schemas.microsoft.com/office/powerpoint/2010/main" val="695941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Аккумулятор</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является промежуточной памятью при выполнении арифметических и логических операций в АЛУ. Любая из операций  над двумя байтами предполагает размещение одного из них в аккумуляторе. Результат обычно помещается туда же. Может использоваться для изменения (инвертирования, сдвига). Доступен программисту.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2. 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Буферные регистры</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используются для накопления исходных данных с шины. Недоступны.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Регистр состояния</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каждый разряд этого регистра устанавливается в 0 или 1, если происходит определенное событие. Например, в результате получился 0 или отрицательное число. Доступен для просмотра и из команд.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4.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Счетчик команд</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содержит адрес ячейки памяти, в которой содержится следующая команда программы. Недоступен.</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5. 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Регистр команд</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содержит команду, которую нужно выполнять на определенном шаге. Недоступен.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6. 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Регистр адреса</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содержит адрес той команды программы, которая выполняется сейчас. Недоступен.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7.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Указатель стека</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содержит адрес вершины стека.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8. 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Регистры общего назначения</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доступны программисту и предназначены для временного хранения данных.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10"/>
          </p:nvPr>
        </p:nvSpPr>
        <p:spPr/>
        <p:txBody>
          <a:bodyPr/>
          <a:lstStyle/>
          <a:p>
            <a:fld id="{51D41D33-31E3-4B98-A938-0BFCAF8EFAC9}" type="slidenum">
              <a:rPr lang="ru-RU" smtClean="0"/>
              <a:t>15</a:t>
            </a:fld>
            <a:endParaRPr lang="ru-RU"/>
          </a:p>
        </p:txBody>
      </p:sp>
    </p:spTree>
    <p:extLst>
      <p:ext uri="{BB962C8B-B14F-4D97-AF65-F5344CB8AC3E}">
        <p14:creationId xmlns:p14="http://schemas.microsoft.com/office/powerpoint/2010/main" val="1408841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51D41D33-31E3-4B98-A938-0BFCAF8EFAC9}" type="slidenum">
              <a:rPr lang="ru-RU" smtClean="0"/>
              <a:t>16</a:t>
            </a:fld>
            <a:endParaRPr lang="ru-RU"/>
          </a:p>
        </p:txBody>
      </p:sp>
    </p:spTree>
    <p:extLst>
      <p:ext uri="{BB962C8B-B14F-4D97-AF65-F5344CB8AC3E}">
        <p14:creationId xmlns:p14="http://schemas.microsoft.com/office/powerpoint/2010/main" val="377438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a:t>Существуют спе­циальные команды (передачи управления), которые в процессе своего выпол­нения модифицируют содержимое программного счетчика, обеспечивая пе­реходы по программе. </a:t>
            </a:r>
          </a:p>
          <a:p>
            <a:endParaRPr lang="ru-RU" dirty="0"/>
          </a:p>
        </p:txBody>
      </p:sp>
      <p:sp>
        <p:nvSpPr>
          <p:cNvPr id="4" name="Номер слайда 3"/>
          <p:cNvSpPr>
            <a:spLocks noGrp="1"/>
          </p:cNvSpPr>
          <p:nvPr>
            <p:ph type="sldNum" sz="quarter" idx="10"/>
          </p:nvPr>
        </p:nvSpPr>
        <p:spPr/>
        <p:txBody>
          <a:bodyPr/>
          <a:lstStyle/>
          <a:p>
            <a:fld id="{C919253B-ED7A-4772-BAEF-2C78ABED25EA}" type="slidenum">
              <a:rPr lang="ru-RU" smtClean="0"/>
              <a:t>20</a:t>
            </a:fld>
            <a:endParaRPr lang="ru-RU"/>
          </a:p>
        </p:txBody>
      </p:sp>
    </p:spTree>
    <p:extLst>
      <p:ext uri="{BB962C8B-B14F-4D97-AF65-F5344CB8AC3E}">
        <p14:creationId xmlns:p14="http://schemas.microsoft.com/office/powerpoint/2010/main" val="3959499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919253B-ED7A-4772-BAEF-2C78ABED25EA}" type="slidenum">
              <a:rPr lang="ru-RU" smtClean="0"/>
              <a:t>29</a:t>
            </a:fld>
            <a:endParaRPr lang="ru-RU"/>
          </a:p>
        </p:txBody>
      </p:sp>
    </p:spTree>
    <p:extLst>
      <p:ext uri="{BB962C8B-B14F-4D97-AF65-F5344CB8AC3E}">
        <p14:creationId xmlns:p14="http://schemas.microsoft.com/office/powerpoint/2010/main" val="3850040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eaLnBrk="1" fontAlgn="t" latinLnBrk="0" hangingPunct="1"/>
            <a:r>
              <a:rPr lang="en-US" sz="1200" b="1" i="0" u="none" strike="noStrike" kern="1200" dirty="0">
                <a:solidFill>
                  <a:schemeClr val="tx1"/>
                </a:solidFill>
                <a:effectLst/>
                <a:latin typeface="+mn-lt"/>
                <a:ea typeface="+mn-ea"/>
                <a:cs typeface="+mn-cs"/>
              </a:rPr>
              <a:t>MOV – </a:t>
            </a:r>
            <a:r>
              <a:rPr lang="ru-RU" sz="1200" b="1" i="0" u="none" strike="noStrike" kern="1200" dirty="0">
                <a:solidFill>
                  <a:schemeClr val="tx1"/>
                </a:solidFill>
                <a:effectLst/>
                <a:latin typeface="+mn-lt"/>
                <a:ea typeface="+mn-ea"/>
                <a:cs typeface="+mn-cs"/>
              </a:rPr>
              <a:t>Пересылка</a:t>
            </a:r>
            <a:endParaRPr lang="ru-RU" sz="1200" b="0" i="0" u="none" strike="noStrike"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C919253B-ED7A-4772-BAEF-2C78ABED25EA}" type="slidenum">
              <a:rPr lang="ru-RU" smtClean="0"/>
              <a:t>30</a:t>
            </a:fld>
            <a:endParaRPr lang="ru-RU"/>
          </a:p>
        </p:txBody>
      </p:sp>
    </p:spTree>
    <p:extLst>
      <p:ext uri="{BB962C8B-B14F-4D97-AF65-F5344CB8AC3E}">
        <p14:creationId xmlns:p14="http://schemas.microsoft.com/office/powerpoint/2010/main" val="17956222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eaLnBrk="1" fontAlgn="t" latinLnBrk="0" hangingPunct="1"/>
            <a:r>
              <a:rPr lang="en-US" sz="1200" b="1" i="0" u="none" strike="noStrike" kern="1200" dirty="0">
                <a:solidFill>
                  <a:schemeClr val="tx1"/>
                </a:solidFill>
                <a:effectLst/>
                <a:latin typeface="+mn-lt"/>
                <a:ea typeface="+mn-ea"/>
                <a:cs typeface="+mn-cs"/>
              </a:rPr>
              <a:t>IN </a:t>
            </a:r>
            <a:r>
              <a:rPr lang="ru-RU" sz="1200" b="1" i="0" u="none" strike="noStrike" kern="1200" dirty="0">
                <a:solidFill>
                  <a:schemeClr val="tx1"/>
                </a:solidFill>
                <a:effectLst/>
                <a:latin typeface="+mn-lt"/>
                <a:ea typeface="+mn-ea"/>
                <a:cs typeface="+mn-cs"/>
              </a:rPr>
              <a:t>Ввод </a:t>
            </a:r>
            <a:r>
              <a:rPr lang="en-US" sz="1200" b="1" i="0" u="none" strike="noStrike" kern="1200" dirty="0" err="1">
                <a:solidFill>
                  <a:schemeClr val="tx1"/>
                </a:solidFill>
                <a:effectLst/>
                <a:latin typeface="+mn-lt"/>
                <a:ea typeface="+mn-ea"/>
                <a:cs typeface="+mn-cs"/>
              </a:rPr>
              <a:t>Acc</a:t>
            </a:r>
            <a:r>
              <a:rPr lang="en-US" sz="1200" b="1" i="0" u="none" strike="noStrike" kern="1200" dirty="0" err="1">
                <a:solidFill>
                  <a:schemeClr val="tx1"/>
                </a:solidFill>
                <a:effectLst/>
                <a:latin typeface="+mn-lt"/>
                <a:ea typeface="+mn-ea"/>
                <a:cs typeface="+mn-cs"/>
                <a:sym typeface="Symbol" panose="05050102010706020507" pitchFamily="18" charset="2"/>
              </a:rPr>
              <a:t></a:t>
            </a:r>
            <a:r>
              <a:rPr lang="en-US" sz="1200" b="1" i="0" u="none" strike="noStrike" kern="1200" dirty="0" err="1">
                <a:solidFill>
                  <a:schemeClr val="tx1"/>
                </a:solidFill>
                <a:effectLst/>
                <a:latin typeface="+mn-lt"/>
                <a:ea typeface="+mn-ea"/>
                <a:cs typeface="+mn-cs"/>
              </a:rPr>
              <a:t>IR</a:t>
            </a:r>
            <a:endParaRPr lang="ru-RU" sz="1200" b="0" i="0" u="none" strike="noStrike" kern="1200" dirty="0">
              <a:solidFill>
                <a:schemeClr val="tx1"/>
              </a:solidFill>
              <a:effectLst/>
              <a:latin typeface="+mn-lt"/>
              <a:ea typeface="+mn-ea"/>
              <a:cs typeface="+mn-cs"/>
            </a:endParaRPr>
          </a:p>
          <a:p>
            <a:pPr rtl="0" eaLnBrk="1" fontAlgn="t" latinLnBrk="0" hangingPunct="1"/>
            <a:r>
              <a:rPr lang="en-US" sz="1200" b="1" i="0" u="none" strike="noStrike" kern="1200" dirty="0">
                <a:solidFill>
                  <a:schemeClr val="tx1"/>
                </a:solidFill>
                <a:effectLst/>
                <a:latin typeface="+mn-lt"/>
                <a:ea typeface="+mn-ea"/>
                <a:cs typeface="+mn-cs"/>
              </a:rPr>
              <a:t>OUT  </a:t>
            </a:r>
            <a:r>
              <a:rPr lang="ru-RU" sz="1200" b="0" i="0" u="none" strike="noStrike" kern="1200" dirty="0">
                <a:solidFill>
                  <a:schemeClr val="tx1"/>
                </a:solidFill>
                <a:effectLst/>
                <a:latin typeface="+mn-lt"/>
                <a:ea typeface="+mn-ea"/>
                <a:cs typeface="+mn-cs"/>
              </a:rPr>
              <a:t>Вывод </a:t>
            </a:r>
            <a:r>
              <a:rPr lang="en-US" sz="1200" b="0" i="0" u="none" strike="noStrike" kern="1200" dirty="0">
                <a:solidFill>
                  <a:schemeClr val="tx1"/>
                </a:solidFill>
                <a:effectLst/>
                <a:latin typeface="+mn-lt"/>
                <a:ea typeface="+mn-ea"/>
                <a:cs typeface="+mn-cs"/>
              </a:rPr>
              <a:t>OR</a:t>
            </a:r>
            <a:r>
              <a:rPr lang="en-US" sz="1200" b="0" i="0" u="none" strike="noStrike" kern="1200" dirty="0">
                <a:solidFill>
                  <a:schemeClr val="tx1"/>
                </a:solidFill>
                <a:effectLst/>
                <a:latin typeface="+mn-lt"/>
                <a:ea typeface="+mn-ea"/>
                <a:cs typeface="+mn-cs"/>
                <a:sym typeface="Symbol" panose="05050102010706020507" pitchFamily="18" charset="2"/>
              </a:rPr>
              <a:t></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Acc</a:t>
            </a:r>
            <a:endParaRPr lang="ru-RU" sz="1200" b="0" i="0" u="none" strike="noStrike"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ru-RU" dirty="0"/>
              <a:t>По структуре они очень похожи на команды предыдущего класса. </a:t>
            </a:r>
          </a:p>
          <a:p>
            <a:endParaRPr lang="ru-RU" dirty="0"/>
          </a:p>
        </p:txBody>
      </p:sp>
      <p:sp>
        <p:nvSpPr>
          <p:cNvPr id="4" name="Номер слайда 3"/>
          <p:cNvSpPr>
            <a:spLocks noGrp="1"/>
          </p:cNvSpPr>
          <p:nvPr>
            <p:ph type="sldNum" sz="quarter" idx="10"/>
          </p:nvPr>
        </p:nvSpPr>
        <p:spPr/>
        <p:txBody>
          <a:bodyPr/>
          <a:lstStyle/>
          <a:p>
            <a:fld id="{C919253B-ED7A-4772-BAEF-2C78ABED25EA}" type="slidenum">
              <a:rPr lang="ru-RU" smtClean="0"/>
              <a:t>31</a:t>
            </a:fld>
            <a:endParaRPr lang="ru-RU"/>
          </a:p>
        </p:txBody>
      </p:sp>
    </p:spTree>
    <p:extLst>
      <p:ext uri="{BB962C8B-B14F-4D97-AF65-F5344CB8AC3E}">
        <p14:creationId xmlns:p14="http://schemas.microsoft.com/office/powerpoint/2010/main" val="124381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a:t>В последнем случае передача управления происходит, если выполняется заданное в коде команды условие, иначе выполняется следующая по порядку команда.</a:t>
            </a:r>
          </a:p>
          <a:p>
            <a:pPr marL="0" indent="-228600" algn="l" rtl="0" eaLnBrk="1" fontAlgn="t" latinLnBrk="0" hangingPunct="1">
              <a:spcBef>
                <a:spcPts val="0"/>
              </a:spcBef>
              <a:spcAft>
                <a:spcPts val="0"/>
              </a:spcAft>
            </a:pPr>
            <a:r>
              <a:rPr lang="en-US" sz="1200" b="1" i="0" u="none" strike="noStrike" kern="1200" dirty="0">
                <a:solidFill>
                  <a:srgbClr val="FFFFFF"/>
                </a:solidFill>
                <a:effectLst/>
                <a:latin typeface="Calibri" panose="020F0502020204030204" pitchFamily="34" charset="0"/>
              </a:rPr>
              <a:t>JO – </a:t>
            </a:r>
            <a:r>
              <a:rPr lang="ru-RU" sz="1200" b="1" i="0" u="none" strike="noStrike" kern="1200" dirty="0">
                <a:solidFill>
                  <a:srgbClr val="FFFFFF"/>
                </a:solidFill>
                <a:effectLst/>
                <a:latin typeface="Calibri" panose="020F0502020204030204" pitchFamily="34" charset="0"/>
              </a:rPr>
              <a:t>Переход, если переполнение (если </a:t>
            </a:r>
            <a:r>
              <a:rPr lang="en-US" sz="1200" b="1" i="0" u="none" strike="noStrike" kern="1200" dirty="0" err="1">
                <a:solidFill>
                  <a:srgbClr val="FFFFFF"/>
                </a:solidFill>
                <a:effectLst/>
                <a:latin typeface="Calibri" panose="020F0502020204030204" pitchFamily="34" charset="0"/>
              </a:rPr>
              <a:t>Acc</a:t>
            </a:r>
            <a:r>
              <a:rPr lang="ru-RU" sz="1200" b="1" i="0" u="none" strike="noStrike" kern="1200" dirty="0">
                <a:solidFill>
                  <a:srgbClr val="FFFFFF"/>
                </a:solidFill>
                <a:effectLst/>
                <a:latin typeface="Calibri" panose="020F0502020204030204" pitchFamily="34" charset="0"/>
              </a:rPr>
              <a:t>&gt;99999)</a:t>
            </a:r>
            <a:endParaRPr lang="ru-RU" sz="1200" b="0" i="0" u="none" strike="noStrike" dirty="0">
              <a:effectLst/>
              <a:latin typeface="Arial" panose="020B0604020202020204" pitchFamily="34" charset="0"/>
            </a:endParaRPr>
          </a:p>
          <a:p>
            <a:endParaRPr lang="ru-RU" dirty="0"/>
          </a:p>
        </p:txBody>
      </p:sp>
      <p:sp>
        <p:nvSpPr>
          <p:cNvPr id="4" name="Номер слайда 3"/>
          <p:cNvSpPr>
            <a:spLocks noGrp="1"/>
          </p:cNvSpPr>
          <p:nvPr>
            <p:ph type="sldNum" sz="quarter" idx="10"/>
          </p:nvPr>
        </p:nvSpPr>
        <p:spPr/>
        <p:txBody>
          <a:bodyPr/>
          <a:lstStyle/>
          <a:p>
            <a:fld id="{C919253B-ED7A-4772-BAEF-2C78ABED25EA}" type="slidenum">
              <a:rPr lang="ru-RU" smtClean="0"/>
              <a:t>32</a:t>
            </a:fld>
            <a:endParaRPr lang="ru-RU"/>
          </a:p>
        </p:txBody>
      </p:sp>
    </p:spTree>
    <p:extLst>
      <p:ext uri="{BB962C8B-B14F-4D97-AF65-F5344CB8AC3E}">
        <p14:creationId xmlns:p14="http://schemas.microsoft.com/office/powerpoint/2010/main" val="1718345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a:t>В простых процессорах класс системных команд немногочисленный, а в сложных мультипрограммных системах предусматривается большое число системных команд.</a:t>
            </a:r>
          </a:p>
          <a:p>
            <a:endParaRPr lang="ru-RU" dirty="0"/>
          </a:p>
        </p:txBody>
      </p:sp>
      <p:sp>
        <p:nvSpPr>
          <p:cNvPr id="4" name="Номер слайда 3"/>
          <p:cNvSpPr>
            <a:spLocks noGrp="1"/>
          </p:cNvSpPr>
          <p:nvPr>
            <p:ph type="sldNum" sz="quarter" idx="10"/>
          </p:nvPr>
        </p:nvSpPr>
        <p:spPr/>
        <p:txBody>
          <a:bodyPr/>
          <a:lstStyle/>
          <a:p>
            <a:fld id="{C919253B-ED7A-4772-BAEF-2C78ABED25EA}" type="slidenum">
              <a:rPr lang="ru-RU" smtClean="0"/>
              <a:t>33</a:t>
            </a:fld>
            <a:endParaRPr lang="ru-RU"/>
          </a:p>
        </p:txBody>
      </p:sp>
    </p:spTree>
    <p:extLst>
      <p:ext uri="{BB962C8B-B14F-4D97-AF65-F5344CB8AC3E}">
        <p14:creationId xmlns:p14="http://schemas.microsoft.com/office/powerpoint/2010/main" val="1736407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indent="450215" algn="just">
              <a:lnSpc>
                <a:spcPct val="115000"/>
              </a:lnSpc>
              <a:spcAft>
                <a:spcPts val="0"/>
              </a:spcAft>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Регистр выполняет функцию кратковременного хранения числа или команды. Над содержимым некоторых регистров специальные электронные схемы могут выполнять некоторые манипуляции. Например, "вырезать" отдельные части команды для последующего их использования или выполнять определенные арифметические операции над числами. Основным элементом регистра является электронная схема, называемая триггером, которая способна хранить одну двоичную цифру (разряд).</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Разные регистры процессора имеют разное назначение. Регистры общего назначения используются для операций с данными (байтами, словами и двойными словами). Адресные регистры служат для хранения в них адресов, по которым процессор находит данные в памяти.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10"/>
          </p:nvPr>
        </p:nvSpPr>
        <p:spPr/>
        <p:txBody>
          <a:bodyPr/>
          <a:lstStyle/>
          <a:p>
            <a:fld id="{51D41D33-31E3-4B98-A938-0BFCAF8EFAC9}" type="slidenum">
              <a:rPr lang="ru-RU" smtClean="0"/>
              <a:t>40</a:t>
            </a:fld>
            <a:endParaRPr lang="ru-RU"/>
          </a:p>
        </p:txBody>
      </p:sp>
    </p:spTree>
    <p:extLst>
      <p:ext uri="{BB962C8B-B14F-4D97-AF65-F5344CB8AC3E}">
        <p14:creationId xmlns:p14="http://schemas.microsoft.com/office/powerpoint/2010/main" val="2470426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1. 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Аккумулятор</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является промежуточной памятью при выполнении арифметических и логических операций в АЛУ. Любая из операций  над двумя байтами предполагает размещение одного из них в аккумуляторе. Результат обычно помещается туда же. Может использоваться для изменения (инвертирования, сдвига). Доступен программисту.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2. 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Буферные регистры</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используются для накопления исходных данных с шины. Недоступны.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Регистр состояния</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каждый разряд этого регистра устанавливается в 0 или 1, если происходит определенное событие. Например, в результате получился 0 или отрицательное число. Доступен для просмотра и из команд.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4.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Счетчик команд</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содержит адрес ячейки памяти, в которой содержится следующая команда программы. Недоступен.</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5. 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Регистр команд</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содержит команду, которую нужно выполнять на определенном шаге. Недоступен.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6. 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Регистр адреса</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содержит адрес той команды программы, которая выполняется сейчас. Недоступен.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7.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Указатель стека</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содержит адрес вершины стека.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8. 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Регистры общего назначения</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доступны программисту и предназначены для временного хранения данных.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10"/>
          </p:nvPr>
        </p:nvSpPr>
        <p:spPr/>
        <p:txBody>
          <a:bodyPr/>
          <a:lstStyle/>
          <a:p>
            <a:fld id="{51D41D33-31E3-4B98-A938-0BFCAF8EFAC9}" type="slidenum">
              <a:rPr lang="ru-RU" smtClean="0"/>
              <a:t>41</a:t>
            </a:fld>
            <a:endParaRPr lang="ru-RU"/>
          </a:p>
        </p:txBody>
      </p:sp>
    </p:spTree>
    <p:extLst>
      <p:ext uri="{BB962C8B-B14F-4D97-AF65-F5344CB8AC3E}">
        <p14:creationId xmlns:p14="http://schemas.microsoft.com/office/powerpoint/2010/main" val="801312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Окно </a:t>
            </a:r>
            <a:r>
              <a:rPr lang="ru-RU" b="1" dirty="0"/>
              <a:t>Текст</a:t>
            </a:r>
            <a:r>
              <a:rPr lang="ru-RU" dirty="0"/>
              <a:t> </a:t>
            </a:r>
            <a:r>
              <a:rPr lang="ru-RU" b="1" dirty="0"/>
              <a:t>программы</a:t>
            </a:r>
            <a:r>
              <a:rPr lang="ru-RU" dirty="0"/>
              <a:t> содержит стандартное поле текстового редактора, в котором можно редактировать тексты, загружать в него текстовые файлы и сохранять подготовленный текст в виде файла. </a:t>
            </a:r>
          </a:p>
          <a:p>
            <a:r>
              <a:rPr lang="ru-RU" dirty="0"/>
              <a:t>В каждой строке может содержаться метка, одна команда и комментарий. Метка отделяется от команды двоеточием, символы после знака "точка с запятой" до конца строки игнорируются компилятором и могут рассматриваться как </a:t>
            </a:r>
            <a:r>
              <a:rPr lang="ru-RU" b="1" dirty="0"/>
              <a:t>комментарии</a:t>
            </a:r>
            <a:r>
              <a:rPr lang="ru-RU" dirty="0"/>
              <a:t>. </a:t>
            </a:r>
          </a:p>
          <a:p>
            <a:endParaRPr lang="ru-RU" dirty="0"/>
          </a:p>
        </p:txBody>
      </p:sp>
      <p:sp>
        <p:nvSpPr>
          <p:cNvPr id="4" name="Номер слайда 3"/>
          <p:cNvSpPr>
            <a:spLocks noGrp="1"/>
          </p:cNvSpPr>
          <p:nvPr>
            <p:ph type="sldNum" sz="quarter" idx="10"/>
          </p:nvPr>
        </p:nvSpPr>
        <p:spPr/>
        <p:txBody>
          <a:bodyPr/>
          <a:lstStyle/>
          <a:p>
            <a:fld id="{C919253B-ED7A-4772-BAEF-2C78ABED25EA}" type="slidenum">
              <a:rPr lang="ru-RU" smtClean="0"/>
              <a:t>46</a:t>
            </a:fld>
            <a:endParaRPr lang="ru-RU"/>
          </a:p>
        </p:txBody>
      </p:sp>
    </p:spTree>
    <p:extLst>
      <p:ext uri="{BB962C8B-B14F-4D97-AF65-F5344CB8AC3E}">
        <p14:creationId xmlns:p14="http://schemas.microsoft.com/office/powerpoint/2010/main" val="3110954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ru-RU"/>
              <a:t>Образец заголовка</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lgn="l">
              <a:defRPr/>
            </a:lvl1pPr>
          </a:lstStyle>
          <a:p>
            <a:fld id="{3D98DF8F-FF29-48FA-8D25-4A6F73E66666}" type="datetimeFigureOut">
              <a:rPr lang="ru-RU" smtClean="0"/>
              <a:t>03.09.2020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C064BC-554F-46FB-B445-423489650F93}" type="slidenum">
              <a:rPr lang="ru-RU" smtClean="0"/>
              <a:t>‹#›</a:t>
            </a:fld>
            <a:endParaRPr lang="ru-RU"/>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074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D98DF8F-FF29-48FA-8D25-4A6F73E66666}" type="datetimeFigureOut">
              <a:rPr lang="ru-RU" smtClean="0"/>
              <a:t>03.09.2020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C064BC-554F-46FB-B445-423489650F93}" type="slidenum">
              <a:rPr lang="ru-RU" smtClean="0"/>
              <a:t>‹#›</a:t>
            </a:fld>
            <a:endParaRPr lang="ru-RU"/>
          </a:p>
        </p:txBody>
      </p:sp>
    </p:spTree>
    <p:extLst>
      <p:ext uri="{BB962C8B-B14F-4D97-AF65-F5344CB8AC3E}">
        <p14:creationId xmlns:p14="http://schemas.microsoft.com/office/powerpoint/2010/main" val="3635038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ru-RU"/>
              <a:t>Образец заголовка</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D98DF8F-FF29-48FA-8D25-4A6F73E66666}" type="datetimeFigureOut">
              <a:rPr lang="ru-RU" smtClean="0"/>
              <a:t>03.09.2020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C064BC-554F-46FB-B445-423489650F93}" type="slidenum">
              <a:rPr lang="ru-RU" smtClean="0"/>
              <a:t>‹#›</a:t>
            </a:fld>
            <a:endParaRPr lang="ru-RU"/>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5393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D98DF8F-FF29-48FA-8D25-4A6F73E66666}" type="datetimeFigureOut">
              <a:rPr lang="ru-RU" smtClean="0"/>
              <a:t>03.09.2020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4C064BC-554F-46FB-B445-423489650F93}" type="slidenum">
              <a:rPr lang="ru-RU" smtClean="0"/>
              <a:t>‹#›</a:t>
            </a:fld>
            <a:endParaRPr lang="ru-RU"/>
          </a:p>
        </p:txBody>
      </p:sp>
    </p:spTree>
    <p:extLst>
      <p:ext uri="{BB962C8B-B14F-4D97-AF65-F5344CB8AC3E}">
        <p14:creationId xmlns:p14="http://schemas.microsoft.com/office/powerpoint/2010/main" val="2645724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ru-RU"/>
              <a:t>Образец заголовка</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768096" y="2967788"/>
            <a:ext cx="356616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ru-RU"/>
              <a:t>Образец текста</a:t>
            </a:r>
          </a:p>
        </p:txBody>
      </p:sp>
      <p:sp>
        <p:nvSpPr>
          <p:cNvPr id="6" name="Content Placeholder 5"/>
          <p:cNvSpPr>
            <a:spLocks noGrp="1"/>
          </p:cNvSpPr>
          <p:nvPr>
            <p:ph sz="quarter" idx="4"/>
          </p:nvPr>
        </p:nvSpPr>
        <p:spPr>
          <a:xfrm>
            <a:off x="4491990" y="2967788"/>
            <a:ext cx="356616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D98DF8F-FF29-48FA-8D25-4A6F73E66666}" type="datetimeFigureOut">
              <a:rPr lang="ru-RU" smtClean="0"/>
              <a:t>03.09.2020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4C064BC-554F-46FB-B445-423489650F93}" type="slidenum">
              <a:rPr lang="ru-RU" smtClean="0"/>
              <a:t>‹#›</a:t>
            </a:fld>
            <a:endParaRPr lang="ru-RU"/>
          </a:p>
        </p:txBody>
      </p:sp>
    </p:spTree>
    <p:extLst>
      <p:ext uri="{BB962C8B-B14F-4D97-AF65-F5344CB8AC3E}">
        <p14:creationId xmlns:p14="http://schemas.microsoft.com/office/powerpoint/2010/main" val="3686292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D98DF8F-FF29-48FA-8D25-4A6F73E66666}" type="datetimeFigureOut">
              <a:rPr lang="ru-RU" smtClean="0"/>
              <a:t>03.09.2020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4C064BC-554F-46FB-B445-423489650F93}" type="slidenum">
              <a:rPr lang="ru-RU" smtClean="0"/>
              <a:t>‹#›</a:t>
            </a:fld>
            <a:endParaRPr lang="ru-RU"/>
          </a:p>
        </p:txBody>
      </p:sp>
    </p:spTree>
    <p:extLst>
      <p:ext uri="{BB962C8B-B14F-4D97-AF65-F5344CB8AC3E}">
        <p14:creationId xmlns:p14="http://schemas.microsoft.com/office/powerpoint/2010/main" val="429016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98DF8F-FF29-48FA-8D25-4A6F73E66666}" type="datetimeFigureOut">
              <a:rPr lang="ru-RU" smtClean="0"/>
              <a:t>03.09.2020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4C064BC-554F-46FB-B445-423489650F93}" type="slidenum">
              <a:rPr lang="ru-RU" smtClean="0"/>
              <a:t>‹#›</a:t>
            </a:fld>
            <a:endParaRPr lang="ru-RU"/>
          </a:p>
        </p:txBody>
      </p:sp>
    </p:spTree>
    <p:extLst>
      <p:ext uri="{BB962C8B-B14F-4D97-AF65-F5344CB8AC3E}">
        <p14:creationId xmlns:p14="http://schemas.microsoft.com/office/powerpoint/2010/main" val="372713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ru-RU"/>
              <a:t>Образец заголовка</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D98DF8F-FF29-48FA-8D25-4A6F73E66666}" type="datetimeFigureOut">
              <a:rPr lang="ru-RU" smtClean="0"/>
              <a:t>03.09.2020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4C064BC-554F-46FB-B445-423489650F93}" type="slidenum">
              <a:rPr lang="ru-RU" smtClean="0"/>
              <a:t>‹#›</a:t>
            </a:fld>
            <a:endParaRPr lang="ru-RU"/>
          </a:p>
        </p:txBody>
      </p:sp>
    </p:spTree>
    <p:extLst>
      <p:ext uri="{BB962C8B-B14F-4D97-AF65-F5344CB8AC3E}">
        <p14:creationId xmlns:p14="http://schemas.microsoft.com/office/powerpoint/2010/main" val="67694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3D98DF8F-FF29-48FA-8D25-4A6F73E66666}" type="datetimeFigureOut">
              <a:rPr lang="ru-RU" smtClean="0"/>
              <a:t>03.09.2020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4C064BC-554F-46FB-B445-423489650F93}" type="slidenum">
              <a:rPr lang="ru-RU" smtClean="0"/>
              <a:t>‹#›</a:t>
            </a:fld>
            <a:endParaRPr lang="ru-RU"/>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28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D98DF8F-FF29-48FA-8D25-4A6F73E66666}" type="datetimeFigureOut">
              <a:rPr lang="ru-RU" smtClean="0"/>
              <a:t>03.09.2020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C064BC-554F-46FB-B445-423489650F93}" type="slidenum">
              <a:rPr lang="ru-RU" smtClean="0"/>
              <a:t>‹#›</a:t>
            </a:fld>
            <a:endParaRPr lang="ru-RU"/>
          </a:p>
        </p:txBody>
      </p:sp>
    </p:spTree>
    <p:extLst>
      <p:ext uri="{BB962C8B-B14F-4D97-AF65-F5344CB8AC3E}">
        <p14:creationId xmlns:p14="http://schemas.microsoft.com/office/powerpoint/2010/main" val="3034545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ru-RU"/>
              <a:t>Образец заголовка</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D98DF8F-FF29-48FA-8D25-4A6F73E66666}" type="datetimeFigureOut">
              <a:rPr lang="ru-RU" smtClean="0"/>
              <a:t>03.09.2020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C064BC-554F-46FB-B445-423489650F93}" type="slidenum">
              <a:rPr lang="ru-RU" smtClean="0"/>
              <a:t>‹#›</a:t>
            </a:fld>
            <a:endParaRPr lang="ru-RU"/>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620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ru-RU"/>
              <a:t>Образец заголовка</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6624A56D-0C84-423F-943E-54E8DD84F2C7}" type="datetimeFigureOut">
              <a:rPr lang="ru-RU" smtClean="0">
                <a:solidFill>
                  <a:srgbClr val="DFDCB7"/>
                </a:solidFill>
              </a:rPr>
              <a:pPr/>
              <a:t>03.09.2020</a:t>
            </a:fld>
            <a:endParaRPr lang="ru-RU">
              <a:solidFill>
                <a:srgbClr val="DFDCB7"/>
              </a:solidFill>
            </a:endParaRPr>
          </a:p>
        </p:txBody>
      </p:sp>
      <p:sp>
        <p:nvSpPr>
          <p:cNvPr id="5" name="Footer Placeholder 4"/>
          <p:cNvSpPr>
            <a:spLocks noGrp="1"/>
          </p:cNvSpPr>
          <p:nvPr>
            <p:ph type="ftr" sz="quarter" idx="11"/>
          </p:nvPr>
        </p:nvSpPr>
        <p:spPr/>
        <p:txBody>
          <a:bodyPr/>
          <a:lstStyle/>
          <a:p>
            <a:endParaRPr lang="ru-RU">
              <a:solidFill>
                <a:srgbClr val="DFDCB7"/>
              </a:solidFill>
            </a:endParaRPr>
          </a:p>
        </p:txBody>
      </p:sp>
      <p:sp>
        <p:nvSpPr>
          <p:cNvPr id="6" name="Slide Number Placeholder 5"/>
          <p:cNvSpPr>
            <a:spLocks noGrp="1"/>
          </p:cNvSpPr>
          <p:nvPr>
            <p:ph type="sldNum" sz="quarter" idx="12"/>
          </p:nvPr>
        </p:nvSpPr>
        <p:spPr/>
        <p:txBody>
          <a:bodyPr/>
          <a:lstStyle/>
          <a:p>
            <a:fld id="{39E88758-8829-4001-A2ED-33EA5C2BA1F4}" type="slidenum">
              <a:rPr lang="ru-RU" smtClean="0"/>
              <a:pPr/>
              <a:t>‹#›</a:t>
            </a:fld>
            <a:endParaRPr lang="ru-RU"/>
          </a:p>
        </p:txBody>
      </p:sp>
    </p:spTree>
    <p:extLst>
      <p:ext uri="{BB962C8B-B14F-4D97-AF65-F5344CB8AC3E}">
        <p14:creationId xmlns:p14="http://schemas.microsoft.com/office/powerpoint/2010/main" val="2773126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6624A56D-0C84-423F-943E-54E8DD84F2C7}" type="datetimeFigureOut">
              <a:rPr lang="ru-RU" smtClean="0">
                <a:solidFill>
                  <a:srgbClr val="DFDCB7"/>
                </a:solidFill>
              </a:rPr>
              <a:pPr/>
              <a:t>03.09.2020</a:t>
            </a:fld>
            <a:endParaRPr lang="ru-RU">
              <a:solidFill>
                <a:srgbClr val="DFDCB7"/>
              </a:solidFill>
            </a:endParaRPr>
          </a:p>
        </p:txBody>
      </p:sp>
      <p:sp>
        <p:nvSpPr>
          <p:cNvPr id="5" name="Footer Placeholder 4"/>
          <p:cNvSpPr>
            <a:spLocks noGrp="1"/>
          </p:cNvSpPr>
          <p:nvPr>
            <p:ph type="ftr" sz="quarter" idx="11"/>
          </p:nvPr>
        </p:nvSpPr>
        <p:spPr/>
        <p:txBody>
          <a:bodyPr/>
          <a:lstStyle/>
          <a:p>
            <a:endParaRPr lang="ru-RU">
              <a:solidFill>
                <a:srgbClr val="DFDCB7"/>
              </a:solidFill>
            </a:endParaRPr>
          </a:p>
        </p:txBody>
      </p:sp>
      <p:sp>
        <p:nvSpPr>
          <p:cNvPr id="6" name="Slide Number Placeholder 5"/>
          <p:cNvSpPr>
            <a:spLocks noGrp="1"/>
          </p:cNvSpPr>
          <p:nvPr>
            <p:ph type="sldNum" sz="quarter" idx="12"/>
          </p:nvPr>
        </p:nvSpPr>
        <p:spPr/>
        <p:txBody>
          <a:bodyPr/>
          <a:lstStyle/>
          <a:p>
            <a:fld id="{39E88758-8829-4001-A2ED-33EA5C2BA1F4}" type="slidenum">
              <a:rPr lang="ru-RU" smtClean="0"/>
              <a:pPr/>
              <a:t>‹#›</a:t>
            </a:fld>
            <a:endParaRPr lang="ru-RU"/>
          </a:p>
        </p:txBody>
      </p:sp>
    </p:spTree>
    <p:extLst>
      <p:ext uri="{BB962C8B-B14F-4D97-AF65-F5344CB8AC3E}">
        <p14:creationId xmlns:p14="http://schemas.microsoft.com/office/powerpoint/2010/main" val="327678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ru-RU"/>
              <a:t>Образец заголовка</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624A56D-0C84-423F-943E-54E8DD84F2C7}" type="datetimeFigureOut">
              <a:rPr lang="ru-RU" smtClean="0">
                <a:solidFill>
                  <a:srgbClr val="DFDCB7"/>
                </a:solidFill>
              </a:rPr>
              <a:pPr/>
              <a:t>03.09.2020</a:t>
            </a:fld>
            <a:endParaRPr lang="ru-RU">
              <a:solidFill>
                <a:srgbClr val="DFDCB7"/>
              </a:solidFill>
            </a:endParaRPr>
          </a:p>
        </p:txBody>
      </p:sp>
      <p:sp>
        <p:nvSpPr>
          <p:cNvPr id="5" name="Footer Placeholder 4"/>
          <p:cNvSpPr>
            <a:spLocks noGrp="1"/>
          </p:cNvSpPr>
          <p:nvPr>
            <p:ph type="ftr" sz="quarter" idx="11"/>
          </p:nvPr>
        </p:nvSpPr>
        <p:spPr/>
        <p:txBody>
          <a:bodyPr/>
          <a:lstStyle/>
          <a:p>
            <a:endParaRPr lang="ru-RU">
              <a:solidFill>
                <a:srgbClr val="DFDCB7"/>
              </a:solidFill>
            </a:endParaRPr>
          </a:p>
        </p:txBody>
      </p:sp>
      <p:sp>
        <p:nvSpPr>
          <p:cNvPr id="6" name="Slide Number Placeholder 5"/>
          <p:cNvSpPr>
            <a:spLocks noGrp="1"/>
          </p:cNvSpPr>
          <p:nvPr>
            <p:ph type="sldNum" sz="quarter" idx="12"/>
          </p:nvPr>
        </p:nvSpPr>
        <p:spPr/>
        <p:txBody>
          <a:bodyPr/>
          <a:lstStyle/>
          <a:p>
            <a:fld id="{39E88758-8829-4001-A2ED-33EA5C2BA1F4}" type="slidenum">
              <a:rPr lang="ru-RU" smtClean="0"/>
              <a:pPr/>
              <a:t>‹#›</a:t>
            </a:fld>
            <a:endParaRPr lang="ru-RU"/>
          </a:p>
        </p:txBody>
      </p:sp>
    </p:spTree>
    <p:extLst>
      <p:ext uri="{BB962C8B-B14F-4D97-AF65-F5344CB8AC3E}">
        <p14:creationId xmlns:p14="http://schemas.microsoft.com/office/powerpoint/2010/main" val="10877781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6624A56D-0C84-423F-943E-54E8DD84F2C7}" type="datetimeFigureOut">
              <a:rPr lang="ru-RU" smtClean="0">
                <a:solidFill>
                  <a:srgbClr val="DFDCB7"/>
                </a:solidFill>
              </a:rPr>
              <a:pPr/>
              <a:t>03.09.2020</a:t>
            </a:fld>
            <a:endParaRPr lang="ru-RU">
              <a:solidFill>
                <a:srgbClr val="DFDCB7"/>
              </a:solidFill>
            </a:endParaRPr>
          </a:p>
        </p:txBody>
      </p:sp>
      <p:sp>
        <p:nvSpPr>
          <p:cNvPr id="6" name="Footer Placeholder 5"/>
          <p:cNvSpPr>
            <a:spLocks noGrp="1"/>
          </p:cNvSpPr>
          <p:nvPr>
            <p:ph type="ftr" sz="quarter" idx="11"/>
          </p:nvPr>
        </p:nvSpPr>
        <p:spPr/>
        <p:txBody>
          <a:bodyPr/>
          <a:lstStyle/>
          <a:p>
            <a:endParaRPr lang="ru-RU">
              <a:solidFill>
                <a:srgbClr val="DFDCB7"/>
              </a:solidFill>
            </a:endParaRPr>
          </a:p>
        </p:txBody>
      </p:sp>
      <p:sp>
        <p:nvSpPr>
          <p:cNvPr id="7" name="Slide Number Placeholder 6"/>
          <p:cNvSpPr>
            <a:spLocks noGrp="1"/>
          </p:cNvSpPr>
          <p:nvPr>
            <p:ph type="sldNum" sz="quarter" idx="12"/>
          </p:nvPr>
        </p:nvSpPr>
        <p:spPr/>
        <p:txBody>
          <a:bodyPr/>
          <a:lstStyle/>
          <a:p>
            <a:fld id="{39E88758-8829-4001-A2ED-33EA5C2BA1F4}" type="slidenum">
              <a:rPr lang="ru-RU" smtClean="0"/>
              <a:pPr/>
              <a:t>‹#›</a:t>
            </a:fld>
            <a:endParaRPr lang="ru-RU"/>
          </a:p>
        </p:txBody>
      </p:sp>
    </p:spTree>
    <p:extLst>
      <p:ext uri="{BB962C8B-B14F-4D97-AF65-F5344CB8AC3E}">
        <p14:creationId xmlns:p14="http://schemas.microsoft.com/office/powerpoint/2010/main" val="575978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Date Placeholder 6"/>
          <p:cNvSpPr>
            <a:spLocks noGrp="1"/>
          </p:cNvSpPr>
          <p:nvPr>
            <p:ph type="dt" sz="half" idx="10"/>
          </p:nvPr>
        </p:nvSpPr>
        <p:spPr/>
        <p:txBody>
          <a:bodyPr/>
          <a:lstStyle/>
          <a:p>
            <a:fld id="{6624A56D-0C84-423F-943E-54E8DD84F2C7}" type="datetimeFigureOut">
              <a:rPr lang="ru-RU" smtClean="0">
                <a:solidFill>
                  <a:srgbClr val="DFDCB7"/>
                </a:solidFill>
              </a:rPr>
              <a:pPr/>
              <a:t>03.09.2020</a:t>
            </a:fld>
            <a:endParaRPr lang="ru-RU">
              <a:solidFill>
                <a:srgbClr val="DFDCB7"/>
              </a:solidFill>
            </a:endParaRPr>
          </a:p>
        </p:txBody>
      </p:sp>
      <p:sp>
        <p:nvSpPr>
          <p:cNvPr id="8" name="Footer Placeholder 7"/>
          <p:cNvSpPr>
            <a:spLocks noGrp="1"/>
          </p:cNvSpPr>
          <p:nvPr>
            <p:ph type="ftr" sz="quarter" idx="11"/>
          </p:nvPr>
        </p:nvSpPr>
        <p:spPr/>
        <p:txBody>
          <a:bodyPr/>
          <a:lstStyle/>
          <a:p>
            <a:endParaRPr lang="ru-RU">
              <a:solidFill>
                <a:srgbClr val="DFDCB7"/>
              </a:solidFill>
            </a:endParaRPr>
          </a:p>
        </p:txBody>
      </p:sp>
      <p:sp>
        <p:nvSpPr>
          <p:cNvPr id="9" name="Slide Number Placeholder 8"/>
          <p:cNvSpPr>
            <a:spLocks noGrp="1"/>
          </p:cNvSpPr>
          <p:nvPr>
            <p:ph type="sldNum" sz="quarter" idx="12"/>
          </p:nvPr>
        </p:nvSpPr>
        <p:spPr/>
        <p:txBody>
          <a:bodyPr/>
          <a:lstStyle/>
          <a:p>
            <a:fld id="{39E88758-8829-4001-A2ED-33EA5C2BA1F4}" type="slidenum">
              <a:rPr lang="ru-RU" smtClean="0"/>
              <a:pPr/>
              <a:t>‹#›</a:t>
            </a:fld>
            <a:endParaRPr lang="ru-RU"/>
          </a:p>
        </p:txBody>
      </p:sp>
    </p:spTree>
    <p:extLst>
      <p:ext uri="{BB962C8B-B14F-4D97-AF65-F5344CB8AC3E}">
        <p14:creationId xmlns:p14="http://schemas.microsoft.com/office/powerpoint/2010/main" val="3888820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6624A56D-0C84-423F-943E-54E8DD84F2C7}" type="datetimeFigureOut">
              <a:rPr lang="ru-RU" smtClean="0">
                <a:solidFill>
                  <a:srgbClr val="DFDCB7"/>
                </a:solidFill>
              </a:rPr>
              <a:pPr/>
              <a:t>03.09.2020</a:t>
            </a:fld>
            <a:endParaRPr lang="ru-RU">
              <a:solidFill>
                <a:srgbClr val="DFDCB7"/>
              </a:solidFill>
            </a:endParaRPr>
          </a:p>
        </p:txBody>
      </p:sp>
      <p:sp>
        <p:nvSpPr>
          <p:cNvPr id="4" name="Footer Placeholder 3"/>
          <p:cNvSpPr>
            <a:spLocks noGrp="1"/>
          </p:cNvSpPr>
          <p:nvPr>
            <p:ph type="ftr" sz="quarter" idx="11"/>
          </p:nvPr>
        </p:nvSpPr>
        <p:spPr/>
        <p:txBody>
          <a:bodyPr/>
          <a:lstStyle/>
          <a:p>
            <a:endParaRPr lang="ru-RU">
              <a:solidFill>
                <a:srgbClr val="DFDCB7"/>
              </a:solidFill>
            </a:endParaRPr>
          </a:p>
        </p:txBody>
      </p:sp>
      <p:sp>
        <p:nvSpPr>
          <p:cNvPr id="5" name="Slide Number Placeholder 4"/>
          <p:cNvSpPr>
            <a:spLocks noGrp="1"/>
          </p:cNvSpPr>
          <p:nvPr>
            <p:ph type="sldNum" sz="quarter" idx="12"/>
          </p:nvPr>
        </p:nvSpPr>
        <p:spPr/>
        <p:txBody>
          <a:bodyPr/>
          <a:lstStyle/>
          <a:p>
            <a:fld id="{39E88758-8829-4001-A2ED-33EA5C2BA1F4}" type="slidenum">
              <a:rPr lang="ru-RU" smtClean="0"/>
              <a:pPr/>
              <a:t>‹#›</a:t>
            </a:fld>
            <a:endParaRPr lang="ru-RU"/>
          </a:p>
        </p:txBody>
      </p:sp>
    </p:spTree>
    <p:extLst>
      <p:ext uri="{BB962C8B-B14F-4D97-AF65-F5344CB8AC3E}">
        <p14:creationId xmlns:p14="http://schemas.microsoft.com/office/powerpoint/2010/main" val="19651167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24A56D-0C84-423F-943E-54E8DD84F2C7}" type="datetimeFigureOut">
              <a:rPr lang="ru-RU" smtClean="0">
                <a:solidFill>
                  <a:srgbClr val="DFDCB7"/>
                </a:solidFill>
              </a:rPr>
              <a:pPr/>
              <a:t>03.09.2020</a:t>
            </a:fld>
            <a:endParaRPr lang="ru-RU">
              <a:solidFill>
                <a:srgbClr val="DFDCB7"/>
              </a:solidFill>
            </a:endParaRPr>
          </a:p>
        </p:txBody>
      </p:sp>
      <p:sp>
        <p:nvSpPr>
          <p:cNvPr id="3" name="Footer Placeholder 2"/>
          <p:cNvSpPr>
            <a:spLocks noGrp="1"/>
          </p:cNvSpPr>
          <p:nvPr>
            <p:ph type="ftr" sz="quarter" idx="11"/>
          </p:nvPr>
        </p:nvSpPr>
        <p:spPr/>
        <p:txBody>
          <a:bodyPr/>
          <a:lstStyle/>
          <a:p>
            <a:endParaRPr lang="ru-RU">
              <a:solidFill>
                <a:srgbClr val="DFDCB7"/>
              </a:solidFill>
            </a:endParaRPr>
          </a:p>
        </p:txBody>
      </p:sp>
      <p:sp>
        <p:nvSpPr>
          <p:cNvPr id="4" name="Slide Number Placeholder 3"/>
          <p:cNvSpPr>
            <a:spLocks noGrp="1"/>
          </p:cNvSpPr>
          <p:nvPr>
            <p:ph type="sldNum" sz="quarter" idx="12"/>
          </p:nvPr>
        </p:nvSpPr>
        <p:spPr/>
        <p:txBody>
          <a:bodyPr/>
          <a:lstStyle/>
          <a:p>
            <a:fld id="{39E88758-8829-4001-A2ED-33EA5C2BA1F4}" type="slidenum">
              <a:rPr lang="ru-RU" smtClean="0"/>
              <a:pPr/>
              <a:t>‹#›</a:t>
            </a:fld>
            <a:endParaRPr lang="ru-RU"/>
          </a:p>
        </p:txBody>
      </p:sp>
    </p:spTree>
    <p:extLst>
      <p:ext uri="{BB962C8B-B14F-4D97-AF65-F5344CB8AC3E}">
        <p14:creationId xmlns:p14="http://schemas.microsoft.com/office/powerpoint/2010/main" val="3512732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ru-RU"/>
              <a:t>Образец заголовка</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6624A56D-0C84-423F-943E-54E8DD84F2C7}" type="datetimeFigureOut">
              <a:rPr lang="ru-RU" smtClean="0">
                <a:solidFill>
                  <a:srgbClr val="DFDCB7"/>
                </a:solidFill>
              </a:rPr>
              <a:pPr/>
              <a:t>03.09.2020</a:t>
            </a:fld>
            <a:endParaRPr lang="ru-RU">
              <a:solidFill>
                <a:srgbClr val="DFDCB7"/>
              </a:solidFill>
            </a:endParaRPr>
          </a:p>
        </p:txBody>
      </p:sp>
      <p:sp>
        <p:nvSpPr>
          <p:cNvPr id="6" name="Footer Placeholder 5"/>
          <p:cNvSpPr>
            <a:spLocks noGrp="1"/>
          </p:cNvSpPr>
          <p:nvPr>
            <p:ph type="ftr" sz="quarter" idx="11"/>
          </p:nvPr>
        </p:nvSpPr>
        <p:spPr/>
        <p:txBody>
          <a:bodyPr/>
          <a:lstStyle/>
          <a:p>
            <a:endParaRPr lang="ru-RU">
              <a:solidFill>
                <a:srgbClr val="DFDCB7"/>
              </a:solidFill>
            </a:endParaRPr>
          </a:p>
        </p:txBody>
      </p:sp>
      <p:sp>
        <p:nvSpPr>
          <p:cNvPr id="7" name="Slide Number Placeholder 6"/>
          <p:cNvSpPr>
            <a:spLocks noGrp="1"/>
          </p:cNvSpPr>
          <p:nvPr>
            <p:ph type="sldNum" sz="quarter" idx="12"/>
          </p:nvPr>
        </p:nvSpPr>
        <p:spPr/>
        <p:txBody>
          <a:bodyPr/>
          <a:lstStyle/>
          <a:p>
            <a:fld id="{39E88758-8829-4001-A2ED-33EA5C2BA1F4}" type="slidenum">
              <a:rPr lang="ru-RU" smtClean="0"/>
              <a:pPr/>
              <a:t>‹#›</a:t>
            </a:fld>
            <a:endParaRPr lang="ru-RU"/>
          </a:p>
        </p:txBody>
      </p:sp>
      <p:sp>
        <p:nvSpPr>
          <p:cNvPr id="9" name="Content Placeholder 8"/>
          <p:cNvSpPr>
            <a:spLocks noGrp="1"/>
          </p:cNvSpPr>
          <p:nvPr>
            <p:ph sz="quarter" idx="13"/>
          </p:nvPr>
        </p:nvSpPr>
        <p:spPr>
          <a:xfrm>
            <a:off x="304800" y="381000"/>
            <a:ext cx="7772400" cy="494284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extLst>
      <p:ext uri="{BB962C8B-B14F-4D97-AF65-F5344CB8AC3E}">
        <p14:creationId xmlns:p14="http://schemas.microsoft.com/office/powerpoint/2010/main" val="19292176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ru-RU"/>
              <a:t>Образец заголовка</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8" name="Date Placeholder 7"/>
          <p:cNvSpPr>
            <a:spLocks noGrp="1"/>
          </p:cNvSpPr>
          <p:nvPr>
            <p:ph type="dt" sz="half" idx="10"/>
          </p:nvPr>
        </p:nvSpPr>
        <p:spPr/>
        <p:txBody>
          <a:bodyPr/>
          <a:lstStyle/>
          <a:p>
            <a:fld id="{6624A56D-0C84-423F-943E-54E8DD84F2C7}" type="datetimeFigureOut">
              <a:rPr lang="ru-RU" smtClean="0">
                <a:solidFill>
                  <a:srgbClr val="DFDCB7"/>
                </a:solidFill>
              </a:rPr>
              <a:pPr/>
              <a:t>03.09.2020</a:t>
            </a:fld>
            <a:endParaRPr lang="ru-RU">
              <a:solidFill>
                <a:srgbClr val="DFDCB7"/>
              </a:solidFill>
            </a:endParaRPr>
          </a:p>
        </p:txBody>
      </p:sp>
      <p:sp>
        <p:nvSpPr>
          <p:cNvPr id="9" name="Slide Number Placeholder 8"/>
          <p:cNvSpPr>
            <a:spLocks noGrp="1"/>
          </p:cNvSpPr>
          <p:nvPr>
            <p:ph type="sldNum" sz="quarter" idx="11"/>
          </p:nvPr>
        </p:nvSpPr>
        <p:spPr/>
        <p:txBody>
          <a:bodyPr/>
          <a:lstStyle/>
          <a:p>
            <a:fld id="{39E88758-8829-4001-A2ED-33EA5C2BA1F4}" type="slidenum">
              <a:rPr lang="ru-RU" smtClean="0"/>
              <a:pPr/>
              <a:t>‹#›</a:t>
            </a:fld>
            <a:endParaRPr lang="ru-RU"/>
          </a:p>
        </p:txBody>
      </p:sp>
      <p:sp>
        <p:nvSpPr>
          <p:cNvPr id="10" name="Footer Placeholder 9"/>
          <p:cNvSpPr>
            <a:spLocks noGrp="1"/>
          </p:cNvSpPr>
          <p:nvPr>
            <p:ph type="ftr" sz="quarter" idx="12"/>
          </p:nvPr>
        </p:nvSpPr>
        <p:spPr/>
        <p:txBody>
          <a:bodyPr/>
          <a:lstStyle/>
          <a:p>
            <a:endParaRPr lang="ru-RU">
              <a:solidFill>
                <a:srgbClr val="DFDCB7"/>
              </a:solidFill>
            </a:endParaRPr>
          </a:p>
        </p:txBody>
      </p:sp>
    </p:spTree>
    <p:extLst>
      <p:ext uri="{BB962C8B-B14F-4D97-AF65-F5344CB8AC3E}">
        <p14:creationId xmlns:p14="http://schemas.microsoft.com/office/powerpoint/2010/main" val="2417846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6624A56D-0C84-423F-943E-54E8DD84F2C7}" type="datetimeFigureOut">
              <a:rPr lang="ru-RU" smtClean="0">
                <a:solidFill>
                  <a:srgbClr val="DFDCB7"/>
                </a:solidFill>
              </a:rPr>
              <a:pPr/>
              <a:t>03.09.2020</a:t>
            </a:fld>
            <a:endParaRPr lang="ru-RU">
              <a:solidFill>
                <a:srgbClr val="DFDCB7"/>
              </a:solidFill>
            </a:endParaRPr>
          </a:p>
        </p:txBody>
      </p:sp>
      <p:sp>
        <p:nvSpPr>
          <p:cNvPr id="5" name="Footer Placeholder 4"/>
          <p:cNvSpPr>
            <a:spLocks noGrp="1"/>
          </p:cNvSpPr>
          <p:nvPr>
            <p:ph type="ftr" sz="quarter" idx="11"/>
          </p:nvPr>
        </p:nvSpPr>
        <p:spPr/>
        <p:txBody>
          <a:bodyPr/>
          <a:lstStyle/>
          <a:p>
            <a:endParaRPr lang="ru-RU">
              <a:solidFill>
                <a:srgbClr val="DFDCB7"/>
              </a:solidFill>
            </a:endParaRPr>
          </a:p>
        </p:txBody>
      </p:sp>
      <p:sp>
        <p:nvSpPr>
          <p:cNvPr id="6" name="Slide Number Placeholder 5"/>
          <p:cNvSpPr>
            <a:spLocks noGrp="1"/>
          </p:cNvSpPr>
          <p:nvPr>
            <p:ph type="sldNum" sz="quarter" idx="12"/>
          </p:nvPr>
        </p:nvSpPr>
        <p:spPr/>
        <p:txBody>
          <a:bodyPr/>
          <a:lstStyle/>
          <a:p>
            <a:fld id="{39E88758-8829-4001-A2ED-33EA5C2BA1F4}" type="slidenum">
              <a:rPr lang="ru-RU" smtClean="0"/>
              <a:pPr/>
              <a:t>‹#›</a:t>
            </a:fld>
            <a:endParaRPr lang="ru-RU"/>
          </a:p>
        </p:txBody>
      </p:sp>
    </p:spTree>
    <p:extLst>
      <p:ext uri="{BB962C8B-B14F-4D97-AF65-F5344CB8AC3E}">
        <p14:creationId xmlns:p14="http://schemas.microsoft.com/office/powerpoint/2010/main" val="27421418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6624A56D-0C84-423F-943E-54E8DD84F2C7}" type="datetimeFigureOut">
              <a:rPr lang="ru-RU" smtClean="0">
                <a:solidFill>
                  <a:srgbClr val="DFDCB7"/>
                </a:solidFill>
              </a:rPr>
              <a:pPr/>
              <a:t>03.09.2020</a:t>
            </a:fld>
            <a:endParaRPr lang="ru-RU">
              <a:solidFill>
                <a:srgbClr val="DFDCB7"/>
              </a:solidFill>
            </a:endParaRPr>
          </a:p>
        </p:txBody>
      </p:sp>
      <p:sp>
        <p:nvSpPr>
          <p:cNvPr id="5" name="Footer Placeholder 4"/>
          <p:cNvSpPr>
            <a:spLocks noGrp="1"/>
          </p:cNvSpPr>
          <p:nvPr>
            <p:ph type="ftr" sz="quarter" idx="11"/>
          </p:nvPr>
        </p:nvSpPr>
        <p:spPr/>
        <p:txBody>
          <a:bodyPr/>
          <a:lstStyle/>
          <a:p>
            <a:endParaRPr lang="ru-RU">
              <a:solidFill>
                <a:srgbClr val="DFDCB7"/>
              </a:solidFill>
            </a:endParaRPr>
          </a:p>
        </p:txBody>
      </p:sp>
      <p:sp>
        <p:nvSpPr>
          <p:cNvPr id="6" name="Slide Number Placeholder 5"/>
          <p:cNvSpPr>
            <a:spLocks noGrp="1"/>
          </p:cNvSpPr>
          <p:nvPr>
            <p:ph type="sldNum" sz="quarter" idx="12"/>
          </p:nvPr>
        </p:nvSpPr>
        <p:spPr/>
        <p:txBody>
          <a:bodyPr/>
          <a:lstStyle/>
          <a:p>
            <a:fld id="{39E88758-8829-4001-A2ED-33EA5C2BA1F4}" type="slidenum">
              <a:rPr lang="ru-RU" smtClean="0"/>
              <a:pPr/>
              <a:t>‹#›</a:t>
            </a:fld>
            <a:endParaRPr lang="ru-RU"/>
          </a:p>
        </p:txBody>
      </p:sp>
    </p:spTree>
    <p:extLst>
      <p:ext uri="{BB962C8B-B14F-4D97-AF65-F5344CB8AC3E}">
        <p14:creationId xmlns:p14="http://schemas.microsoft.com/office/powerpoint/2010/main" val="1077105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3D98DF8F-FF29-48FA-8D25-4A6F73E66666}" type="datetimeFigureOut">
              <a:rPr lang="ru-RU" smtClean="0"/>
              <a:t>03.09.2020</a:t>
            </a:fld>
            <a:endParaRPr lang="ru-RU"/>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ru-RU"/>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4C064BC-554F-46FB-B445-423489650F93}" type="slidenum">
              <a:rPr lang="ru-RU" smtClean="0"/>
              <a:t>‹#›</a:t>
            </a:fld>
            <a:endParaRPr lang="ru-RU"/>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20074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39E88758-8829-4001-A2ED-33EA5C2BA1F4}" type="slidenum">
              <a:rPr lang="ru-RU" smtClean="0"/>
              <a:pPr/>
              <a:t>‹#›</a:t>
            </a:fld>
            <a:endParaRPr lang="ru-R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ru-RU">
              <a:solidFill>
                <a:srgbClr val="DFDCB7"/>
              </a:solidFill>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6624A56D-0C84-423F-943E-54E8DD84F2C7}" type="datetimeFigureOut">
              <a:rPr lang="ru-RU" smtClean="0">
                <a:solidFill>
                  <a:srgbClr val="DFDCB7"/>
                </a:solidFill>
              </a:rPr>
              <a:pPr/>
              <a:t>03.09.2020</a:t>
            </a:fld>
            <a:endParaRPr lang="ru-RU">
              <a:solidFill>
                <a:srgbClr val="DFDCB7"/>
              </a:solidFill>
            </a:endParaRPr>
          </a:p>
        </p:txBody>
      </p:sp>
    </p:spTree>
    <p:extLst>
      <p:ext uri="{BB962C8B-B14F-4D97-AF65-F5344CB8AC3E}">
        <p14:creationId xmlns:p14="http://schemas.microsoft.com/office/powerpoint/2010/main" val="31110742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ru.wikipedia.org/wiki/%D0%90%D0%BD%D0%B3%D0%BB%D0%B8%D0%B9%D1%81%D0%BA%D0%B8%D0%B9_%D1%8F%D0%B7%D1%8B%D0%BA" TargetMode="External"/><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dirty="0"/>
              <a:t>Архитектура ЭВМ</a:t>
            </a:r>
          </a:p>
        </p:txBody>
      </p:sp>
      <p:sp>
        <p:nvSpPr>
          <p:cNvPr id="3" name="Подзаголовок 2"/>
          <p:cNvSpPr>
            <a:spLocks noGrp="1"/>
          </p:cNvSpPr>
          <p:nvPr>
            <p:ph type="subTitle" idx="1"/>
          </p:nvPr>
        </p:nvSpPr>
        <p:spPr/>
        <p:txBody>
          <a:bodyPr/>
          <a:lstStyle/>
          <a:p>
            <a:r>
              <a:rPr lang="ru-RU" b="1" dirty="0"/>
              <a:t>Синоним - функциональная организация ЭВМ</a:t>
            </a:r>
            <a:endParaRPr lang="ru-RU" dirty="0"/>
          </a:p>
        </p:txBody>
      </p:sp>
    </p:spTree>
    <p:extLst>
      <p:ext uri="{BB962C8B-B14F-4D97-AF65-F5344CB8AC3E}">
        <p14:creationId xmlns:p14="http://schemas.microsoft.com/office/powerpoint/2010/main" val="4293920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Вычислительная система</a:t>
            </a:r>
          </a:p>
        </p:txBody>
      </p:sp>
      <p:sp>
        <p:nvSpPr>
          <p:cNvPr id="3" name="Объект 2"/>
          <p:cNvSpPr>
            <a:spLocks noGrp="1"/>
          </p:cNvSpPr>
          <p:nvPr>
            <p:ph sz="quarter" idx="1"/>
          </p:nvPr>
        </p:nvSpPr>
        <p:spPr/>
        <p:txBody>
          <a:bodyPr>
            <a:normAutofit/>
          </a:bodyPr>
          <a:lstStyle/>
          <a:p>
            <a:pPr algn="just"/>
            <a:r>
              <a:rPr lang="ru-RU" sz="2400" b="1" dirty="0"/>
              <a:t>Вычислительная система </a:t>
            </a:r>
            <a:r>
              <a:rPr lang="ru-RU" sz="2400" dirty="0"/>
              <a:t>– это объединение аппаратных средств, средств управления аппаратурой (физическими ресурсами), средств управления логическими ресурсами, систем программирования и прикладного программного </a:t>
            </a:r>
            <a:r>
              <a:rPr lang="ru-RU" sz="2400"/>
              <a:t>обеспечения. </a:t>
            </a:r>
            <a:endParaRPr lang="ru-RU" sz="2400" dirty="0"/>
          </a:p>
        </p:txBody>
      </p:sp>
    </p:spTree>
    <p:extLst>
      <p:ext uri="{BB962C8B-B14F-4D97-AF65-F5344CB8AC3E}">
        <p14:creationId xmlns:p14="http://schemas.microsoft.com/office/powerpoint/2010/main" val="359914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ЭВМ</a:t>
            </a:r>
          </a:p>
        </p:txBody>
      </p:sp>
      <p:sp>
        <p:nvSpPr>
          <p:cNvPr id="3" name="Объект 2"/>
          <p:cNvSpPr>
            <a:spLocks noGrp="1"/>
          </p:cNvSpPr>
          <p:nvPr>
            <p:ph idx="1"/>
          </p:nvPr>
        </p:nvSpPr>
        <p:spPr>
          <a:xfrm>
            <a:off x="768097" y="2286000"/>
            <a:ext cx="6108160" cy="4023360"/>
          </a:xfrm>
        </p:spPr>
        <p:txBody>
          <a:bodyPr/>
          <a:lstStyle/>
          <a:p>
            <a:pPr algn="just"/>
            <a:r>
              <a:rPr lang="ru-RU" sz="2400" dirty="0"/>
              <a:t>ЭВМ (электронно-вычислительная машина) (или компьютер) — это аппаратно-программное вычислительное устройство, реализованное на электронных компонентах и выполняющее заданные программой действия.</a:t>
            </a:r>
          </a:p>
          <a:p>
            <a:pPr algn="just"/>
            <a:r>
              <a:rPr lang="ru-RU" sz="2400" dirty="0"/>
              <a:t>Термин ЭВМ сегодня практически не применяется, кроме как в историческом смысле.</a:t>
            </a:r>
          </a:p>
          <a:p>
            <a:endParaRPr lang="ru-RU" dirty="0"/>
          </a:p>
        </p:txBody>
      </p:sp>
      <p:pic>
        <p:nvPicPr>
          <p:cNvPr id="1028" name="Picture 4" descr="https://upload.wikimedia.org/wikipedia/commons/thumb/3/32/IBM_5150_PC.JPG/220px-IBM_5150_P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9094" y="2286000"/>
            <a:ext cx="1798112" cy="2223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90995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Архитектура вычислительной системы</a:t>
            </a:r>
          </a:p>
        </p:txBody>
      </p:sp>
      <p:sp>
        <p:nvSpPr>
          <p:cNvPr id="3" name="Объект 2"/>
          <p:cNvSpPr>
            <a:spLocks noGrp="1"/>
          </p:cNvSpPr>
          <p:nvPr>
            <p:ph sz="quarter" idx="1"/>
          </p:nvPr>
        </p:nvSpPr>
        <p:spPr/>
        <p:txBody>
          <a:bodyPr/>
          <a:lstStyle/>
          <a:p>
            <a:pPr algn="just"/>
            <a:r>
              <a:rPr lang="ru-RU" dirty="0"/>
              <a:t>- это </a:t>
            </a:r>
            <a:r>
              <a:rPr lang="ru-RU" b="1" dirty="0"/>
              <a:t>общая логическая организация цифровой вычислительной системы</a:t>
            </a:r>
            <a:r>
              <a:rPr lang="ru-RU" dirty="0"/>
              <a:t>, которая определяет процесс обработки данных в конкретной ВС и включает методы:</a:t>
            </a:r>
          </a:p>
          <a:p>
            <a:pPr lvl="1" algn="just"/>
            <a:r>
              <a:rPr lang="ru-RU" dirty="0"/>
              <a:t>кодирования данных, </a:t>
            </a:r>
          </a:p>
          <a:p>
            <a:pPr lvl="1" algn="just"/>
            <a:r>
              <a:rPr lang="ru-RU" dirty="0"/>
              <a:t>состав, назначение и принципы взаимодействия технических средств и программного обеспечения.</a:t>
            </a:r>
          </a:p>
          <a:p>
            <a:pPr algn="just"/>
            <a:r>
              <a:rPr lang="ru-RU" dirty="0"/>
              <a:t>Большинство компьютеров выполнено в соответствии с принципом открытой архитектуры (с 1981г.)</a:t>
            </a:r>
          </a:p>
        </p:txBody>
      </p:sp>
    </p:spTree>
    <p:extLst>
      <p:ext uri="{BB962C8B-B14F-4D97-AF65-F5344CB8AC3E}">
        <p14:creationId xmlns:p14="http://schemas.microsoft.com/office/powerpoint/2010/main" val="427671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Классическая </a:t>
            </a:r>
            <a:br>
              <a:rPr lang="ru-RU" dirty="0"/>
            </a:br>
            <a:r>
              <a:rPr lang="ru-RU" dirty="0"/>
              <a:t>архитектура </a:t>
            </a:r>
            <a:br>
              <a:rPr lang="ru-RU" dirty="0"/>
            </a:br>
            <a:r>
              <a:rPr lang="ru-RU" dirty="0"/>
              <a:t>компьютера</a:t>
            </a:r>
          </a:p>
        </p:txBody>
      </p:sp>
      <p:sp>
        <p:nvSpPr>
          <p:cNvPr id="3" name="Объект 2"/>
          <p:cNvSpPr>
            <a:spLocks noGrp="1"/>
          </p:cNvSpPr>
          <p:nvPr>
            <p:ph idx="1"/>
          </p:nvPr>
        </p:nvSpPr>
        <p:spPr>
          <a:xfrm>
            <a:off x="768096" y="2348880"/>
            <a:ext cx="5172056" cy="4104456"/>
          </a:xfrm>
        </p:spPr>
        <p:txBody>
          <a:bodyPr>
            <a:normAutofit fontScale="92500"/>
          </a:bodyPr>
          <a:lstStyle/>
          <a:p>
            <a:pPr algn="just"/>
            <a:r>
              <a:rPr lang="ru-RU" sz="2800" b="1" dirty="0"/>
              <a:t>Широко известный принцип совместного хранения программ и данных в памяти компьютера.</a:t>
            </a:r>
          </a:p>
          <a:p>
            <a:pPr algn="just"/>
            <a:r>
              <a:rPr lang="ru-RU" sz="2800" dirty="0">
                <a:latin typeface="Times New Roman" panose="02020603050405020304" pitchFamily="18" charset="0"/>
                <a:ea typeface="Calibri" panose="020F0502020204030204" pitchFamily="34" charset="0"/>
                <a:cs typeface="Times New Roman" panose="02020603050405020304" pitchFamily="18" charset="0"/>
              </a:rPr>
              <a:t>Основы учения об архитектуре вычислительных машин заложил выдающийся американский математик Джон фон Нейман. </a:t>
            </a:r>
          </a:p>
          <a:p>
            <a:pPr algn="just"/>
            <a:r>
              <a:rPr lang="ru-RU" sz="2800" dirty="0">
                <a:latin typeface="Times New Roman" panose="02020603050405020304" pitchFamily="18" charset="0"/>
                <a:ea typeface="Calibri" panose="020F0502020204030204" pitchFamily="34" charset="0"/>
                <a:cs typeface="Times New Roman" panose="02020603050405020304" pitchFamily="18" charset="0"/>
              </a:rPr>
              <a:t>В 1945 году он сформулировал основные идеи построения ЭВМ.</a:t>
            </a:r>
            <a:endParaRPr lang="ru-RU" sz="2800" dirty="0"/>
          </a:p>
        </p:txBody>
      </p:sp>
      <p:pic>
        <p:nvPicPr>
          <p:cNvPr id="2050" name="Picture 2" descr="JohnvonNeumann-LosAlamo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498441"/>
            <a:ext cx="2432097" cy="317278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6625268" y="4832032"/>
            <a:ext cx="2069975" cy="1477328"/>
          </a:xfrm>
          <a:prstGeom prst="rect">
            <a:avLst/>
          </a:prstGeom>
        </p:spPr>
        <p:txBody>
          <a:bodyPr wrap="square">
            <a:spAutoFit/>
          </a:bodyPr>
          <a:lstStyle/>
          <a:p>
            <a:pPr algn="ctr"/>
            <a:r>
              <a:rPr lang="ru-RU" b="1" dirty="0">
                <a:solidFill>
                  <a:srgbClr val="252525"/>
                </a:solidFill>
                <a:latin typeface="Arial" panose="020B0604020202020204" pitchFamily="34" charset="0"/>
              </a:rPr>
              <a:t>Джон фон </a:t>
            </a:r>
            <a:r>
              <a:rPr lang="ru-RU" b="1" dirty="0" err="1">
                <a:solidFill>
                  <a:srgbClr val="252525"/>
                </a:solidFill>
                <a:latin typeface="Arial" panose="020B0604020202020204" pitchFamily="34" charset="0"/>
              </a:rPr>
              <a:t>Не́йман</a:t>
            </a:r>
            <a:r>
              <a:rPr lang="ru-RU" dirty="0">
                <a:solidFill>
                  <a:srgbClr val="252525"/>
                </a:solidFill>
                <a:latin typeface="Arial" panose="020B0604020202020204" pitchFamily="34" charset="0"/>
              </a:rPr>
              <a:t> (</a:t>
            </a:r>
            <a:r>
              <a:rPr lang="ru-RU" dirty="0">
                <a:solidFill>
                  <a:srgbClr val="0B0080"/>
                </a:solidFill>
                <a:latin typeface="Arial" panose="020B0604020202020204" pitchFamily="34" charset="0"/>
                <a:hlinkClick r:id="rId3" tooltip="Английский язык"/>
              </a:rPr>
              <a:t>англ.</a:t>
            </a:r>
            <a:r>
              <a:rPr lang="ru-RU" dirty="0">
                <a:solidFill>
                  <a:srgbClr val="252525"/>
                </a:solidFill>
                <a:latin typeface="Arial" panose="020B0604020202020204" pitchFamily="34" charset="0"/>
              </a:rPr>
              <a:t> </a:t>
            </a:r>
            <a:r>
              <a:rPr lang="en-US" i="1" dirty="0">
                <a:solidFill>
                  <a:srgbClr val="252525"/>
                </a:solidFill>
                <a:latin typeface="Arial" panose="020B0604020202020204" pitchFamily="34" charset="0"/>
              </a:rPr>
              <a:t>John von Neumann</a:t>
            </a:r>
            <a:r>
              <a:rPr lang="en-US" dirty="0">
                <a:solidFill>
                  <a:srgbClr val="252525"/>
                </a:solidFill>
                <a:latin typeface="Arial" panose="020B0604020202020204" pitchFamily="34" charset="0"/>
              </a:rPr>
              <a:t>; </a:t>
            </a:r>
            <a:r>
              <a:rPr lang="ru-RU" dirty="0">
                <a:solidFill>
                  <a:srgbClr val="252525"/>
                </a:solidFill>
                <a:latin typeface="Arial" panose="020B0604020202020204" pitchFamily="34" charset="0"/>
              </a:rPr>
              <a:t>или </a:t>
            </a:r>
            <a:r>
              <a:rPr lang="ru-RU" b="1" dirty="0">
                <a:solidFill>
                  <a:srgbClr val="252525"/>
                </a:solidFill>
                <a:latin typeface="Arial" panose="020B0604020202020204" pitchFamily="34" charset="0"/>
              </a:rPr>
              <a:t>Иоганн фон Нейман</a:t>
            </a:r>
            <a:r>
              <a:rPr lang="ru-RU" dirty="0">
                <a:solidFill>
                  <a:srgbClr val="252525"/>
                </a:solidFill>
                <a:latin typeface="Arial" panose="020B0604020202020204" pitchFamily="34" charset="0"/>
              </a:rPr>
              <a:t>)</a:t>
            </a:r>
            <a:endParaRPr lang="ru-RU" dirty="0"/>
          </a:p>
        </p:txBody>
      </p:sp>
    </p:spTree>
    <p:extLst>
      <p:ext uri="{BB962C8B-B14F-4D97-AF65-F5344CB8AC3E}">
        <p14:creationId xmlns:p14="http://schemas.microsoft.com/office/powerpoint/2010/main" val="4207167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74638"/>
            <a:ext cx="8075240" cy="778098"/>
          </a:xfrm>
        </p:spPr>
        <p:txBody>
          <a:bodyPr/>
          <a:lstStyle/>
          <a:p>
            <a:pPr algn="ctr"/>
            <a:r>
              <a:rPr lang="ru-RU" b="1" dirty="0"/>
              <a:t>Принципы фон-Неймана</a:t>
            </a:r>
          </a:p>
        </p:txBody>
      </p:sp>
      <p:sp>
        <p:nvSpPr>
          <p:cNvPr id="3" name="Объект 2"/>
          <p:cNvSpPr>
            <a:spLocks noGrp="1"/>
          </p:cNvSpPr>
          <p:nvPr>
            <p:ph sz="quarter" idx="1"/>
          </p:nvPr>
        </p:nvSpPr>
        <p:spPr>
          <a:xfrm>
            <a:off x="827584" y="1916832"/>
            <a:ext cx="7920880" cy="4752528"/>
          </a:xfrm>
        </p:spPr>
        <p:txBody>
          <a:bodyPr>
            <a:normAutofit/>
          </a:bodyPr>
          <a:lstStyle/>
          <a:p>
            <a:pPr algn="just"/>
            <a:r>
              <a:rPr lang="ru-RU" sz="2800" b="1" dirty="0"/>
              <a:t>Принцип двоичного кодирования</a:t>
            </a:r>
            <a:r>
              <a:rPr lang="ru-RU" sz="2800" dirty="0"/>
              <a:t> - согласно этому принципу, вся информация, поступающая в ЭВМ, кодируется с помощью двоичных сигналов (двоичных цифр, битов) и разделяется на единицы, называемые словами.</a:t>
            </a:r>
          </a:p>
        </p:txBody>
      </p:sp>
    </p:spTree>
    <p:extLst>
      <p:ext uri="{BB962C8B-B14F-4D97-AF65-F5344CB8AC3E}">
        <p14:creationId xmlns:p14="http://schemas.microsoft.com/office/powerpoint/2010/main" val="834210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74638"/>
            <a:ext cx="8075240" cy="778098"/>
          </a:xfrm>
        </p:spPr>
        <p:txBody>
          <a:bodyPr/>
          <a:lstStyle/>
          <a:p>
            <a:pPr algn="ctr"/>
            <a:r>
              <a:rPr lang="ru-RU" b="1" dirty="0"/>
              <a:t>Принципы фон-Неймана</a:t>
            </a:r>
          </a:p>
        </p:txBody>
      </p:sp>
      <p:sp>
        <p:nvSpPr>
          <p:cNvPr id="3" name="Объект 2"/>
          <p:cNvSpPr>
            <a:spLocks noGrp="1"/>
          </p:cNvSpPr>
          <p:nvPr>
            <p:ph sz="quarter" idx="1"/>
          </p:nvPr>
        </p:nvSpPr>
        <p:spPr>
          <a:xfrm>
            <a:off x="611560" y="1772816"/>
            <a:ext cx="8136904" cy="4896544"/>
          </a:xfrm>
        </p:spPr>
        <p:txBody>
          <a:bodyPr>
            <a:normAutofit/>
          </a:bodyPr>
          <a:lstStyle/>
          <a:p>
            <a:pPr algn="just"/>
            <a:r>
              <a:rPr lang="ru-RU" sz="2800" b="1" dirty="0"/>
              <a:t>Принцип однородности памяти</a:t>
            </a:r>
            <a:r>
              <a:rPr lang="ru-RU" sz="2800" dirty="0"/>
              <a:t> - программы и данные хранятся в одной и той же памяти.</a:t>
            </a:r>
          </a:p>
          <a:p>
            <a:pPr algn="just"/>
            <a:r>
              <a:rPr lang="ru-RU" sz="2800" dirty="0"/>
              <a:t>Поэтому ЭВМ не различает, что хранится в данной ячейке памяти — число, текст или команда. </a:t>
            </a:r>
          </a:p>
          <a:p>
            <a:pPr algn="just"/>
            <a:r>
              <a:rPr lang="ru-RU" sz="2800" dirty="0"/>
              <a:t>Над командами можно выполнять такие же действия, как и над данными.</a:t>
            </a:r>
          </a:p>
        </p:txBody>
      </p:sp>
    </p:spTree>
    <p:extLst>
      <p:ext uri="{BB962C8B-B14F-4D97-AF65-F5344CB8AC3E}">
        <p14:creationId xmlns:p14="http://schemas.microsoft.com/office/powerpoint/2010/main" val="3102526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74638"/>
            <a:ext cx="8075240" cy="778098"/>
          </a:xfrm>
        </p:spPr>
        <p:txBody>
          <a:bodyPr/>
          <a:lstStyle/>
          <a:p>
            <a:pPr algn="ctr"/>
            <a:r>
              <a:rPr lang="ru-RU" b="1" dirty="0"/>
              <a:t>Принципы фон-Неймана</a:t>
            </a:r>
          </a:p>
        </p:txBody>
      </p:sp>
      <p:sp>
        <p:nvSpPr>
          <p:cNvPr id="3" name="Объект 2"/>
          <p:cNvSpPr>
            <a:spLocks noGrp="1"/>
          </p:cNvSpPr>
          <p:nvPr>
            <p:ph sz="quarter" idx="1"/>
          </p:nvPr>
        </p:nvSpPr>
        <p:spPr>
          <a:xfrm>
            <a:off x="899592" y="1700808"/>
            <a:ext cx="7848872" cy="4968552"/>
          </a:xfrm>
        </p:spPr>
        <p:txBody>
          <a:bodyPr>
            <a:normAutofit/>
          </a:bodyPr>
          <a:lstStyle/>
          <a:p>
            <a:pPr algn="just"/>
            <a:r>
              <a:rPr lang="ru-RU" sz="2400" b="1" dirty="0"/>
              <a:t>Принцип адресуемости памяти</a:t>
            </a:r>
            <a:r>
              <a:rPr lang="ru-RU" sz="2400" dirty="0"/>
              <a:t> - структурно основная память состоит из пронумерованных ячеек; процессору в произвольный момент времени доступна любая ячейка. </a:t>
            </a:r>
          </a:p>
          <a:p>
            <a:pPr algn="just"/>
            <a:r>
              <a:rPr lang="ru-RU" sz="2400" dirty="0"/>
              <a:t>Отсюда следует возможность давать имена областям памяти, так, чтобы к хранящимся в них значениям можно было бы впоследствии обращаться или менять их в процессе выполнения программы с использованием присвоенных имен.</a:t>
            </a:r>
          </a:p>
        </p:txBody>
      </p:sp>
    </p:spTree>
    <p:extLst>
      <p:ext uri="{BB962C8B-B14F-4D97-AF65-F5344CB8AC3E}">
        <p14:creationId xmlns:p14="http://schemas.microsoft.com/office/powerpoint/2010/main" val="4139943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74638"/>
            <a:ext cx="8075240" cy="778098"/>
          </a:xfrm>
        </p:spPr>
        <p:txBody>
          <a:bodyPr/>
          <a:lstStyle/>
          <a:p>
            <a:pPr algn="ctr"/>
            <a:r>
              <a:rPr lang="ru-RU" b="1" dirty="0"/>
              <a:t>Принципы фон-Неймана</a:t>
            </a:r>
          </a:p>
        </p:txBody>
      </p:sp>
      <p:sp>
        <p:nvSpPr>
          <p:cNvPr id="3" name="Объект 2"/>
          <p:cNvSpPr>
            <a:spLocks noGrp="1"/>
          </p:cNvSpPr>
          <p:nvPr>
            <p:ph sz="quarter" idx="1"/>
          </p:nvPr>
        </p:nvSpPr>
        <p:spPr>
          <a:xfrm>
            <a:off x="611560" y="1628800"/>
            <a:ext cx="8136904" cy="5040560"/>
          </a:xfrm>
        </p:spPr>
        <p:txBody>
          <a:bodyPr>
            <a:normAutofit/>
          </a:bodyPr>
          <a:lstStyle/>
          <a:p>
            <a:pPr algn="just"/>
            <a:r>
              <a:rPr lang="ru-RU" sz="2800" b="1" dirty="0"/>
              <a:t>Принцип последовательного программного управления</a:t>
            </a:r>
            <a:r>
              <a:rPr lang="ru-RU" sz="2800" dirty="0"/>
              <a:t> - предполагает, что программа состоит из набора команд, которые выполняются процессором автоматически друг за другом в определенной последовательности.</a:t>
            </a:r>
          </a:p>
        </p:txBody>
      </p:sp>
    </p:spTree>
    <p:extLst>
      <p:ext uri="{BB962C8B-B14F-4D97-AF65-F5344CB8AC3E}">
        <p14:creationId xmlns:p14="http://schemas.microsoft.com/office/powerpoint/2010/main" val="1567193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74638"/>
            <a:ext cx="8075240" cy="778098"/>
          </a:xfrm>
        </p:spPr>
        <p:txBody>
          <a:bodyPr/>
          <a:lstStyle/>
          <a:p>
            <a:pPr algn="ctr"/>
            <a:r>
              <a:rPr lang="ru-RU" b="1" dirty="0"/>
              <a:t>Принципы фон-Неймана</a:t>
            </a:r>
          </a:p>
        </p:txBody>
      </p:sp>
      <p:sp>
        <p:nvSpPr>
          <p:cNvPr id="3" name="Объект 2"/>
          <p:cNvSpPr>
            <a:spLocks noGrp="1"/>
          </p:cNvSpPr>
          <p:nvPr>
            <p:ph sz="quarter" idx="1"/>
          </p:nvPr>
        </p:nvSpPr>
        <p:spPr>
          <a:xfrm>
            <a:off x="611560" y="1484784"/>
            <a:ext cx="8136904" cy="5184576"/>
          </a:xfrm>
        </p:spPr>
        <p:txBody>
          <a:bodyPr>
            <a:normAutofit/>
          </a:bodyPr>
          <a:lstStyle/>
          <a:p>
            <a:pPr marL="0" indent="0" algn="just">
              <a:buNone/>
            </a:pPr>
            <a:endParaRPr lang="ru-RU" dirty="0"/>
          </a:p>
          <a:p>
            <a:pPr algn="just"/>
            <a:r>
              <a:rPr lang="ru-RU" sz="2800" b="1" dirty="0"/>
              <a:t>Принцип </a:t>
            </a:r>
            <a:r>
              <a:rPr lang="ru-RU" sz="2800" b="1" dirty="0" err="1"/>
              <a:t>жесткости</a:t>
            </a:r>
            <a:r>
              <a:rPr lang="ru-RU" sz="2800" b="1" dirty="0"/>
              <a:t> архитектуры</a:t>
            </a:r>
            <a:r>
              <a:rPr lang="ru-RU" sz="2800" dirty="0"/>
              <a:t> - неизменяемость в процессе работы топологии, архитектуры, списка команд.</a:t>
            </a:r>
          </a:p>
        </p:txBody>
      </p:sp>
    </p:spTree>
    <p:extLst>
      <p:ext uri="{BB962C8B-B14F-4D97-AF65-F5344CB8AC3E}">
        <p14:creationId xmlns:p14="http://schemas.microsoft.com/office/powerpoint/2010/main" val="884155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29184"/>
            <a:ext cx="7290054" cy="1499616"/>
          </a:xfrm>
        </p:spPr>
        <p:txBody>
          <a:bodyPr>
            <a:normAutofit/>
          </a:bodyPr>
          <a:lstStyle/>
          <a:p>
            <a:pPr algn="ctr"/>
            <a:r>
              <a:rPr lang="ru-RU" b="1" i="1" dirty="0"/>
              <a:t>Классическая архитектура </a:t>
            </a:r>
            <a:endParaRPr lang="ru-RU" dirty="0"/>
          </a:p>
        </p:txBody>
      </p:sp>
      <p:pic>
        <p:nvPicPr>
          <p:cNvPr id="4" name="Рисунок 3" descr="http://sdo.uspi.ru/mathem&amp;inform/lek_10/Image231.gif"/>
          <p:cNvPicPr/>
          <p:nvPr/>
        </p:nvPicPr>
        <p:blipFill>
          <a:blip r:embed="rId2"/>
          <a:srcRect/>
          <a:stretch>
            <a:fillRect/>
          </a:stretch>
        </p:blipFill>
        <p:spPr bwMode="auto">
          <a:xfrm>
            <a:off x="539552" y="1628800"/>
            <a:ext cx="8147248" cy="4968552"/>
          </a:xfrm>
          <a:prstGeom prst="rect">
            <a:avLst/>
          </a:prstGeom>
          <a:noFill/>
          <a:ln w="9525">
            <a:noFill/>
            <a:miter lim="800000"/>
            <a:headEnd/>
            <a:tailEnd/>
          </a:ln>
        </p:spPr>
      </p:pic>
    </p:spTree>
    <p:extLst>
      <p:ext uri="{BB962C8B-B14F-4D97-AF65-F5344CB8AC3E}">
        <p14:creationId xmlns:p14="http://schemas.microsoft.com/office/powerpoint/2010/main" val="2347970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just"/>
            <a:r>
              <a:rPr lang="ru-RU"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ЦП выбирает из ОЗУ последовательность команд для выполнения. ЦП состоит из двух компонентов:</a:t>
            </a:r>
            <a:endParaRPr lang="ru-RU" sz="2800" dirty="0"/>
          </a:p>
        </p:txBody>
      </p:sp>
      <p:sp>
        <p:nvSpPr>
          <p:cNvPr id="3" name="Объект 2"/>
          <p:cNvSpPr>
            <a:spLocks noGrp="1"/>
          </p:cNvSpPr>
          <p:nvPr>
            <p:ph sz="quarter" idx="1"/>
          </p:nvPr>
        </p:nvSpPr>
        <p:spPr/>
        <p:txBody>
          <a:bodyPr>
            <a:normAutofit/>
          </a:bodyPr>
          <a:lstStyle/>
          <a:p>
            <a:pPr marL="342900" lvl="0" indent="-342900" algn="just">
              <a:lnSpc>
                <a:spcPct val="115000"/>
              </a:lnSpc>
              <a:spcAft>
                <a:spcPts val="0"/>
              </a:spcAft>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Устройство Управления</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(УУ) принимает очередное слово из ОЗУ и разбирается — команда это или данные. Если это команда — то УУ выполняет ее, иначе передает АУ. </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Арифметическое Устройство</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(АУ) занимается исключительно вычислениями. </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ru-RU" u="sng" dirty="0">
                <a:solidFill>
                  <a:srgbClr val="222222"/>
                </a:solidFill>
                <a:latin typeface="Times New Roman" panose="02020603050405020304" pitchFamily="18" charset="0"/>
                <a:ea typeface="Times New Roman" panose="02020603050405020304" pitchFamily="18" charset="0"/>
              </a:rPr>
              <a:t>УУ работает с регистровой памятью</a:t>
            </a:r>
            <a:r>
              <a:rPr lang="ru-RU" dirty="0">
                <a:solidFill>
                  <a:srgbClr val="222222"/>
                </a:solidFill>
                <a:latin typeface="Times New Roman" panose="02020603050405020304" pitchFamily="18" charset="0"/>
                <a:ea typeface="Times New Roman" panose="02020603050405020304" pitchFamily="18" charset="0"/>
              </a:rPr>
              <a:t>, время доступа к которой значительно быстрее, чем к ОЗУ, и которая используется специально для сглаживания дисбаланса в скорости обработки информации процессором и скорости доступа к ОЗУ.</a:t>
            </a:r>
          </a:p>
          <a:p>
            <a:endParaRPr lang="ru-RU" dirty="0"/>
          </a:p>
        </p:txBody>
      </p:sp>
    </p:spTree>
    <p:extLst>
      <p:ext uri="{BB962C8B-B14F-4D97-AF65-F5344CB8AC3E}">
        <p14:creationId xmlns:p14="http://schemas.microsoft.com/office/powerpoint/2010/main" val="1750939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latin typeface="Times New Roman" panose="02020603050405020304" pitchFamily="18" charset="0"/>
                <a:ea typeface="Calibri" panose="020F0502020204030204" pitchFamily="34" charset="0"/>
              </a:rPr>
              <a:t>Арифметико-логическое устройство (АЛУ)</a:t>
            </a:r>
            <a:endParaRPr lang="ru-RU" dirty="0"/>
          </a:p>
        </p:txBody>
      </p:sp>
      <p:sp>
        <p:nvSpPr>
          <p:cNvPr id="3" name="Объект 2"/>
          <p:cNvSpPr>
            <a:spLocks noGrp="1"/>
          </p:cNvSpPr>
          <p:nvPr>
            <p:ph sz="quarter" idx="1"/>
          </p:nvPr>
        </p:nvSpPr>
        <p:spPr/>
        <p:txBody>
          <a:bodyPr/>
          <a:lstStyle/>
          <a:p>
            <a:pPr indent="0" algn="just">
              <a:lnSpc>
                <a:spcPct val="115000"/>
              </a:lnSpc>
              <a:spcAft>
                <a:spcPts val="0"/>
              </a:spcAft>
              <a:buNone/>
            </a:pPr>
            <a:r>
              <a:rPr lang="ru-RU" dirty="0">
                <a:latin typeface="Times New Roman" panose="02020603050405020304" pitchFamily="18" charset="0"/>
                <a:ea typeface="Calibri" panose="020F0502020204030204" pitchFamily="34" charset="0"/>
                <a:cs typeface="Times New Roman" panose="02020603050405020304" pitchFamily="18" charset="0"/>
              </a:rPr>
              <a:t>выполняет все арифметические и логические операции ЭВМ. </a:t>
            </a:r>
          </a:p>
          <a:p>
            <a:pPr indent="0" algn="just">
              <a:lnSpc>
                <a:spcPct val="115000"/>
              </a:lnSpc>
              <a:spcAft>
                <a:spcPts val="0"/>
              </a:spcAft>
              <a:buNone/>
            </a:pP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indent="0" algn="just">
              <a:lnSpc>
                <a:spcPct val="115000"/>
              </a:lnSpc>
              <a:spcAft>
                <a:spcPts val="0"/>
              </a:spcAft>
              <a:buNone/>
            </a:pPr>
            <a:r>
              <a:rPr lang="ru-RU" dirty="0">
                <a:latin typeface="Times New Roman" panose="02020603050405020304" pitchFamily="18" charset="0"/>
                <a:ea typeface="Calibri" panose="020F0502020204030204" pitchFamily="34" charset="0"/>
                <a:cs typeface="Times New Roman" panose="02020603050405020304" pitchFamily="18" charset="0"/>
              </a:rPr>
              <a:t>В состав устройства входят:</a:t>
            </a:r>
          </a:p>
          <a:p>
            <a:pPr algn="just"/>
            <a:r>
              <a:rPr lang="ru-RU" dirty="0">
                <a:latin typeface="Times New Roman" panose="02020603050405020304" pitchFamily="18" charset="0"/>
                <a:ea typeface="Calibri" panose="020F0502020204030204" pitchFamily="34" charset="0"/>
                <a:cs typeface="Times New Roman" panose="02020603050405020304" pitchFamily="18" charset="0"/>
              </a:rPr>
              <a:t>сумматоры,</a:t>
            </a:r>
          </a:p>
          <a:p>
            <a:pPr algn="just"/>
            <a:r>
              <a:rPr lang="ru-RU" dirty="0">
                <a:latin typeface="Times New Roman" panose="02020603050405020304" pitchFamily="18" charset="0"/>
                <a:ea typeface="Calibri" panose="020F0502020204030204" pitchFamily="34" charset="0"/>
                <a:cs typeface="Times New Roman" panose="02020603050405020304" pitchFamily="18" charset="0"/>
              </a:rPr>
              <a:t>буферные и рабочие регистры,</a:t>
            </a:r>
          </a:p>
          <a:p>
            <a:pPr algn="just"/>
            <a:r>
              <a:rPr lang="ru-RU" dirty="0">
                <a:latin typeface="Times New Roman" panose="02020603050405020304" pitchFamily="18" charset="0"/>
                <a:ea typeface="Calibri" panose="020F0502020204030204" pitchFamily="34" charset="0"/>
                <a:cs typeface="Times New Roman" panose="02020603050405020304" pitchFamily="18" charset="0"/>
              </a:rPr>
              <a:t>специализированные аппаратные средства (блок ускоренного умножения),</a:t>
            </a:r>
          </a:p>
          <a:p>
            <a:pPr algn="just"/>
            <a:r>
              <a:rPr lang="ru-RU" dirty="0">
                <a:latin typeface="Times New Roman" panose="02020603050405020304" pitchFamily="18" charset="0"/>
                <a:ea typeface="Calibri" panose="020F0502020204030204" pitchFamily="34" charset="0"/>
                <a:cs typeface="Times New Roman" panose="02020603050405020304" pitchFamily="18" charset="0"/>
              </a:rPr>
              <a:t>собственный блок управления (иногда).</a:t>
            </a:r>
          </a:p>
          <a:p>
            <a:endParaRPr lang="ru-RU" dirty="0"/>
          </a:p>
        </p:txBody>
      </p:sp>
    </p:spTree>
    <p:extLst>
      <p:ext uri="{BB962C8B-B14F-4D97-AF65-F5344CB8AC3E}">
        <p14:creationId xmlns:p14="http://schemas.microsoft.com/office/powerpoint/2010/main" val="3218720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rgbClr val="FF0000"/>
                </a:solidFill>
              </a:rPr>
              <a:t>Регистры процессора</a:t>
            </a:r>
          </a:p>
        </p:txBody>
      </p:sp>
      <p:sp>
        <p:nvSpPr>
          <p:cNvPr id="3" name="Объект 2"/>
          <p:cNvSpPr>
            <a:spLocks noGrp="1"/>
          </p:cNvSpPr>
          <p:nvPr>
            <p:ph sz="quarter" idx="1"/>
          </p:nvPr>
        </p:nvSpPr>
        <p:spPr/>
        <p:txBody>
          <a:bodyPr/>
          <a:lstStyle/>
          <a:p>
            <a:pPr algn="just"/>
            <a:r>
              <a:rPr lang="ru-RU" dirty="0"/>
              <a:t>это ячейки внутренней быстродействующей памяти микропроцессора. </a:t>
            </a:r>
          </a:p>
          <a:p>
            <a:pPr algn="just"/>
            <a:r>
              <a:rPr lang="ru-RU" dirty="0"/>
              <a:t>Используются для временного хранения единицы информации (машинного слова) при прохождении данных через блок микропроцессора.</a:t>
            </a:r>
          </a:p>
        </p:txBody>
      </p:sp>
    </p:spTree>
    <p:extLst>
      <p:ext uri="{BB962C8B-B14F-4D97-AF65-F5344CB8AC3E}">
        <p14:creationId xmlns:p14="http://schemas.microsoft.com/office/powerpoint/2010/main" val="2101530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rgbClr val="FF0000"/>
                </a:solidFill>
              </a:rPr>
              <a:t>8 типов регистров</a:t>
            </a:r>
          </a:p>
        </p:txBody>
      </p:sp>
      <p:sp>
        <p:nvSpPr>
          <p:cNvPr id="3" name="Объект 2"/>
          <p:cNvSpPr>
            <a:spLocks noGrp="1"/>
          </p:cNvSpPr>
          <p:nvPr>
            <p:ph sz="quarter" idx="1"/>
          </p:nvPr>
        </p:nvSpPr>
        <p:spPr/>
        <p:txBody>
          <a:bodyPr>
            <a:normAutofit/>
          </a:bodyPr>
          <a:lstStyle/>
          <a:p>
            <a:pPr marL="0" indent="0">
              <a:buNone/>
            </a:pPr>
            <a:r>
              <a:rPr lang="ru-RU" dirty="0"/>
              <a:t>1. </a:t>
            </a:r>
            <a:r>
              <a:rPr lang="ru-RU" b="1" dirty="0"/>
              <a:t>Аккумулятор</a:t>
            </a:r>
            <a:r>
              <a:rPr lang="ru-RU" dirty="0"/>
              <a:t> </a:t>
            </a:r>
          </a:p>
          <a:p>
            <a:pPr marL="0" indent="0">
              <a:buNone/>
            </a:pPr>
            <a:r>
              <a:rPr lang="ru-RU" dirty="0"/>
              <a:t>2. </a:t>
            </a:r>
            <a:r>
              <a:rPr lang="ru-RU" b="1" dirty="0"/>
              <a:t>Буферные регистры</a:t>
            </a:r>
            <a:r>
              <a:rPr lang="ru-RU" dirty="0"/>
              <a:t> </a:t>
            </a:r>
          </a:p>
          <a:p>
            <a:pPr marL="0" indent="0">
              <a:buNone/>
            </a:pPr>
            <a:r>
              <a:rPr lang="ru-RU" dirty="0"/>
              <a:t>3. </a:t>
            </a:r>
            <a:r>
              <a:rPr lang="ru-RU" b="1" dirty="0"/>
              <a:t>Регистр </a:t>
            </a:r>
          </a:p>
          <a:p>
            <a:pPr marL="0" indent="0">
              <a:buNone/>
            </a:pPr>
            <a:r>
              <a:rPr lang="ru-RU" dirty="0"/>
              <a:t>4. </a:t>
            </a:r>
            <a:r>
              <a:rPr lang="ru-RU" b="1" dirty="0" err="1"/>
              <a:t>Счетчик</a:t>
            </a:r>
            <a:r>
              <a:rPr lang="ru-RU" b="1" dirty="0"/>
              <a:t> команд</a:t>
            </a:r>
            <a:r>
              <a:rPr lang="ru-RU" dirty="0"/>
              <a:t> </a:t>
            </a:r>
          </a:p>
          <a:p>
            <a:pPr marL="0" indent="0">
              <a:buNone/>
            </a:pPr>
            <a:r>
              <a:rPr lang="ru-RU" dirty="0"/>
              <a:t>5. </a:t>
            </a:r>
            <a:r>
              <a:rPr lang="ru-RU" b="1" dirty="0"/>
              <a:t>Регистр команд</a:t>
            </a:r>
            <a:r>
              <a:rPr lang="ru-RU" dirty="0"/>
              <a:t> </a:t>
            </a:r>
          </a:p>
          <a:p>
            <a:pPr marL="0" indent="0">
              <a:buNone/>
            </a:pPr>
            <a:r>
              <a:rPr lang="ru-RU" dirty="0"/>
              <a:t>6. </a:t>
            </a:r>
            <a:r>
              <a:rPr lang="ru-RU" b="1" dirty="0"/>
              <a:t>Регистр адреса</a:t>
            </a:r>
            <a:r>
              <a:rPr lang="ru-RU" dirty="0"/>
              <a:t> </a:t>
            </a:r>
          </a:p>
          <a:p>
            <a:pPr marL="0" indent="0">
              <a:buNone/>
            </a:pPr>
            <a:r>
              <a:rPr lang="ru-RU" dirty="0"/>
              <a:t>7. </a:t>
            </a:r>
            <a:r>
              <a:rPr lang="ru-RU" b="1" dirty="0"/>
              <a:t>Указатель стека</a:t>
            </a:r>
            <a:r>
              <a:rPr lang="ru-RU" dirty="0"/>
              <a:t>  </a:t>
            </a:r>
          </a:p>
          <a:p>
            <a:pPr marL="0" indent="0">
              <a:buNone/>
            </a:pPr>
            <a:r>
              <a:rPr lang="ru-RU" dirty="0"/>
              <a:t>8. </a:t>
            </a:r>
            <a:r>
              <a:rPr lang="ru-RU" b="1" dirty="0"/>
              <a:t>Регистры общего назначения</a:t>
            </a:r>
            <a:r>
              <a:rPr lang="ru-RU" dirty="0"/>
              <a:t> </a:t>
            </a:r>
          </a:p>
        </p:txBody>
      </p:sp>
    </p:spTree>
    <p:extLst>
      <p:ext uri="{BB962C8B-B14F-4D97-AF65-F5344CB8AC3E}">
        <p14:creationId xmlns:p14="http://schemas.microsoft.com/office/powerpoint/2010/main" val="595354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Оперативная память</a:t>
            </a:r>
          </a:p>
        </p:txBody>
      </p:sp>
      <p:sp>
        <p:nvSpPr>
          <p:cNvPr id="3" name="Объект 2"/>
          <p:cNvSpPr>
            <a:spLocks noGrp="1"/>
          </p:cNvSpPr>
          <p:nvPr>
            <p:ph sz="quarter" idx="1"/>
          </p:nvPr>
        </p:nvSpPr>
        <p:spPr/>
        <p:txBody>
          <a:bodyPr/>
          <a:lstStyle/>
          <a:p>
            <a:pPr algn="just"/>
            <a:r>
              <a:rPr lang="ru-RU" dirty="0"/>
              <a:t>Основной функцией центрального процессора (ЦП) является обработка информации и взаимодействие с устройствами. </a:t>
            </a:r>
          </a:p>
          <a:p>
            <a:pPr algn="just"/>
            <a:r>
              <a:rPr lang="ru-RU" dirty="0"/>
              <a:t>Обмениваться данными ЦП может только с ОЗУ (Оперативно Запоминающее Устройство).</a:t>
            </a:r>
          </a:p>
        </p:txBody>
      </p:sp>
    </p:spTree>
    <p:extLst>
      <p:ext uri="{BB962C8B-B14F-4D97-AF65-F5344CB8AC3E}">
        <p14:creationId xmlns:p14="http://schemas.microsoft.com/office/powerpoint/2010/main" val="2646737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a:t>Архитектура ЭВМ</a:t>
            </a:r>
            <a:endParaRPr lang="ru-RU" dirty="0"/>
          </a:p>
        </p:txBody>
      </p:sp>
      <p:sp>
        <p:nvSpPr>
          <p:cNvPr id="3" name="Объект 2"/>
          <p:cNvSpPr>
            <a:spLocks noGrp="1"/>
          </p:cNvSpPr>
          <p:nvPr>
            <p:ph idx="1"/>
          </p:nvPr>
        </p:nvSpPr>
        <p:spPr/>
        <p:txBody>
          <a:bodyPr>
            <a:normAutofit/>
          </a:bodyPr>
          <a:lstStyle/>
          <a:p>
            <a:pPr marL="0" indent="0" algn="just">
              <a:buNone/>
            </a:pPr>
            <a:r>
              <a:rPr lang="ru-RU" sz="2400" dirty="0"/>
              <a:t>Функциональная организация ЭВМ – это абстрактное представление ЭВМ, которое отражает ее структурную, схемотехническую и логическую организацию. </a:t>
            </a:r>
          </a:p>
        </p:txBody>
      </p:sp>
    </p:spTree>
    <p:extLst>
      <p:ext uri="{BB962C8B-B14F-4D97-AF65-F5344CB8AC3E}">
        <p14:creationId xmlns:p14="http://schemas.microsoft.com/office/powerpoint/2010/main" val="40982999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Понятие ар­хитектуры ЭВМ является комплексным и включает в себя:</a:t>
            </a:r>
          </a:p>
        </p:txBody>
      </p:sp>
      <p:sp>
        <p:nvSpPr>
          <p:cNvPr id="3" name="Объект 2"/>
          <p:cNvSpPr>
            <a:spLocks noGrp="1"/>
          </p:cNvSpPr>
          <p:nvPr>
            <p:ph idx="1"/>
          </p:nvPr>
        </p:nvSpPr>
        <p:spPr/>
        <p:txBody>
          <a:bodyPr>
            <a:normAutofit/>
          </a:bodyPr>
          <a:lstStyle/>
          <a:p>
            <a:pPr marL="0" indent="0">
              <a:buNone/>
            </a:pPr>
            <a:r>
              <a:rPr lang="ru-RU" dirty="0"/>
              <a:t>□ структурную схему ЭВМ;</a:t>
            </a:r>
          </a:p>
          <a:p>
            <a:pPr marL="0" indent="0">
              <a:buNone/>
            </a:pPr>
            <a:r>
              <a:rPr lang="ru-RU" dirty="0"/>
              <a:t>□ средства и способы доступа к элементам структурной схемы;</a:t>
            </a:r>
          </a:p>
          <a:p>
            <a:pPr marL="0" indent="0">
              <a:buNone/>
            </a:pPr>
            <a:r>
              <a:rPr lang="ru-RU" dirty="0"/>
              <a:t>□ организацию и разрядность интерфейсов ЭВМ;</a:t>
            </a:r>
          </a:p>
          <a:p>
            <a:pPr marL="0" indent="0">
              <a:buNone/>
            </a:pPr>
            <a:r>
              <a:rPr lang="ru-RU" dirty="0"/>
              <a:t>□ набор и доступность регистров;</a:t>
            </a:r>
          </a:p>
          <a:p>
            <a:pPr marL="0" indent="0">
              <a:buNone/>
            </a:pPr>
            <a:r>
              <a:rPr lang="ru-RU" dirty="0"/>
              <a:t>□ организацию и способы адресации памяти;</a:t>
            </a:r>
          </a:p>
          <a:p>
            <a:pPr marL="0" indent="0">
              <a:buNone/>
            </a:pPr>
            <a:r>
              <a:rPr lang="ru-RU" dirty="0"/>
              <a:t>□ способы представления и форматы данных ЭВМ;</a:t>
            </a:r>
          </a:p>
          <a:p>
            <a:pPr marL="0" indent="0">
              <a:buNone/>
            </a:pPr>
            <a:r>
              <a:rPr lang="ru-RU" dirty="0"/>
              <a:t>□ набор машинных команд ЭВМ;</a:t>
            </a:r>
          </a:p>
          <a:p>
            <a:pPr marL="0" indent="0">
              <a:buNone/>
            </a:pPr>
            <a:r>
              <a:rPr lang="ru-RU" dirty="0"/>
              <a:t>□ форматы машинных команд;</a:t>
            </a:r>
          </a:p>
          <a:p>
            <a:pPr marL="0" indent="0">
              <a:buNone/>
            </a:pPr>
            <a:r>
              <a:rPr lang="ru-RU" dirty="0"/>
              <a:t>□ обработку нештатных ситуаций (прерываний).</a:t>
            </a:r>
          </a:p>
          <a:p>
            <a:endParaRPr lang="ru-RU" dirty="0"/>
          </a:p>
        </p:txBody>
      </p:sp>
    </p:spTree>
    <p:extLst>
      <p:ext uri="{BB962C8B-B14F-4D97-AF65-F5344CB8AC3E}">
        <p14:creationId xmlns:p14="http://schemas.microsoft.com/office/powerpoint/2010/main" val="3536480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Основные определения</a:t>
            </a:r>
          </a:p>
        </p:txBody>
      </p:sp>
      <p:sp>
        <p:nvSpPr>
          <p:cNvPr id="3" name="Объект 2"/>
          <p:cNvSpPr>
            <a:spLocks noGrp="1"/>
          </p:cNvSpPr>
          <p:nvPr>
            <p:ph idx="1"/>
          </p:nvPr>
        </p:nvSpPr>
        <p:spPr>
          <a:xfrm>
            <a:off x="768096" y="2286000"/>
            <a:ext cx="7764344" cy="4023360"/>
          </a:xfrm>
        </p:spPr>
        <p:txBody>
          <a:bodyPr>
            <a:normAutofit/>
          </a:bodyPr>
          <a:lstStyle/>
          <a:p>
            <a:pPr algn="just"/>
            <a:r>
              <a:rPr lang="ru-RU" b="1" i="1" dirty="0">
                <a:solidFill>
                  <a:srgbClr val="FF0000"/>
                </a:solidFill>
              </a:rPr>
              <a:t>Командой </a:t>
            </a:r>
            <a:r>
              <a:rPr lang="ru-RU" dirty="0">
                <a:solidFill>
                  <a:srgbClr val="FF0000"/>
                </a:solidFill>
              </a:rPr>
              <a:t>на</a:t>
            </a:r>
            <a:r>
              <a:rPr lang="ru-RU" dirty="0"/>
              <a:t>зывается элементарное действие, которое может выполнить про­цессор без дальнейшей детализации. </a:t>
            </a:r>
          </a:p>
          <a:p>
            <a:pPr algn="just"/>
            <a:r>
              <a:rPr lang="ru-RU" dirty="0"/>
              <a:t>Последовательность команд, выполнение которых приводит к достижению определенной цели, называется </a:t>
            </a:r>
            <a:r>
              <a:rPr lang="ru-RU" b="1" i="1" dirty="0"/>
              <a:t>про­</a:t>
            </a:r>
            <a:r>
              <a:rPr lang="ru-RU" b="1" i="1" dirty="0">
                <a:solidFill>
                  <a:srgbClr val="FF0000"/>
                </a:solidFill>
              </a:rPr>
              <a:t>граммой</a:t>
            </a:r>
            <a:r>
              <a:rPr lang="ru-RU" b="1" i="1" dirty="0"/>
              <a:t>. </a:t>
            </a:r>
          </a:p>
          <a:p>
            <a:pPr algn="just"/>
            <a:r>
              <a:rPr lang="ru-RU" dirty="0"/>
              <a:t>Команды программы кодируются </a:t>
            </a:r>
            <a:r>
              <a:rPr lang="ru-RU" b="1" dirty="0"/>
              <a:t>двоичными словами </a:t>
            </a:r>
            <a:r>
              <a:rPr lang="ru-RU" dirty="0"/>
              <a:t>и размеща­ются в памяти ЭВМ. </a:t>
            </a:r>
          </a:p>
          <a:p>
            <a:pPr algn="just"/>
            <a:r>
              <a:rPr lang="ru-RU" dirty="0"/>
              <a:t>Вся работа ЭВМ состоит в </a:t>
            </a:r>
            <a:r>
              <a:rPr lang="ru-RU" b="1" dirty="0"/>
              <a:t>последовательном выполне­нии команд программы</a:t>
            </a:r>
            <a:r>
              <a:rPr lang="ru-RU" dirty="0"/>
              <a:t>. </a:t>
            </a:r>
          </a:p>
          <a:p>
            <a:pPr algn="just"/>
            <a:r>
              <a:rPr lang="ru-RU" dirty="0"/>
              <a:t>Действия по выбору из памяти и выполнению одной команды называются </a:t>
            </a:r>
            <a:r>
              <a:rPr lang="ru-RU" b="1" i="1" dirty="0">
                <a:solidFill>
                  <a:srgbClr val="FF0000"/>
                </a:solidFill>
              </a:rPr>
              <a:t>командным циклом</a:t>
            </a:r>
            <a:r>
              <a:rPr lang="ru-RU" b="1" i="1" dirty="0"/>
              <a:t>.</a:t>
            </a:r>
            <a:endParaRPr lang="ru-RU" dirty="0"/>
          </a:p>
          <a:p>
            <a:endParaRPr lang="ru-RU" dirty="0"/>
          </a:p>
        </p:txBody>
      </p:sp>
    </p:spTree>
    <p:extLst>
      <p:ext uri="{BB962C8B-B14F-4D97-AF65-F5344CB8AC3E}">
        <p14:creationId xmlns:p14="http://schemas.microsoft.com/office/powerpoint/2010/main" val="151253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Счётчик команд</a:t>
            </a:r>
          </a:p>
        </p:txBody>
      </p:sp>
      <p:sp>
        <p:nvSpPr>
          <p:cNvPr id="3" name="Объект 2"/>
          <p:cNvSpPr>
            <a:spLocks noGrp="1"/>
          </p:cNvSpPr>
          <p:nvPr>
            <p:ph idx="1"/>
          </p:nvPr>
        </p:nvSpPr>
        <p:spPr>
          <a:xfrm>
            <a:off x="768096" y="2286000"/>
            <a:ext cx="8052376" cy="4023360"/>
          </a:xfrm>
        </p:spPr>
        <p:txBody>
          <a:bodyPr>
            <a:normAutofit/>
          </a:bodyPr>
          <a:lstStyle/>
          <a:p>
            <a:pPr algn="just"/>
            <a:r>
              <a:rPr lang="ru-RU" sz="2400" dirty="0"/>
              <a:t>В составе любого процессора имеется специальная ячейка, которая хранит адрес выполняемой команды — </a:t>
            </a:r>
            <a:r>
              <a:rPr lang="ru-RU" sz="2400" b="1" i="1" dirty="0"/>
              <a:t>счетчик команд </a:t>
            </a:r>
            <a:r>
              <a:rPr lang="ru-RU" sz="2400" dirty="0"/>
              <a:t>или </a:t>
            </a:r>
            <a:r>
              <a:rPr lang="ru-RU" sz="2400" b="1" i="1" dirty="0">
                <a:solidFill>
                  <a:srgbClr val="FF0000"/>
                </a:solidFill>
              </a:rPr>
              <a:t>программный счетчик</a:t>
            </a:r>
            <a:r>
              <a:rPr lang="ru-RU" sz="2400" b="1" i="1" dirty="0"/>
              <a:t>. </a:t>
            </a:r>
          </a:p>
          <a:p>
            <a:pPr algn="just"/>
            <a:r>
              <a:rPr lang="ru-RU" sz="2400" dirty="0"/>
              <a:t>После выполнения очередной команды его значение увеличивается на едини­цу (если код одной команды занимает несколько ячеек памяти, то содержи­мое счетчика команд увеличивается на длину команды). </a:t>
            </a:r>
          </a:p>
        </p:txBody>
      </p:sp>
    </p:spTree>
    <p:extLst>
      <p:ext uri="{BB962C8B-B14F-4D97-AF65-F5344CB8AC3E}">
        <p14:creationId xmlns:p14="http://schemas.microsoft.com/office/powerpoint/2010/main" val="3643147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Регистр команд</a:t>
            </a:r>
          </a:p>
        </p:txBody>
      </p:sp>
      <p:sp>
        <p:nvSpPr>
          <p:cNvPr id="3" name="Объект 2"/>
          <p:cNvSpPr>
            <a:spLocks noGrp="1"/>
          </p:cNvSpPr>
          <p:nvPr>
            <p:ph idx="1"/>
          </p:nvPr>
        </p:nvSpPr>
        <p:spPr/>
        <p:txBody>
          <a:bodyPr/>
          <a:lstStyle/>
          <a:p>
            <a:pPr algn="just"/>
            <a:r>
              <a:rPr lang="ru-RU" dirty="0"/>
              <a:t>Выполняемая команда помещается в </a:t>
            </a:r>
            <a:r>
              <a:rPr lang="ru-RU" b="1" i="1" dirty="0">
                <a:solidFill>
                  <a:srgbClr val="FF0000"/>
                </a:solidFill>
              </a:rPr>
              <a:t>регистр ко­манд </a:t>
            </a:r>
            <a:r>
              <a:rPr lang="ru-RU" dirty="0"/>
              <a:t>— специальную ячейку процессора.</a:t>
            </a:r>
          </a:p>
          <a:p>
            <a:r>
              <a:rPr lang="en-US" dirty="0"/>
              <a:t>CR</a:t>
            </a:r>
            <a:endParaRPr lang="ru-RU" dirty="0"/>
          </a:p>
        </p:txBody>
      </p:sp>
    </p:spTree>
    <p:extLst>
      <p:ext uri="{BB962C8B-B14F-4D97-AF65-F5344CB8AC3E}">
        <p14:creationId xmlns:p14="http://schemas.microsoft.com/office/powerpoint/2010/main" val="3875519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rgbClr val="FF0000"/>
                </a:solidFill>
              </a:rPr>
              <a:t>Командный цикл процессора</a:t>
            </a:r>
            <a:endParaRPr lang="ru-RU" dirty="0">
              <a:solidFill>
                <a:srgbClr val="FF0000"/>
              </a:solidFill>
            </a:endParaRPr>
          </a:p>
        </p:txBody>
      </p:sp>
      <p:sp>
        <p:nvSpPr>
          <p:cNvPr id="3" name="Объект 2"/>
          <p:cNvSpPr>
            <a:spLocks noGrp="1"/>
          </p:cNvSpPr>
          <p:nvPr>
            <p:ph idx="1"/>
          </p:nvPr>
        </p:nvSpPr>
        <p:spPr/>
        <p:txBody>
          <a:bodyPr>
            <a:normAutofit/>
          </a:bodyPr>
          <a:lstStyle/>
          <a:p>
            <a:pPr marL="0" indent="0" algn="just">
              <a:buNone/>
            </a:pPr>
            <a:r>
              <a:rPr lang="ru-RU" dirty="0"/>
              <a:t>1. Извлечение из памяти содержимого ячейки, адрес которой хранится в программном счетчике, и размещение этого кода в регистре команд (чтение команды).</a:t>
            </a:r>
          </a:p>
          <a:p>
            <a:pPr marL="0" indent="0" algn="just">
              <a:buNone/>
            </a:pPr>
            <a:r>
              <a:rPr lang="ru-RU" dirty="0"/>
              <a:t>2. Увеличение содержимого программного счетчика на единицу.</a:t>
            </a:r>
          </a:p>
          <a:p>
            <a:pPr marL="0" indent="0" algn="just">
              <a:buNone/>
            </a:pPr>
            <a:r>
              <a:rPr lang="ru-RU" dirty="0"/>
              <a:t>3. Формирование адреса операндов.</a:t>
            </a:r>
          </a:p>
          <a:p>
            <a:pPr marL="0" indent="0" algn="just">
              <a:buNone/>
            </a:pPr>
            <a:r>
              <a:rPr lang="ru-RU" dirty="0"/>
              <a:t>4. Извлечение операндов из памяти.</a:t>
            </a:r>
          </a:p>
          <a:p>
            <a:pPr marL="0" indent="0" algn="just">
              <a:buNone/>
            </a:pPr>
            <a:r>
              <a:rPr lang="ru-RU" dirty="0"/>
              <a:t>5. Выполнение заданной в команде операции.</a:t>
            </a:r>
          </a:p>
          <a:p>
            <a:pPr marL="0" indent="0" algn="just">
              <a:buNone/>
            </a:pPr>
            <a:r>
              <a:rPr lang="ru-RU" dirty="0"/>
              <a:t>6. Размещение результата операции в памяти.</a:t>
            </a:r>
          </a:p>
          <a:p>
            <a:pPr marL="0" indent="0" algn="just">
              <a:buNone/>
            </a:pPr>
            <a:r>
              <a:rPr lang="ru-RU" dirty="0"/>
              <a:t>7. Переход к п. 1.</a:t>
            </a:r>
          </a:p>
        </p:txBody>
      </p:sp>
    </p:spTree>
    <p:extLst>
      <p:ext uri="{BB962C8B-B14F-4D97-AF65-F5344CB8AC3E}">
        <p14:creationId xmlns:p14="http://schemas.microsoft.com/office/powerpoint/2010/main" val="679917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Система команд процессора</a:t>
            </a:r>
            <a:endParaRPr lang="ru-RU" dirty="0"/>
          </a:p>
        </p:txBody>
      </p:sp>
      <p:sp>
        <p:nvSpPr>
          <p:cNvPr id="3" name="Объект 2"/>
          <p:cNvSpPr>
            <a:spLocks noGrp="1"/>
          </p:cNvSpPr>
          <p:nvPr>
            <p:ph idx="1"/>
          </p:nvPr>
        </p:nvSpPr>
        <p:spPr/>
        <p:txBody>
          <a:bodyPr>
            <a:normAutofit/>
          </a:bodyPr>
          <a:lstStyle/>
          <a:p>
            <a:pPr marL="0" indent="0" algn="just">
              <a:buNone/>
            </a:pPr>
            <a:r>
              <a:rPr lang="ru-RU" sz="2400" dirty="0"/>
              <a:t>Включает в себя определённый набор команд , т.е. действий, которые не­обходимы для обработки информации и управления ходом вычислений.</a:t>
            </a:r>
          </a:p>
          <a:p>
            <a:pPr marL="0" indent="0">
              <a:buNone/>
            </a:pPr>
            <a:r>
              <a:rPr lang="ru-RU" sz="2400" dirty="0"/>
              <a:t>Система команд процессора характеризуется тремя аспектами: </a:t>
            </a:r>
          </a:p>
          <a:p>
            <a:pPr>
              <a:buFont typeface="Wingdings" panose="05000000000000000000" pitchFamily="2" charset="2"/>
              <a:buChar char="Ø"/>
            </a:pPr>
            <a:r>
              <a:rPr lang="ru-RU" sz="2400" dirty="0"/>
              <a:t>Форматами команд, </a:t>
            </a:r>
          </a:p>
          <a:p>
            <a:pPr>
              <a:buFont typeface="Wingdings" panose="05000000000000000000" pitchFamily="2" charset="2"/>
              <a:buChar char="Ø"/>
            </a:pPr>
            <a:r>
              <a:rPr lang="ru-RU" sz="2400" dirty="0"/>
              <a:t>Способами адресации </a:t>
            </a:r>
          </a:p>
          <a:p>
            <a:pPr>
              <a:buFont typeface="Wingdings" panose="05000000000000000000" pitchFamily="2" charset="2"/>
              <a:buChar char="Ø"/>
            </a:pPr>
            <a:r>
              <a:rPr lang="ru-RU" sz="2400" dirty="0"/>
              <a:t>Системой операций</a:t>
            </a:r>
          </a:p>
        </p:txBody>
      </p:sp>
    </p:spTree>
    <p:extLst>
      <p:ext uri="{BB962C8B-B14F-4D97-AF65-F5344CB8AC3E}">
        <p14:creationId xmlns:p14="http://schemas.microsoft.com/office/powerpoint/2010/main" val="3039034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b="1" dirty="0"/>
              <a:t>Форматы команд</a:t>
            </a:r>
            <a:endParaRPr lang="ru-RU" dirty="0"/>
          </a:p>
        </p:txBody>
      </p:sp>
      <p:sp>
        <p:nvSpPr>
          <p:cNvPr id="3" name="Объект 2"/>
          <p:cNvSpPr>
            <a:spLocks noGrp="1"/>
          </p:cNvSpPr>
          <p:nvPr>
            <p:ph idx="1"/>
          </p:nvPr>
        </p:nvSpPr>
        <p:spPr>
          <a:xfrm>
            <a:off x="612667" y="1268760"/>
            <a:ext cx="7847765" cy="5328592"/>
          </a:xfrm>
        </p:spPr>
        <p:txBody>
          <a:bodyPr>
            <a:normAutofit/>
          </a:bodyPr>
          <a:lstStyle/>
          <a:p>
            <a:pPr algn="just"/>
            <a:r>
              <a:rPr lang="ru-RU" sz="2400" dirty="0"/>
              <a:t>Под </a:t>
            </a:r>
            <a:r>
              <a:rPr lang="ru-RU" sz="2400" b="1" i="1" dirty="0">
                <a:solidFill>
                  <a:srgbClr val="FF0000"/>
                </a:solidFill>
              </a:rPr>
              <a:t>форматом команды </a:t>
            </a:r>
            <a:r>
              <a:rPr lang="ru-RU" sz="2400" dirty="0"/>
              <a:t>следует понимать длину команды, количество, раз­мер, положение, назначение и способ кодировки ее полей.</a:t>
            </a:r>
          </a:p>
          <a:p>
            <a:pPr algn="just"/>
            <a:r>
              <a:rPr lang="ru-RU" sz="2400" dirty="0"/>
              <a:t>Команды, как и любая информация в ЭВМ, кодируются двоичными словами, которые должны содержать в себе следующие виды информации:</a:t>
            </a:r>
          </a:p>
          <a:p>
            <a:pPr marL="0" indent="0" algn="just">
              <a:buNone/>
            </a:pPr>
            <a:r>
              <a:rPr lang="ru-RU" sz="2400" dirty="0"/>
              <a:t>□ тип операции, которую следует реализовать в данной команде (КОП);</a:t>
            </a:r>
          </a:p>
          <a:p>
            <a:pPr marL="0" indent="0" algn="just">
              <a:buNone/>
            </a:pPr>
            <a:r>
              <a:rPr lang="ru-RU" sz="2400" dirty="0"/>
              <a:t>□ место в памяти, откуда следует взять первый операнд (А1);</a:t>
            </a:r>
          </a:p>
          <a:p>
            <a:pPr marL="0" indent="0" algn="just">
              <a:buNone/>
            </a:pPr>
            <a:r>
              <a:rPr lang="ru-RU" sz="2400" dirty="0"/>
              <a:t>□ место в памяти, откуда следует взять второй операнд (А2);</a:t>
            </a:r>
          </a:p>
          <a:p>
            <a:pPr marL="0" indent="0" algn="just">
              <a:buNone/>
            </a:pPr>
            <a:r>
              <a:rPr lang="ru-RU" sz="2400" dirty="0"/>
              <a:t>□ место в памяти, куда следует поместить результат (A3).</a:t>
            </a:r>
          </a:p>
          <a:p>
            <a:pPr marL="0" indent="0">
              <a:buNone/>
            </a:pPr>
            <a:endParaRPr lang="ru-RU" dirty="0"/>
          </a:p>
        </p:txBody>
      </p:sp>
    </p:spTree>
    <p:extLst>
      <p:ext uri="{BB962C8B-B14F-4D97-AF65-F5344CB8AC3E}">
        <p14:creationId xmlns:p14="http://schemas.microsoft.com/office/powerpoint/2010/main" val="719226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just"/>
            <a:r>
              <a:rPr lang="ru-RU" sz="2000" dirty="0"/>
              <a:t>Каждому из этих видов информации соответствует своя часть двоичного сло­ва — поле, а совокупность полей (их длины, расположение в командном слове, способ кодирования информации) называется </a:t>
            </a:r>
            <a:r>
              <a:rPr lang="ru-RU" sz="2000" b="1" dirty="0"/>
              <a:t>форматом команды</a:t>
            </a:r>
            <a:r>
              <a:rPr lang="ru-RU" sz="2000" dirty="0"/>
              <a:t>.</a:t>
            </a:r>
          </a:p>
        </p:txBody>
      </p:sp>
      <p:pic>
        <p:nvPicPr>
          <p:cNvPr id="4" name="Объект 3"/>
          <p:cNvPicPr>
            <a:picLocks noGrp="1"/>
          </p:cNvPicPr>
          <p:nvPr>
            <p:ph idx="1"/>
          </p:nvPr>
        </p:nvPicPr>
        <p:blipFill>
          <a:blip r:embed="rId2"/>
          <a:stretch>
            <a:fillRect/>
          </a:stretch>
        </p:blipFill>
        <p:spPr bwMode="auto">
          <a:xfrm>
            <a:off x="1758911" y="2286000"/>
            <a:ext cx="5308678" cy="4022725"/>
          </a:xfrm>
          <a:prstGeom prst="rect">
            <a:avLst/>
          </a:prstGeom>
          <a:noFill/>
          <a:ln w="9525">
            <a:noFill/>
            <a:miter lim="800000"/>
            <a:headEnd/>
            <a:tailEnd/>
          </a:ln>
        </p:spPr>
      </p:pic>
    </p:spTree>
    <p:extLst>
      <p:ext uri="{BB962C8B-B14F-4D97-AF65-F5344CB8AC3E}">
        <p14:creationId xmlns:p14="http://schemas.microsoft.com/office/powerpoint/2010/main" val="2046011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400" dirty="0"/>
              <a:t>Чаще используются </a:t>
            </a:r>
            <a:r>
              <a:rPr lang="ru-RU" sz="2400" i="1" dirty="0"/>
              <a:t>двухадресные команды </a:t>
            </a:r>
            <a:r>
              <a:rPr lang="ru-RU" sz="2400" dirty="0"/>
              <a:t>(</a:t>
            </a:r>
            <a:r>
              <a:rPr lang="ru-RU" sz="2400" dirty="0" err="1"/>
              <a:t>рис.,б</a:t>
            </a:r>
            <a:r>
              <a:rPr lang="ru-RU" sz="2400" dirty="0"/>
              <a:t>), в этом случае в бинарных операциях результат помещается на место одного из операндов.</a:t>
            </a:r>
          </a:p>
          <a:p>
            <a:pPr algn="just"/>
            <a:r>
              <a:rPr lang="ru-RU" sz="2400" dirty="0"/>
              <a:t>Для реализации одноадресных форматов (рис. в) в процессоре предусматривают специальную ячейку— </a:t>
            </a:r>
            <a:r>
              <a:rPr lang="ru-RU" sz="2400" i="1" dirty="0"/>
              <a:t>аккумулятор. </a:t>
            </a:r>
            <a:r>
              <a:rPr lang="ru-RU" sz="2400" dirty="0"/>
              <a:t>Первый операнд и результат всегда размещаются в аккумуляторе, а второй операнд адресуется полем А.</a:t>
            </a:r>
          </a:p>
          <a:p>
            <a:endParaRPr lang="ru-RU" dirty="0"/>
          </a:p>
        </p:txBody>
      </p:sp>
    </p:spTree>
    <p:extLst>
      <p:ext uri="{BB962C8B-B14F-4D97-AF65-F5344CB8AC3E}">
        <p14:creationId xmlns:p14="http://schemas.microsoft.com/office/powerpoint/2010/main" val="1548716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dirty="0">
                <a:solidFill>
                  <a:srgbClr val="FF0000"/>
                </a:solidFill>
              </a:rPr>
              <a:t>Способы адресации</a:t>
            </a:r>
          </a:p>
        </p:txBody>
      </p:sp>
      <p:sp>
        <p:nvSpPr>
          <p:cNvPr id="3" name="Объект 2"/>
          <p:cNvSpPr>
            <a:spLocks noGrp="1"/>
          </p:cNvSpPr>
          <p:nvPr>
            <p:ph idx="1"/>
          </p:nvPr>
        </p:nvSpPr>
        <p:spPr>
          <a:xfrm>
            <a:off x="683568" y="1124744"/>
            <a:ext cx="8229600" cy="5472608"/>
          </a:xfrm>
        </p:spPr>
        <p:txBody>
          <a:bodyPr>
            <a:normAutofit/>
          </a:bodyPr>
          <a:lstStyle/>
          <a:p>
            <a:pPr marL="0" indent="0" algn="just">
              <a:buNone/>
            </a:pPr>
            <a:r>
              <a:rPr lang="ru-RU" dirty="0"/>
              <a:t>Способ адресации определяет, каким образом следует использовать информацию, размещенную в поле адреса команды.</a:t>
            </a:r>
            <a:endParaRPr lang="ru-RU" i="1" dirty="0"/>
          </a:p>
          <a:p>
            <a:pPr marL="0" indent="0" algn="just">
              <a:buNone/>
            </a:pPr>
            <a:r>
              <a:rPr lang="ru-RU" i="1" dirty="0"/>
              <a:t>□ </a:t>
            </a:r>
            <a:r>
              <a:rPr lang="ru-RU" b="1" i="1" dirty="0"/>
              <a:t>Прямая</a:t>
            </a:r>
            <a:r>
              <a:rPr lang="ru-RU" i="1" dirty="0"/>
              <a:t> </a:t>
            </a:r>
            <a:r>
              <a:rPr lang="ru-RU" dirty="0"/>
              <a:t>— в этом случае в адресном поле располагается адрес операнда. </a:t>
            </a:r>
          </a:p>
          <a:p>
            <a:pPr marL="0" indent="0" algn="just">
              <a:buNone/>
            </a:pPr>
            <a:r>
              <a:rPr lang="ru-RU" i="1" dirty="0"/>
              <a:t>□ </a:t>
            </a:r>
            <a:r>
              <a:rPr lang="ru-RU" b="1" i="1" dirty="0"/>
              <a:t>Непосредственная</a:t>
            </a:r>
            <a:r>
              <a:rPr lang="ru-RU" i="1" dirty="0"/>
              <a:t> </a:t>
            </a:r>
            <a:r>
              <a:rPr lang="ru-RU" dirty="0"/>
              <a:t>— в поле адреса команды располагается не адрес опе­ранда, а сам операнд. Такой способ удобно использовать в командах с константами.</a:t>
            </a:r>
          </a:p>
          <a:p>
            <a:pPr marL="0" indent="0" algn="just">
              <a:buNone/>
            </a:pPr>
            <a:r>
              <a:rPr lang="ru-RU" i="1" dirty="0"/>
              <a:t>□ </a:t>
            </a:r>
            <a:r>
              <a:rPr lang="ru-RU" b="1" i="1" dirty="0"/>
              <a:t>Косвенная</a:t>
            </a:r>
            <a:r>
              <a:rPr lang="ru-RU" i="1" dirty="0"/>
              <a:t> </a:t>
            </a:r>
            <a:r>
              <a:rPr lang="ru-RU" dirty="0"/>
              <a:t>— в поле адреса команды располагается адрес ячейки памяти, в которой хранится адрес операнда ("адрес адреса"). </a:t>
            </a:r>
          </a:p>
          <a:p>
            <a:pPr marL="0" indent="0" algn="just">
              <a:buNone/>
            </a:pPr>
            <a:r>
              <a:rPr lang="ru-RU" i="1" dirty="0"/>
              <a:t>□ </a:t>
            </a:r>
            <a:r>
              <a:rPr lang="ru-RU" b="1" i="1" dirty="0"/>
              <a:t>Относительная</a:t>
            </a:r>
            <a:r>
              <a:rPr lang="ru-RU" dirty="0"/>
              <a:t>— адрес формируется как сумма двух слагаемых: базы, хранящейся в специальном регистре или в одном из РОН, и смещения, из­влекаемого из поля адреса команды. </a:t>
            </a:r>
          </a:p>
          <a:p>
            <a:pPr marL="0" indent="0" algn="just">
              <a:buNone/>
            </a:pPr>
            <a:r>
              <a:rPr lang="ru-RU" i="1" dirty="0"/>
              <a:t>□ </a:t>
            </a:r>
            <a:r>
              <a:rPr lang="ru-RU" b="1" i="1" dirty="0"/>
              <a:t>Безадресная</a:t>
            </a:r>
            <a:r>
              <a:rPr lang="ru-RU" i="1" dirty="0"/>
              <a:t> </a:t>
            </a:r>
            <a:r>
              <a:rPr lang="ru-RU" dirty="0"/>
              <a:t>— поле адреса в команде отсутствует, а адрес операнда или не имеет смысла для данной команды, или подразумевается по умолчанию. </a:t>
            </a:r>
          </a:p>
        </p:txBody>
      </p:sp>
    </p:spTree>
    <p:extLst>
      <p:ext uri="{BB962C8B-B14F-4D97-AF65-F5344CB8AC3E}">
        <p14:creationId xmlns:p14="http://schemas.microsoft.com/office/powerpoint/2010/main" val="2111185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Система операций</a:t>
            </a:r>
            <a:endParaRPr lang="ru-RU" dirty="0"/>
          </a:p>
        </p:txBody>
      </p:sp>
      <p:sp>
        <p:nvSpPr>
          <p:cNvPr id="3" name="Объект 2"/>
          <p:cNvSpPr>
            <a:spLocks noGrp="1"/>
          </p:cNvSpPr>
          <p:nvPr>
            <p:ph idx="1"/>
          </p:nvPr>
        </p:nvSpPr>
        <p:spPr/>
        <p:txBody>
          <a:bodyPr>
            <a:normAutofit/>
          </a:bodyPr>
          <a:lstStyle/>
          <a:p>
            <a:pPr algn="just"/>
            <a:r>
              <a:rPr lang="ru-RU" sz="2800" dirty="0"/>
              <a:t>Все операции, выполняемые в командах ЭВМ, принято делить на пять клас­сов:</a:t>
            </a:r>
          </a:p>
          <a:p>
            <a:pPr lvl="1" algn="just"/>
            <a:r>
              <a:rPr lang="ru-RU" sz="2000" b="1" i="1" dirty="0"/>
              <a:t>Арифметико-логические </a:t>
            </a:r>
            <a:r>
              <a:rPr lang="ru-RU" sz="2000" dirty="0"/>
              <a:t>и </a:t>
            </a:r>
            <a:r>
              <a:rPr lang="ru-RU" sz="2000" b="1" i="1" dirty="0"/>
              <a:t>специальные</a:t>
            </a:r>
          </a:p>
          <a:p>
            <a:pPr lvl="1" algn="just"/>
            <a:r>
              <a:rPr lang="ru-RU" sz="2000" b="1" i="1" dirty="0"/>
              <a:t>Пересылки </a:t>
            </a:r>
            <a:r>
              <a:rPr lang="ru-RU" sz="2000" dirty="0"/>
              <a:t>и </a:t>
            </a:r>
            <a:r>
              <a:rPr lang="ru-RU" sz="2000" b="1" i="1" dirty="0"/>
              <a:t>загрузки</a:t>
            </a:r>
          </a:p>
          <a:p>
            <a:pPr lvl="1" algn="just"/>
            <a:r>
              <a:rPr lang="ru-RU" sz="2000" b="1" i="1" dirty="0"/>
              <a:t>Ввода/вывода</a:t>
            </a:r>
          </a:p>
          <a:p>
            <a:pPr lvl="1" algn="just"/>
            <a:r>
              <a:rPr lang="ru-RU" sz="2000" b="1" i="1" dirty="0"/>
              <a:t>Передачи управления</a:t>
            </a:r>
          </a:p>
          <a:p>
            <a:pPr lvl="1" algn="just"/>
            <a:r>
              <a:rPr lang="ru-RU" sz="2000" b="1" i="1" dirty="0"/>
              <a:t>Системные</a:t>
            </a:r>
            <a:endParaRPr lang="ru-RU" sz="2000" dirty="0"/>
          </a:p>
          <a:p>
            <a:pPr algn="just"/>
            <a:endParaRPr lang="ru-RU" dirty="0"/>
          </a:p>
          <a:p>
            <a:endParaRPr lang="ru-RU" dirty="0"/>
          </a:p>
        </p:txBody>
      </p:sp>
    </p:spTree>
    <p:extLst>
      <p:ext uri="{BB962C8B-B14F-4D97-AF65-F5344CB8AC3E}">
        <p14:creationId xmlns:p14="http://schemas.microsoft.com/office/powerpoint/2010/main" val="3340163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i="1" dirty="0"/>
              <a:t>Арифметико-логические </a:t>
            </a:r>
            <a:r>
              <a:rPr lang="ru-RU" dirty="0"/>
              <a:t>и </a:t>
            </a:r>
            <a:r>
              <a:rPr lang="ru-RU" b="1" i="1" dirty="0"/>
              <a:t>специальные</a:t>
            </a:r>
            <a:endParaRPr lang="ru-RU" dirty="0"/>
          </a:p>
        </p:txBody>
      </p:sp>
      <p:sp>
        <p:nvSpPr>
          <p:cNvPr id="3" name="Объект 2"/>
          <p:cNvSpPr>
            <a:spLocks noGrp="1"/>
          </p:cNvSpPr>
          <p:nvPr>
            <p:ph idx="1"/>
          </p:nvPr>
        </p:nvSpPr>
        <p:spPr>
          <a:xfrm>
            <a:off x="467544" y="1907033"/>
            <a:ext cx="8229600" cy="4925144"/>
          </a:xfrm>
        </p:spPr>
        <p:txBody>
          <a:bodyPr>
            <a:normAutofit/>
          </a:bodyPr>
          <a:lstStyle/>
          <a:p>
            <a:pPr algn="just"/>
            <a:r>
              <a:rPr lang="ru-RU" sz="2800" dirty="0">
                <a:solidFill>
                  <a:srgbClr val="FF0000"/>
                </a:solidFill>
              </a:rPr>
              <a:t>Команды, в которых выполняет­ся собственно преобразование информации. </a:t>
            </a:r>
          </a:p>
          <a:p>
            <a:pPr algn="just"/>
            <a:r>
              <a:rPr lang="ru-RU" sz="2800" dirty="0">
                <a:solidFill>
                  <a:srgbClr val="FF0000"/>
                </a:solidFill>
              </a:rPr>
              <a:t>К ним относятся арифметиче­ские операции:</a:t>
            </a:r>
          </a:p>
          <a:p>
            <a:pPr lvl="1" algn="just"/>
            <a:r>
              <a:rPr lang="en-US" sz="2000" b="1" dirty="0">
                <a:solidFill>
                  <a:srgbClr val="FF0000"/>
                </a:solidFill>
              </a:rPr>
              <a:t>add (</a:t>
            </a:r>
            <a:r>
              <a:rPr lang="en-US" sz="2000" b="1" dirty="0" err="1">
                <a:solidFill>
                  <a:srgbClr val="FF0000"/>
                </a:solidFill>
              </a:rPr>
              <a:t>adi</a:t>
            </a:r>
            <a:r>
              <a:rPr lang="en-US" sz="2000" b="1" dirty="0">
                <a:solidFill>
                  <a:srgbClr val="FF0000"/>
                </a:solidFill>
              </a:rPr>
              <a:t>) </a:t>
            </a:r>
            <a:r>
              <a:rPr lang="ru-RU" sz="2000" dirty="0">
                <a:solidFill>
                  <a:srgbClr val="FF0000"/>
                </a:solidFill>
              </a:rPr>
              <a:t>сложение, </a:t>
            </a:r>
          </a:p>
          <a:p>
            <a:pPr lvl="1" algn="just"/>
            <a:r>
              <a:rPr lang="en-US" sz="2000" b="1" dirty="0">
                <a:solidFill>
                  <a:srgbClr val="FF0000"/>
                </a:solidFill>
              </a:rPr>
              <a:t>sub (</a:t>
            </a:r>
            <a:r>
              <a:rPr lang="en-US" sz="2000" b="1" dirty="0" err="1">
                <a:solidFill>
                  <a:srgbClr val="FF0000"/>
                </a:solidFill>
              </a:rPr>
              <a:t>subi</a:t>
            </a:r>
            <a:r>
              <a:rPr lang="en-US" sz="2000" b="1" dirty="0">
                <a:solidFill>
                  <a:srgbClr val="FF0000"/>
                </a:solidFill>
              </a:rPr>
              <a:t>) </a:t>
            </a:r>
            <a:r>
              <a:rPr lang="ru-RU" sz="2000" dirty="0">
                <a:solidFill>
                  <a:srgbClr val="FF0000"/>
                </a:solidFill>
              </a:rPr>
              <a:t>вычитание, </a:t>
            </a:r>
          </a:p>
          <a:p>
            <a:pPr lvl="1" algn="just"/>
            <a:r>
              <a:rPr lang="en-US" sz="2000" b="1" dirty="0" err="1">
                <a:solidFill>
                  <a:srgbClr val="FF0000"/>
                </a:solidFill>
              </a:rPr>
              <a:t>mul</a:t>
            </a:r>
            <a:r>
              <a:rPr lang="en-US" sz="2000" dirty="0">
                <a:solidFill>
                  <a:srgbClr val="FF0000"/>
                </a:solidFill>
              </a:rPr>
              <a:t> (</a:t>
            </a:r>
            <a:r>
              <a:rPr lang="en-US" sz="2000" b="1" dirty="0" err="1">
                <a:solidFill>
                  <a:srgbClr val="FF0000"/>
                </a:solidFill>
              </a:rPr>
              <a:t>muli</a:t>
            </a:r>
            <a:r>
              <a:rPr lang="en-US" sz="2000" dirty="0">
                <a:solidFill>
                  <a:srgbClr val="FF0000"/>
                </a:solidFill>
              </a:rPr>
              <a:t>) </a:t>
            </a:r>
            <a:r>
              <a:rPr lang="ru-RU" sz="2000" dirty="0">
                <a:solidFill>
                  <a:srgbClr val="FF0000"/>
                </a:solidFill>
              </a:rPr>
              <a:t>умножение</a:t>
            </a:r>
          </a:p>
          <a:p>
            <a:pPr lvl="1" algn="just"/>
            <a:r>
              <a:rPr lang="en-US" sz="2000" b="1" dirty="0">
                <a:solidFill>
                  <a:srgbClr val="FF0000"/>
                </a:solidFill>
              </a:rPr>
              <a:t>div</a:t>
            </a:r>
            <a:r>
              <a:rPr lang="en-US" sz="2000" dirty="0">
                <a:solidFill>
                  <a:srgbClr val="FF0000"/>
                </a:solidFill>
              </a:rPr>
              <a:t> </a:t>
            </a:r>
            <a:r>
              <a:rPr lang="en-US" sz="2000" b="1" dirty="0">
                <a:solidFill>
                  <a:srgbClr val="FF0000"/>
                </a:solidFill>
              </a:rPr>
              <a:t>(</a:t>
            </a:r>
            <a:r>
              <a:rPr lang="en-US" sz="2000" b="1" dirty="0" err="1">
                <a:solidFill>
                  <a:srgbClr val="FF0000"/>
                </a:solidFill>
              </a:rPr>
              <a:t>divi</a:t>
            </a:r>
            <a:r>
              <a:rPr lang="en-US" sz="2000" b="1" dirty="0">
                <a:solidFill>
                  <a:srgbClr val="FF0000"/>
                </a:solidFill>
              </a:rPr>
              <a:t>)</a:t>
            </a:r>
            <a:r>
              <a:rPr lang="en-US" sz="2000" dirty="0">
                <a:solidFill>
                  <a:srgbClr val="FF0000"/>
                </a:solidFill>
              </a:rPr>
              <a:t> </a:t>
            </a:r>
            <a:r>
              <a:rPr lang="ru-RU" sz="2000" dirty="0">
                <a:solidFill>
                  <a:srgbClr val="FF0000"/>
                </a:solidFill>
              </a:rPr>
              <a:t>делен</a:t>
            </a:r>
            <a:r>
              <a:rPr lang="ru-RU" sz="2000" dirty="0"/>
              <a:t>ие (с фиксиро­ванной и плавающей запятой), </a:t>
            </a:r>
          </a:p>
          <a:p>
            <a:pPr lvl="1" algn="just"/>
            <a:r>
              <a:rPr lang="ru-RU" sz="2000" dirty="0"/>
              <a:t>команды десятичной арифметики, </a:t>
            </a:r>
          </a:p>
          <a:p>
            <a:pPr lvl="1" algn="just"/>
            <a:r>
              <a:rPr lang="ru-RU" sz="2000" dirty="0"/>
              <a:t>логиче­ские операции конъюнкции, дизъюнкции, инверсии и др., </a:t>
            </a:r>
          </a:p>
          <a:p>
            <a:pPr lvl="1" algn="just"/>
            <a:r>
              <a:rPr lang="ru-RU" sz="2000" dirty="0"/>
              <a:t>сдвиги, </a:t>
            </a:r>
          </a:p>
          <a:p>
            <a:pPr lvl="1" algn="just"/>
            <a:r>
              <a:rPr lang="ru-RU" sz="2000" dirty="0"/>
              <a:t>преобразование чисел из одной системы счисления в другую и др., например извлечение корня, решение системы уравнений и др.</a:t>
            </a:r>
          </a:p>
        </p:txBody>
      </p:sp>
    </p:spTree>
    <p:extLst>
      <p:ext uri="{BB962C8B-B14F-4D97-AF65-F5344CB8AC3E}">
        <p14:creationId xmlns:p14="http://schemas.microsoft.com/office/powerpoint/2010/main" val="23930262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a:t>Пересылки </a:t>
            </a:r>
            <a:r>
              <a:rPr lang="ru-RU" dirty="0"/>
              <a:t>и </a:t>
            </a:r>
            <a:r>
              <a:rPr lang="ru-RU" b="1" i="1" dirty="0"/>
              <a:t>загрузки</a:t>
            </a:r>
            <a:endParaRPr lang="ru-RU" dirty="0"/>
          </a:p>
        </p:txBody>
      </p:sp>
      <p:sp>
        <p:nvSpPr>
          <p:cNvPr id="3" name="Объект 2"/>
          <p:cNvSpPr>
            <a:spLocks noGrp="1"/>
          </p:cNvSpPr>
          <p:nvPr>
            <p:ph idx="1"/>
          </p:nvPr>
        </p:nvSpPr>
        <p:spPr/>
        <p:txBody>
          <a:bodyPr>
            <a:normAutofit/>
          </a:bodyPr>
          <a:lstStyle/>
          <a:p>
            <a:pPr algn="just"/>
            <a:r>
              <a:rPr lang="ru-RU" sz="2800" dirty="0">
                <a:solidFill>
                  <a:srgbClr val="FF0000"/>
                </a:solidFill>
              </a:rPr>
              <a:t>Обеспечивают передачу информации между про­цессором и памятью или между различными уровнями памяти (СОЗУ &lt;-&gt; ОЗУ). </a:t>
            </a:r>
            <a:endParaRPr lang="en-US" sz="2800" dirty="0">
              <a:solidFill>
                <a:srgbClr val="FF0000"/>
              </a:solidFill>
            </a:endParaRPr>
          </a:p>
          <a:p>
            <a:pPr lvl="1" algn="just"/>
            <a:r>
              <a:rPr lang="en-US" sz="2800" b="1" dirty="0" err="1">
                <a:solidFill>
                  <a:srgbClr val="FF0000"/>
                </a:solidFill>
              </a:rPr>
              <a:t>wr</a:t>
            </a:r>
            <a:endParaRPr lang="en-US" sz="2800" b="1" dirty="0">
              <a:solidFill>
                <a:srgbClr val="FF0000"/>
              </a:solidFill>
            </a:endParaRPr>
          </a:p>
          <a:p>
            <a:pPr lvl="1" algn="just"/>
            <a:r>
              <a:rPr lang="en-US" sz="2800" b="1" dirty="0" err="1">
                <a:solidFill>
                  <a:srgbClr val="FF0000"/>
                </a:solidFill>
              </a:rPr>
              <a:t>rd</a:t>
            </a:r>
            <a:r>
              <a:rPr lang="en-US" sz="2800" b="1" dirty="0">
                <a:solidFill>
                  <a:srgbClr val="FF0000"/>
                </a:solidFill>
              </a:rPr>
              <a:t> (</a:t>
            </a:r>
            <a:r>
              <a:rPr lang="en-US" sz="2800" b="1" dirty="0" err="1">
                <a:solidFill>
                  <a:srgbClr val="FF0000"/>
                </a:solidFill>
              </a:rPr>
              <a:t>rdi</a:t>
            </a:r>
            <a:r>
              <a:rPr lang="en-US" sz="2800" b="1" dirty="0">
                <a:solidFill>
                  <a:srgbClr val="FF0000"/>
                </a:solidFill>
              </a:rPr>
              <a:t>)</a:t>
            </a:r>
          </a:p>
          <a:p>
            <a:pPr lvl="1" algn="just"/>
            <a:r>
              <a:rPr lang="en-US" sz="2800" b="1" dirty="0" err="1">
                <a:solidFill>
                  <a:srgbClr val="FF0000"/>
                </a:solidFill>
              </a:rPr>
              <a:t>mov</a:t>
            </a:r>
            <a:endParaRPr lang="ru-RU" sz="2800" b="1" dirty="0">
              <a:solidFill>
                <a:srgbClr val="FF0000"/>
              </a:solidFill>
            </a:endParaRPr>
          </a:p>
          <a:p>
            <a:pPr algn="just"/>
            <a:r>
              <a:rPr lang="ru-RU" sz="2800" dirty="0"/>
              <a:t>Разновидность — </a:t>
            </a:r>
            <a:r>
              <a:rPr lang="ru-RU" sz="2800" b="1" i="1" dirty="0"/>
              <a:t>загрузка регистров и ячеек констан­тами.</a:t>
            </a:r>
            <a:endParaRPr lang="en-US" sz="2800" b="1" i="1" dirty="0"/>
          </a:p>
          <a:p>
            <a:pPr algn="just"/>
            <a:endParaRPr lang="ru-RU" dirty="0"/>
          </a:p>
        </p:txBody>
      </p:sp>
    </p:spTree>
    <p:extLst>
      <p:ext uri="{BB962C8B-B14F-4D97-AF65-F5344CB8AC3E}">
        <p14:creationId xmlns:p14="http://schemas.microsoft.com/office/powerpoint/2010/main" val="3518111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8096" y="476672"/>
            <a:ext cx="7290054" cy="1499616"/>
          </a:xfrm>
        </p:spPr>
        <p:txBody>
          <a:bodyPr/>
          <a:lstStyle/>
          <a:p>
            <a:r>
              <a:rPr lang="ru-RU" b="1" i="1" dirty="0"/>
              <a:t>Ввода/вывода</a:t>
            </a:r>
            <a:endParaRPr lang="ru-RU" dirty="0"/>
          </a:p>
        </p:txBody>
      </p:sp>
      <p:sp>
        <p:nvSpPr>
          <p:cNvPr id="3" name="Объект 2"/>
          <p:cNvSpPr>
            <a:spLocks noGrp="1"/>
          </p:cNvSpPr>
          <p:nvPr>
            <p:ph idx="1"/>
          </p:nvPr>
        </p:nvSpPr>
        <p:spPr>
          <a:xfrm>
            <a:off x="768096" y="1976288"/>
            <a:ext cx="7290055" cy="4023360"/>
          </a:xfrm>
        </p:spPr>
        <p:txBody>
          <a:bodyPr>
            <a:noAutofit/>
          </a:bodyPr>
          <a:lstStyle/>
          <a:p>
            <a:pPr algn="just"/>
            <a:r>
              <a:rPr lang="ru-RU" sz="2800" dirty="0">
                <a:solidFill>
                  <a:srgbClr val="FF0000"/>
                </a:solidFill>
              </a:rPr>
              <a:t>Обеспечивают передачу информации между процессором и внешними устройствами. </a:t>
            </a:r>
            <a:endParaRPr lang="en-US" sz="2800" dirty="0">
              <a:solidFill>
                <a:srgbClr val="FF0000"/>
              </a:solidFill>
            </a:endParaRPr>
          </a:p>
          <a:p>
            <a:pPr lvl="1" algn="just"/>
            <a:r>
              <a:rPr lang="en-US" sz="2800" b="1" dirty="0">
                <a:solidFill>
                  <a:srgbClr val="FF0000"/>
                </a:solidFill>
              </a:rPr>
              <a:t>in</a:t>
            </a:r>
          </a:p>
          <a:p>
            <a:pPr lvl="1" algn="just"/>
            <a:r>
              <a:rPr lang="en-US" sz="2800" b="1" dirty="0">
                <a:solidFill>
                  <a:srgbClr val="FF0000"/>
                </a:solidFill>
              </a:rPr>
              <a:t>out</a:t>
            </a:r>
            <a:endParaRPr lang="ru-RU" sz="2800" b="1" dirty="0">
              <a:solidFill>
                <a:srgbClr val="FF0000"/>
              </a:solidFill>
            </a:endParaRPr>
          </a:p>
          <a:p>
            <a:pPr algn="just"/>
            <a:r>
              <a:rPr lang="ru-RU" sz="2800" dirty="0"/>
              <a:t>В некоторых ЭВМ принципиально отсутствует раз­личие между ячейками памяти и регистрами внешних устройств (единое адресное пространство) и класс команд ввода/вывода не выделяется, все обмены осуществляются в рамках команд пересылки и загрузки.</a:t>
            </a:r>
          </a:p>
        </p:txBody>
      </p:sp>
    </p:spTree>
    <p:extLst>
      <p:ext uri="{BB962C8B-B14F-4D97-AF65-F5344CB8AC3E}">
        <p14:creationId xmlns:p14="http://schemas.microsoft.com/office/powerpoint/2010/main" val="12921709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a:solidFill>
                  <a:srgbClr val="FF0000"/>
                </a:solidFill>
              </a:rPr>
              <a:t>Передачи управления</a:t>
            </a:r>
            <a:endParaRPr lang="ru-RU" dirty="0">
              <a:solidFill>
                <a:srgbClr val="FF0000"/>
              </a:solidFill>
            </a:endParaRPr>
          </a:p>
        </p:txBody>
      </p:sp>
      <p:sp>
        <p:nvSpPr>
          <p:cNvPr id="3" name="Объект 2"/>
          <p:cNvSpPr>
            <a:spLocks noGrp="1"/>
          </p:cNvSpPr>
          <p:nvPr>
            <p:ph idx="1"/>
          </p:nvPr>
        </p:nvSpPr>
        <p:spPr>
          <a:xfrm>
            <a:off x="457200" y="1600200"/>
            <a:ext cx="8507288" cy="4781127"/>
          </a:xfrm>
        </p:spPr>
        <p:txBody>
          <a:bodyPr numCol="2">
            <a:normAutofit/>
          </a:bodyPr>
          <a:lstStyle/>
          <a:p>
            <a:r>
              <a:rPr lang="ru-RU" sz="2800" dirty="0"/>
              <a:t>Команды, которые изменяют естественный поря­док выполнения команд программы. </a:t>
            </a:r>
          </a:p>
          <a:p>
            <a:r>
              <a:rPr lang="ru-RU" sz="2800" dirty="0"/>
              <a:t>Эти команды меняют содержимое программного счетчика, обеспечивая переходы по программе. </a:t>
            </a:r>
          </a:p>
          <a:p>
            <a:pPr algn="r"/>
            <a:endParaRPr lang="ru-RU" sz="2800" dirty="0"/>
          </a:p>
          <a:p>
            <a:pPr algn="r"/>
            <a:r>
              <a:rPr lang="ru-RU" sz="2800" dirty="0"/>
              <a:t>Существуют команды безусловной и условной передачи управления:</a:t>
            </a:r>
          </a:p>
          <a:p>
            <a:pPr lvl="1" algn="ctr"/>
            <a:r>
              <a:rPr lang="en-US" sz="2800" b="1" dirty="0">
                <a:latin typeface="Arial Rounded MT Bold" panose="020F0704030504030204" pitchFamily="34" charset="0"/>
              </a:rPr>
              <a:t>js</a:t>
            </a:r>
          </a:p>
          <a:p>
            <a:pPr lvl="1" algn="ctr"/>
            <a:r>
              <a:rPr lang="en-US" sz="2800" b="1" dirty="0" err="1">
                <a:latin typeface="Arial Rounded MT Bold" panose="020F0704030504030204" pitchFamily="34" charset="0"/>
              </a:rPr>
              <a:t>jns</a:t>
            </a:r>
            <a:endParaRPr lang="en-US" sz="2800" b="1" dirty="0">
              <a:latin typeface="Arial Rounded MT Bold" panose="020F0704030504030204" pitchFamily="34" charset="0"/>
            </a:endParaRPr>
          </a:p>
          <a:p>
            <a:pPr lvl="1" algn="ctr"/>
            <a:r>
              <a:rPr lang="en-US" sz="2800" b="1" dirty="0" err="1">
                <a:latin typeface="Arial Rounded MT Bold" panose="020F0704030504030204" pitchFamily="34" charset="0"/>
              </a:rPr>
              <a:t>jz</a:t>
            </a:r>
            <a:endParaRPr lang="en-US" sz="2800" b="1" dirty="0">
              <a:latin typeface="Arial Rounded MT Bold" panose="020F0704030504030204" pitchFamily="34" charset="0"/>
            </a:endParaRPr>
          </a:p>
          <a:p>
            <a:pPr lvl="1" algn="ctr"/>
            <a:r>
              <a:rPr lang="en-US" sz="2800" b="1" dirty="0" err="1">
                <a:latin typeface="Arial Rounded MT Bold" panose="020F0704030504030204" pitchFamily="34" charset="0"/>
              </a:rPr>
              <a:t>jnz</a:t>
            </a:r>
            <a:endParaRPr lang="en-US" sz="2800" b="1" dirty="0">
              <a:latin typeface="Arial Rounded MT Bold" panose="020F0704030504030204" pitchFamily="34" charset="0"/>
            </a:endParaRPr>
          </a:p>
          <a:p>
            <a:pPr lvl="1" algn="ctr"/>
            <a:r>
              <a:rPr lang="en-US" sz="2800" b="1" dirty="0" err="1">
                <a:latin typeface="Arial Rounded MT Bold" panose="020F0704030504030204" pitchFamily="34" charset="0"/>
              </a:rPr>
              <a:t>jmp</a:t>
            </a:r>
            <a:endParaRPr lang="en-US" sz="2800" b="1" dirty="0">
              <a:latin typeface="Arial Rounded MT Bold" panose="020F0704030504030204" pitchFamily="34" charset="0"/>
            </a:endParaRPr>
          </a:p>
          <a:p>
            <a:pPr lvl="1" algn="ctr"/>
            <a:r>
              <a:rPr lang="en-US" sz="2800" b="1" dirty="0">
                <a:latin typeface="Arial Rounded MT Bold" panose="020F0704030504030204" pitchFamily="34" charset="0"/>
              </a:rPr>
              <a:t>jo</a:t>
            </a:r>
            <a:endParaRPr lang="ru-RU" sz="2800" b="1" dirty="0"/>
          </a:p>
        </p:txBody>
      </p:sp>
    </p:spTree>
    <p:extLst>
      <p:ext uri="{BB962C8B-B14F-4D97-AF65-F5344CB8AC3E}">
        <p14:creationId xmlns:p14="http://schemas.microsoft.com/office/powerpoint/2010/main" val="2748736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a:solidFill>
                  <a:srgbClr val="FF0000"/>
                </a:solidFill>
              </a:rPr>
              <a:t>Системные</a:t>
            </a:r>
            <a:endParaRPr lang="ru-RU" dirty="0">
              <a:solidFill>
                <a:srgbClr val="FF0000"/>
              </a:solidFill>
            </a:endParaRPr>
          </a:p>
        </p:txBody>
      </p:sp>
      <p:sp>
        <p:nvSpPr>
          <p:cNvPr id="3" name="Объект 2"/>
          <p:cNvSpPr>
            <a:spLocks noGrp="1"/>
          </p:cNvSpPr>
          <p:nvPr>
            <p:ph idx="1"/>
          </p:nvPr>
        </p:nvSpPr>
        <p:spPr/>
        <p:txBody>
          <a:bodyPr>
            <a:normAutofit/>
          </a:bodyPr>
          <a:lstStyle/>
          <a:p>
            <a:pPr algn="just"/>
            <a:r>
              <a:rPr lang="ru-RU" sz="2800" dirty="0"/>
              <a:t>Команды, выполняющие управление процессом обработки информации и внутренними ресурсами процессора. </a:t>
            </a:r>
          </a:p>
          <a:p>
            <a:pPr algn="just"/>
            <a:r>
              <a:rPr lang="ru-RU" sz="2800" dirty="0"/>
              <a:t>К таким командам от­носятся:</a:t>
            </a:r>
          </a:p>
          <a:p>
            <a:pPr lvl="1" algn="just"/>
            <a:r>
              <a:rPr lang="ru-RU" sz="2000" dirty="0"/>
              <a:t>команды управления подсистемой прерывания</a:t>
            </a:r>
            <a:r>
              <a:rPr lang="en-US" sz="2000" dirty="0"/>
              <a:t> (</a:t>
            </a:r>
            <a:r>
              <a:rPr lang="en-US" sz="2000" b="1" dirty="0" err="1"/>
              <a:t>int</a:t>
            </a:r>
            <a:r>
              <a:rPr lang="en-US" sz="2000" b="1" dirty="0"/>
              <a:t>, </a:t>
            </a:r>
            <a:r>
              <a:rPr lang="en-US" sz="2000" b="1" dirty="0" err="1"/>
              <a:t>iret</a:t>
            </a:r>
            <a:r>
              <a:rPr lang="ru-RU" sz="2000" dirty="0"/>
              <a:t>)</a:t>
            </a:r>
          </a:p>
          <a:p>
            <a:pPr lvl="1" algn="just"/>
            <a:r>
              <a:rPr lang="ru-RU" sz="2000" dirty="0"/>
              <a:t>команды уста­новки и изменения параметров защиты памяти, </a:t>
            </a:r>
          </a:p>
          <a:p>
            <a:pPr lvl="1" algn="just"/>
            <a:r>
              <a:rPr lang="ru-RU" sz="2000" dirty="0"/>
              <a:t>команда останова про­граммы и некоторые другие </a:t>
            </a:r>
            <a:r>
              <a:rPr lang="ru-RU" sz="2000" b="1" dirty="0"/>
              <a:t>(</a:t>
            </a:r>
            <a:r>
              <a:rPr lang="en-US" sz="2000" b="1" dirty="0" err="1"/>
              <a:t>hlt</a:t>
            </a:r>
            <a:r>
              <a:rPr lang="ru-RU" sz="2000" b="1" dirty="0"/>
              <a:t>).</a:t>
            </a:r>
            <a:r>
              <a:rPr lang="ru-RU" sz="2000" dirty="0"/>
              <a:t> </a:t>
            </a:r>
          </a:p>
        </p:txBody>
      </p:sp>
    </p:spTree>
    <p:extLst>
      <p:ext uri="{BB962C8B-B14F-4D97-AF65-F5344CB8AC3E}">
        <p14:creationId xmlns:p14="http://schemas.microsoft.com/office/powerpoint/2010/main" val="2699111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Вопросы</a:t>
            </a:r>
          </a:p>
        </p:txBody>
      </p:sp>
      <p:sp>
        <p:nvSpPr>
          <p:cNvPr id="3" name="Объект 2"/>
          <p:cNvSpPr>
            <a:spLocks noGrp="1"/>
          </p:cNvSpPr>
          <p:nvPr>
            <p:ph sz="quarter" idx="1"/>
          </p:nvPr>
        </p:nvSpPr>
        <p:spPr/>
        <p:txBody>
          <a:bodyPr>
            <a:normAutofit fontScale="92500" lnSpcReduction="10000"/>
          </a:bodyPr>
          <a:lstStyle/>
          <a:p>
            <a:pPr>
              <a:buFont typeface="Wingdings" panose="05000000000000000000" pitchFamily="2" charset="2"/>
              <a:buChar char="Ø"/>
            </a:pPr>
            <a:r>
              <a:rPr lang="ru-RU" dirty="0"/>
              <a:t>Принципы фон-Неймана.</a:t>
            </a:r>
          </a:p>
          <a:p>
            <a:pPr>
              <a:buFont typeface="Wingdings" panose="05000000000000000000" pitchFamily="2" charset="2"/>
              <a:buChar char="Ø"/>
            </a:pPr>
            <a:r>
              <a:rPr lang="ru-RU" dirty="0"/>
              <a:t>ЦП. </a:t>
            </a:r>
          </a:p>
          <a:p>
            <a:pPr>
              <a:buFont typeface="Wingdings" panose="05000000000000000000" pitchFamily="2" charset="2"/>
              <a:buChar char="Ø"/>
            </a:pPr>
            <a:r>
              <a:rPr lang="ru-RU" dirty="0"/>
              <a:t>Структура оперативной памяти. </a:t>
            </a:r>
          </a:p>
          <a:p>
            <a:pPr>
              <a:buFont typeface="Wingdings" panose="05000000000000000000" pitchFamily="2" charset="2"/>
              <a:buChar char="Ø"/>
            </a:pPr>
            <a:r>
              <a:rPr lang="ru-RU" dirty="0"/>
              <a:t>Состав ЦП.</a:t>
            </a:r>
          </a:p>
          <a:p>
            <a:pPr>
              <a:buFont typeface="Wingdings" panose="05000000000000000000" pitchFamily="2" charset="2"/>
              <a:buChar char="Ø"/>
            </a:pPr>
            <a:r>
              <a:rPr lang="ru-RU" dirty="0"/>
              <a:t>Регистры процессора.</a:t>
            </a:r>
          </a:p>
          <a:p>
            <a:pPr>
              <a:buFont typeface="Wingdings" panose="05000000000000000000" pitchFamily="2" charset="2"/>
              <a:buChar char="Ø"/>
            </a:pPr>
            <a:r>
              <a:rPr lang="ru-RU" dirty="0"/>
              <a:t>Система команд процессора.</a:t>
            </a:r>
          </a:p>
          <a:p>
            <a:pPr>
              <a:buFont typeface="Wingdings" panose="05000000000000000000" pitchFamily="2" charset="2"/>
              <a:buChar char="Ø"/>
            </a:pPr>
            <a:r>
              <a:rPr lang="ru-RU" dirty="0"/>
              <a:t>Форматы данных и команд. </a:t>
            </a:r>
          </a:p>
          <a:p>
            <a:pPr>
              <a:buFont typeface="Wingdings" panose="05000000000000000000" pitchFamily="2" charset="2"/>
              <a:buChar char="Ø"/>
            </a:pPr>
            <a:r>
              <a:rPr lang="ru-RU" dirty="0"/>
              <a:t>Способы адресации. </a:t>
            </a:r>
          </a:p>
          <a:p>
            <a:pPr>
              <a:buFont typeface="Wingdings" panose="05000000000000000000" pitchFamily="2" charset="2"/>
              <a:buChar char="Ø"/>
            </a:pPr>
            <a:r>
              <a:rPr lang="ru-RU" dirty="0"/>
              <a:t>Система операций.</a:t>
            </a:r>
          </a:p>
          <a:p>
            <a:pPr>
              <a:buFont typeface="Wingdings" panose="05000000000000000000" pitchFamily="2" charset="2"/>
              <a:buChar char="Ø"/>
            </a:pPr>
            <a:r>
              <a:rPr lang="ru-RU" dirty="0"/>
              <a:t>Характеристики микропроцессора.</a:t>
            </a:r>
          </a:p>
        </p:txBody>
      </p:sp>
    </p:spTree>
    <p:extLst>
      <p:ext uri="{BB962C8B-B14F-4D97-AF65-F5344CB8AC3E}">
        <p14:creationId xmlns:p14="http://schemas.microsoft.com/office/powerpoint/2010/main" val="18024131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332657"/>
            <a:ext cx="7543800" cy="1168496"/>
          </a:xfrm>
        </p:spPr>
        <p:txBody>
          <a:bodyPr>
            <a:normAutofit fontScale="90000"/>
          </a:bodyPr>
          <a:lstStyle/>
          <a:p>
            <a:r>
              <a:rPr lang="ru-RU" b="1" dirty="0"/>
              <a:t>Учебная модель ЭВМ</a:t>
            </a:r>
            <a:endParaRPr lang="ru-RU" dirty="0"/>
          </a:p>
        </p:txBody>
      </p:sp>
      <p:sp>
        <p:nvSpPr>
          <p:cNvPr id="3" name="Подзаголовок 2"/>
          <p:cNvSpPr>
            <a:spLocks noGrp="1"/>
          </p:cNvSpPr>
          <p:nvPr>
            <p:ph type="subTitle" idx="1"/>
          </p:nvPr>
        </p:nvSpPr>
        <p:spPr>
          <a:xfrm>
            <a:off x="681236" y="1470284"/>
            <a:ext cx="6461760" cy="1066800"/>
          </a:xfrm>
        </p:spPr>
        <p:txBody>
          <a:bodyPr/>
          <a:lstStyle/>
          <a:p>
            <a:r>
              <a:rPr lang="ru-RU" b="1" dirty="0"/>
              <a:t>интерфейс пользователя</a:t>
            </a:r>
            <a:endParaRPr lang="ru-RU" dirty="0"/>
          </a:p>
        </p:txBody>
      </p:sp>
      <p:sp>
        <p:nvSpPr>
          <p:cNvPr id="4" name="TextBox 3"/>
          <p:cNvSpPr txBox="1"/>
          <p:nvPr/>
        </p:nvSpPr>
        <p:spPr>
          <a:xfrm>
            <a:off x="395537" y="2638780"/>
            <a:ext cx="2088232" cy="3139321"/>
          </a:xfrm>
          <a:prstGeom prst="rect">
            <a:avLst/>
          </a:prstGeom>
          <a:noFill/>
        </p:spPr>
        <p:txBody>
          <a:bodyPr wrap="square" rtlCol="0">
            <a:spAutoFit/>
          </a:bodyPr>
          <a:lstStyle/>
          <a:p>
            <a:pPr algn="ctr"/>
            <a:r>
              <a:rPr lang="ru-RU" dirty="0"/>
              <a:t>Моделируемая ЭВМ включает в себя:</a:t>
            </a:r>
          </a:p>
          <a:p>
            <a:pPr marL="285750" indent="-285750">
              <a:buFontTx/>
              <a:buChar char="-"/>
            </a:pPr>
            <a:r>
              <a:rPr lang="ru-RU" dirty="0"/>
              <a:t>Процессор</a:t>
            </a:r>
          </a:p>
          <a:p>
            <a:pPr marL="285750" indent="-285750">
              <a:buFontTx/>
              <a:buChar char="-"/>
            </a:pPr>
            <a:r>
              <a:rPr lang="ru-RU" dirty="0"/>
              <a:t>Оперативную память (ОЗУ)</a:t>
            </a:r>
          </a:p>
          <a:p>
            <a:pPr marL="285750" indent="-285750">
              <a:buFontTx/>
              <a:buChar char="-"/>
            </a:pPr>
            <a:r>
              <a:rPr lang="ru-RU" dirty="0"/>
              <a:t>Кэш-память</a:t>
            </a:r>
          </a:p>
          <a:p>
            <a:pPr marL="285750" indent="-285750">
              <a:buFontTx/>
              <a:buChar char="-"/>
            </a:pPr>
            <a:r>
              <a:rPr lang="ru-RU" dirty="0"/>
              <a:t>Устройства ввода (</a:t>
            </a:r>
            <a:r>
              <a:rPr lang="ru-RU" dirty="0" err="1"/>
              <a:t>Увв</a:t>
            </a:r>
            <a:r>
              <a:rPr lang="ru-RU" dirty="0"/>
              <a:t>)</a:t>
            </a:r>
          </a:p>
          <a:p>
            <a:pPr marL="285750" indent="-285750">
              <a:buFontTx/>
              <a:buChar char="-"/>
            </a:pPr>
            <a:r>
              <a:rPr lang="ru-RU" dirty="0"/>
              <a:t>Устройства вывода (</a:t>
            </a:r>
            <a:r>
              <a:rPr lang="ru-RU" dirty="0" err="1"/>
              <a:t>УВыв</a:t>
            </a:r>
            <a:r>
              <a:rPr lang="ru-RU" dirty="0"/>
              <a:t>).</a:t>
            </a:r>
          </a:p>
        </p:txBody>
      </p:sp>
      <p:pic>
        <p:nvPicPr>
          <p:cNvPr id="5" name="Рисунок 4"/>
          <p:cNvPicPr>
            <a:picLocks noChangeAspect="1"/>
          </p:cNvPicPr>
          <p:nvPr/>
        </p:nvPicPr>
        <p:blipFill rotWithShape="1">
          <a:blip r:embed="rId2"/>
          <a:srcRect t="-1239" r="49528" b="20601"/>
          <a:stretch/>
        </p:blipFill>
        <p:spPr>
          <a:xfrm>
            <a:off x="2759746" y="1762207"/>
            <a:ext cx="5700686" cy="5123177"/>
          </a:xfrm>
          <a:prstGeom prst="rect">
            <a:avLst/>
          </a:prstGeom>
        </p:spPr>
      </p:pic>
    </p:spTree>
    <p:extLst>
      <p:ext uri="{BB962C8B-B14F-4D97-AF65-F5344CB8AC3E}">
        <p14:creationId xmlns:p14="http://schemas.microsoft.com/office/powerpoint/2010/main" val="28780305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Основное окно модели </a:t>
            </a:r>
            <a:r>
              <a:rPr lang="ru-RU" b="1" dirty="0"/>
              <a:t>Модель учебной ЭВМ</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700808"/>
            <a:ext cx="6371861" cy="4778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1115616" y="3933056"/>
            <a:ext cx="3528392"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a:solidFill>
                  <a:srgbClr val="2F2B20"/>
                </a:solidFill>
              </a:rPr>
              <a:t>В рабочее поле окна выводятся сообщения о функционировании системы в целом.</a:t>
            </a:r>
          </a:p>
        </p:txBody>
      </p:sp>
    </p:spTree>
    <p:extLst>
      <p:ext uri="{BB962C8B-B14F-4D97-AF65-F5344CB8AC3E}">
        <p14:creationId xmlns:p14="http://schemas.microsoft.com/office/powerpoint/2010/main" val="34992875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Меню</a:t>
            </a:r>
          </a:p>
        </p:txBody>
      </p:sp>
      <p:sp>
        <p:nvSpPr>
          <p:cNvPr id="3" name="Объект 2"/>
          <p:cNvSpPr>
            <a:spLocks noGrp="1"/>
          </p:cNvSpPr>
          <p:nvPr>
            <p:ph idx="1"/>
          </p:nvPr>
        </p:nvSpPr>
        <p:spPr>
          <a:xfrm>
            <a:off x="457200" y="1268760"/>
            <a:ext cx="7620000" cy="5132040"/>
          </a:xfrm>
        </p:spPr>
        <p:txBody>
          <a:bodyPr>
            <a:normAutofit lnSpcReduction="10000"/>
          </a:bodyPr>
          <a:lstStyle/>
          <a:p>
            <a:r>
              <a:rPr lang="ru-RU" dirty="0"/>
              <a:t>Команды меню </a:t>
            </a:r>
            <a:r>
              <a:rPr lang="ru-RU" b="1" dirty="0"/>
              <a:t>Вид</a:t>
            </a:r>
            <a:r>
              <a:rPr lang="ru-RU" dirty="0"/>
              <a:t> открывают окна соответствующих обозревателей</a:t>
            </a:r>
          </a:p>
          <a:p>
            <a:r>
              <a:rPr lang="ru-RU" dirty="0"/>
              <a:t>Команды меню </a:t>
            </a:r>
            <a:r>
              <a:rPr lang="ru-RU" b="1" dirty="0"/>
              <a:t>Работа</a:t>
            </a:r>
            <a:r>
              <a:rPr lang="ru-RU" dirty="0"/>
              <a:t> позволяют запустить программу в автоматическом (команда Пуск) или шаговом (команда Шаг) режиме, остановить выполнение программы в модели процессора (команда Стоп). </a:t>
            </a:r>
          </a:p>
          <a:p>
            <a:r>
              <a:rPr lang="ru-RU" dirty="0"/>
              <a:t>Команда </a:t>
            </a:r>
            <a:r>
              <a:rPr lang="ru-RU" i="1" dirty="0"/>
              <a:t>Режим микрокоманд</a:t>
            </a:r>
            <a:r>
              <a:rPr lang="ru-RU" dirty="0"/>
              <a:t> включает/выключает микрокомандный режим работы процессора, а команда </a:t>
            </a:r>
            <a:r>
              <a:rPr lang="ru-RU" i="1" dirty="0"/>
              <a:t>Кэш-память</a:t>
            </a:r>
            <a:r>
              <a:rPr lang="ru-RU" dirty="0"/>
              <a:t> подключает/отключает в системе модель этого устройства</a:t>
            </a:r>
          </a:p>
          <a:p>
            <a:r>
              <a:rPr lang="ru-RU" dirty="0"/>
              <a:t>Команда </a:t>
            </a:r>
            <a:r>
              <a:rPr lang="ru-RU" i="1" dirty="0"/>
              <a:t>Настройки</a:t>
            </a:r>
            <a:r>
              <a:rPr lang="ru-RU" dirty="0"/>
              <a:t> открывает диалоговое окно </a:t>
            </a:r>
            <a:r>
              <a:rPr lang="ru-RU" i="1" dirty="0"/>
              <a:t>Параметры системы</a:t>
            </a:r>
            <a:r>
              <a:rPr lang="ru-RU" dirty="0"/>
              <a:t>, позволяющее установить задержку реализации командного цикла (при выполнении программы в автоматическом режиме), а так же установить параметры файла logfile.txt</a:t>
            </a:r>
          </a:p>
        </p:txBody>
      </p:sp>
    </p:spTree>
    <p:extLst>
      <p:ext uri="{BB962C8B-B14F-4D97-AF65-F5344CB8AC3E}">
        <p14:creationId xmlns:p14="http://schemas.microsoft.com/office/powerpoint/2010/main" val="3540975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Основные окна программы</a:t>
            </a:r>
          </a:p>
        </p:txBody>
      </p:sp>
      <p:sp>
        <p:nvSpPr>
          <p:cNvPr id="3" name="Объект 2"/>
          <p:cNvSpPr>
            <a:spLocks noGrp="1"/>
          </p:cNvSpPr>
          <p:nvPr>
            <p:ph idx="1"/>
          </p:nvPr>
        </p:nvSpPr>
        <p:spPr>
          <a:xfrm>
            <a:off x="457200" y="1268760"/>
            <a:ext cx="7620000" cy="5132040"/>
          </a:xfrm>
        </p:spPr>
        <p:txBody>
          <a:bodyPr/>
          <a:lstStyle/>
          <a:p>
            <a:r>
              <a:rPr lang="ru-RU" dirty="0"/>
              <a:t>Окно </a:t>
            </a:r>
            <a:r>
              <a:rPr lang="ru-RU" b="1" i="1" dirty="0"/>
              <a:t>Процессор</a:t>
            </a:r>
            <a:r>
              <a:rPr lang="ru-RU" dirty="0"/>
              <a:t> отображает основные регистры процессора, РОН, регистры адреса и данных ОЗУ и блока РОН, устройство ввода IR и вывода OR, флаги.</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628063"/>
            <a:ext cx="6584801" cy="3900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96660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ЦП выбирает из ОЗУ последовательность команд для выполнения. ЦП состоит из двух компонентов:</a:t>
            </a:r>
            <a:endParaRPr lang="ru-RU" sz="2800" dirty="0"/>
          </a:p>
        </p:txBody>
      </p:sp>
      <p:sp>
        <p:nvSpPr>
          <p:cNvPr id="3" name="Объект 2"/>
          <p:cNvSpPr>
            <a:spLocks noGrp="1"/>
          </p:cNvSpPr>
          <p:nvPr>
            <p:ph sz="quarter" idx="1"/>
          </p:nvPr>
        </p:nvSpPr>
        <p:spPr/>
        <p:txBody>
          <a:bodyPr>
            <a:normAutofit/>
          </a:bodyPr>
          <a:lstStyle/>
          <a:p>
            <a:pPr marL="342900" lvl="0" indent="-342900" algn="just">
              <a:lnSpc>
                <a:spcPct val="115000"/>
              </a:lnSpc>
              <a:spcAft>
                <a:spcPts val="0"/>
              </a:spcAft>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Устройство Управления</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(УУ) принимает очередное слово из ОЗУ и разбирается — команда это или данные. Если это команда — то УУ выполняет ее, иначе передает АУ. </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457200" algn="l"/>
              </a:tabLst>
            </a:pPr>
            <a:r>
              <a:rPr lang="ru-RU"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Арифметическое Устройство</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(АУ) занимается исключительно вычислениями. </a:t>
            </a:r>
            <a:endParaRPr lang="ru-RU" dirty="0">
              <a:latin typeface="Calibri" panose="020F0502020204030204" pitchFamily="34" charset="0"/>
              <a:ea typeface="Calibri" panose="020F0502020204030204" pitchFamily="34" charset="0"/>
              <a:cs typeface="Times New Roman" panose="02020603050405020304" pitchFamily="18" charset="0"/>
            </a:endParaRPr>
          </a:p>
          <a:p>
            <a:pPr indent="0" algn="just">
              <a:spcAft>
                <a:spcPts val="0"/>
              </a:spcAft>
              <a:buNone/>
            </a:pPr>
            <a:endParaRPr lang="ru-RU" u="sng" dirty="0">
              <a:solidFill>
                <a:srgbClr val="222222"/>
              </a:solidFill>
              <a:latin typeface="Times New Roman" panose="02020603050405020304" pitchFamily="18" charset="0"/>
              <a:ea typeface="Times New Roman" panose="02020603050405020304" pitchFamily="18" charset="0"/>
            </a:endParaRPr>
          </a:p>
          <a:p>
            <a:pPr indent="0" algn="just">
              <a:spcAft>
                <a:spcPts val="0"/>
              </a:spcAft>
              <a:buNone/>
            </a:pPr>
            <a:r>
              <a:rPr lang="ru-RU" u="sng" dirty="0">
                <a:solidFill>
                  <a:srgbClr val="222222"/>
                </a:solidFill>
                <a:latin typeface="Times New Roman" panose="02020603050405020304" pitchFamily="18" charset="0"/>
                <a:ea typeface="Times New Roman" panose="02020603050405020304" pitchFamily="18" charset="0"/>
              </a:rPr>
              <a:t>УУ работает с регистровой памятью</a:t>
            </a:r>
            <a:r>
              <a:rPr lang="ru-RU" dirty="0">
                <a:solidFill>
                  <a:srgbClr val="222222"/>
                </a:solidFill>
                <a:latin typeface="Times New Roman" panose="02020603050405020304" pitchFamily="18" charset="0"/>
                <a:ea typeface="Times New Roman" panose="02020603050405020304" pitchFamily="18" charset="0"/>
              </a:rPr>
              <a:t>, время доступа к которой значительно быстрее, чем к ОЗУ, и которая используется специально для сглаживания дисбаланса в скорости обработки информации процессором и скорости доступа к ОЗУ.</a:t>
            </a:r>
          </a:p>
          <a:p>
            <a:endParaRPr lang="ru-RU" dirty="0"/>
          </a:p>
        </p:txBody>
      </p:sp>
    </p:spTree>
    <p:extLst>
      <p:ext uri="{BB962C8B-B14F-4D97-AF65-F5344CB8AC3E}">
        <p14:creationId xmlns:p14="http://schemas.microsoft.com/office/powerpoint/2010/main" val="309033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Регистры процессора</a:t>
            </a:r>
          </a:p>
        </p:txBody>
      </p:sp>
      <p:sp>
        <p:nvSpPr>
          <p:cNvPr id="3" name="Объект 2"/>
          <p:cNvSpPr>
            <a:spLocks noGrp="1"/>
          </p:cNvSpPr>
          <p:nvPr>
            <p:ph sz="quarter" idx="1"/>
          </p:nvPr>
        </p:nvSpPr>
        <p:spPr/>
        <p:txBody>
          <a:bodyPr/>
          <a:lstStyle/>
          <a:p>
            <a:pPr algn="just"/>
            <a:r>
              <a:rPr lang="ru-RU" dirty="0"/>
              <a:t>Это ячейки внутренней быстродействующей памяти микропроцессора. </a:t>
            </a:r>
          </a:p>
          <a:p>
            <a:pPr algn="just"/>
            <a:r>
              <a:rPr lang="ru-RU" dirty="0"/>
              <a:t>Используются для временного хранения единицы информации (машинного слова) при прохождении данных через блок микропроцессора.</a:t>
            </a:r>
          </a:p>
        </p:txBody>
      </p:sp>
    </p:spTree>
    <p:extLst>
      <p:ext uri="{BB962C8B-B14F-4D97-AF65-F5344CB8AC3E}">
        <p14:creationId xmlns:p14="http://schemas.microsoft.com/office/powerpoint/2010/main" val="858615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8 типов регистров</a:t>
            </a:r>
          </a:p>
        </p:txBody>
      </p:sp>
      <p:sp>
        <p:nvSpPr>
          <p:cNvPr id="3" name="Объект 2"/>
          <p:cNvSpPr>
            <a:spLocks noGrp="1"/>
          </p:cNvSpPr>
          <p:nvPr>
            <p:ph sz="quarter" idx="1"/>
          </p:nvPr>
        </p:nvSpPr>
        <p:spPr/>
        <p:txBody>
          <a:bodyPr>
            <a:normAutofit lnSpcReduction="10000"/>
          </a:bodyPr>
          <a:lstStyle/>
          <a:p>
            <a:pPr marL="0" indent="0" algn="just">
              <a:buNone/>
            </a:pPr>
            <a:r>
              <a:rPr lang="ru-RU" dirty="0"/>
              <a:t>1.</a:t>
            </a:r>
            <a:r>
              <a:rPr lang="ru-RU" b="1" dirty="0"/>
              <a:t>Аккумулятор</a:t>
            </a:r>
            <a:r>
              <a:rPr lang="ru-RU" dirty="0"/>
              <a:t> –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промежуточная память при выполнении арифметических и логических операций в АЛУ</a:t>
            </a:r>
            <a:endParaRPr lang="ru-RU" dirty="0"/>
          </a:p>
          <a:p>
            <a:pPr marL="0" indent="0" algn="just">
              <a:buNone/>
            </a:pPr>
            <a:r>
              <a:rPr lang="ru-RU" dirty="0"/>
              <a:t>2.</a:t>
            </a:r>
            <a:r>
              <a:rPr lang="ru-RU" b="1" dirty="0"/>
              <a:t>Буферные регистры</a:t>
            </a:r>
            <a:r>
              <a:rPr lang="ru-RU" dirty="0"/>
              <a:t>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используются для накопления исходных данных с шины.</a:t>
            </a:r>
            <a:endParaRPr lang="ru-RU" dirty="0"/>
          </a:p>
          <a:p>
            <a:pPr marL="0" indent="0" algn="just">
              <a:buNone/>
            </a:pPr>
            <a:r>
              <a:rPr lang="ru-RU" dirty="0"/>
              <a:t>3. </a:t>
            </a:r>
            <a:r>
              <a:rPr lang="ru-RU" b="1" dirty="0"/>
              <a:t>Регистр </a:t>
            </a:r>
          </a:p>
          <a:p>
            <a:pPr marL="0" indent="0" algn="just">
              <a:buNone/>
            </a:pPr>
            <a:r>
              <a:rPr lang="ru-RU" dirty="0"/>
              <a:t>4. </a:t>
            </a:r>
            <a:r>
              <a:rPr lang="ru-RU" b="1" dirty="0"/>
              <a:t>Счетчик команд</a:t>
            </a:r>
            <a:r>
              <a:rPr lang="ru-RU" dirty="0"/>
              <a:t> –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содержит адрес ячейки памяти, в которой содержится следующая команда программы.</a:t>
            </a:r>
            <a:endParaRPr lang="ru-RU" dirty="0"/>
          </a:p>
          <a:p>
            <a:pPr marL="0" indent="0" algn="just">
              <a:buNone/>
            </a:pPr>
            <a:r>
              <a:rPr lang="ru-RU" dirty="0"/>
              <a:t>5. </a:t>
            </a:r>
            <a:r>
              <a:rPr lang="ru-RU" b="1" dirty="0"/>
              <a:t>Регистр команд</a:t>
            </a:r>
            <a:r>
              <a:rPr lang="ru-RU" dirty="0"/>
              <a:t> –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содержит команду, которую нужно выполнять на определенном шаге.</a:t>
            </a:r>
            <a:endParaRPr lang="ru-RU" dirty="0"/>
          </a:p>
          <a:p>
            <a:pPr marL="0" indent="0" algn="just">
              <a:buNone/>
            </a:pPr>
            <a:r>
              <a:rPr lang="ru-RU" dirty="0"/>
              <a:t>6. </a:t>
            </a:r>
            <a:r>
              <a:rPr lang="ru-RU" b="1" dirty="0"/>
              <a:t>Регистр адреса</a:t>
            </a:r>
            <a:r>
              <a:rPr lang="ru-RU" dirty="0"/>
              <a:t> </a:t>
            </a:r>
          </a:p>
          <a:p>
            <a:pPr marL="0" indent="0" algn="just">
              <a:buNone/>
            </a:pPr>
            <a:r>
              <a:rPr lang="ru-RU" dirty="0"/>
              <a:t>7. </a:t>
            </a:r>
            <a:r>
              <a:rPr lang="ru-RU" b="1" dirty="0"/>
              <a:t>Указатель стека</a:t>
            </a:r>
            <a:r>
              <a:rPr lang="ru-RU" dirty="0"/>
              <a:t>  </a:t>
            </a:r>
          </a:p>
          <a:p>
            <a:pPr marL="0" indent="0" algn="just">
              <a:buNone/>
            </a:pPr>
            <a:r>
              <a:rPr lang="ru-RU" dirty="0"/>
              <a:t>8. </a:t>
            </a:r>
            <a:r>
              <a:rPr lang="ru-RU" b="1" dirty="0"/>
              <a:t>Регистры общего назначения</a:t>
            </a:r>
            <a:r>
              <a:rPr lang="ru-RU" dirty="0"/>
              <a:t> -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доступны программисту и предназначены для временного хранения данных.</a:t>
            </a:r>
            <a:endParaRPr lang="ru-RU" dirty="0"/>
          </a:p>
        </p:txBody>
      </p:sp>
    </p:spTree>
    <p:extLst>
      <p:ext uri="{BB962C8B-B14F-4D97-AF65-F5344CB8AC3E}">
        <p14:creationId xmlns:p14="http://schemas.microsoft.com/office/powerpoint/2010/main" val="9034497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Программно-доступные регистры и флаги:</a:t>
            </a:r>
            <a:endParaRPr lang="ru-RU" dirty="0"/>
          </a:p>
        </p:txBody>
      </p:sp>
      <p:sp>
        <p:nvSpPr>
          <p:cNvPr id="3" name="Объект 2"/>
          <p:cNvSpPr>
            <a:spLocks noGrp="1"/>
          </p:cNvSpPr>
          <p:nvPr>
            <p:ph idx="1"/>
          </p:nvPr>
        </p:nvSpPr>
        <p:spPr/>
        <p:txBody>
          <a:bodyPr/>
          <a:lstStyle/>
          <a:p>
            <a:r>
              <a:rPr lang="ru-RU" b="1" dirty="0"/>
              <a:t>Асс</a:t>
            </a:r>
            <a:r>
              <a:rPr lang="ru-RU" dirty="0"/>
              <a:t> — аккумулятор;</a:t>
            </a:r>
          </a:p>
          <a:p>
            <a:r>
              <a:rPr lang="en-US" b="1" dirty="0"/>
              <a:t>PC</a:t>
            </a:r>
            <a:r>
              <a:rPr lang="ru-RU" dirty="0"/>
              <a:t> — </a:t>
            </a:r>
            <a:r>
              <a:rPr lang="ru-RU" dirty="0" err="1"/>
              <a:t>счетчик</a:t>
            </a:r>
            <a:r>
              <a:rPr lang="ru-RU" dirty="0"/>
              <a:t> адреса команды, содержащий адрес текущей команд;</a:t>
            </a:r>
          </a:p>
          <a:p>
            <a:r>
              <a:rPr lang="en-US" b="1" dirty="0"/>
              <a:t>SP</a:t>
            </a:r>
            <a:r>
              <a:rPr lang="ru-RU" dirty="0"/>
              <a:t> — указатель стека, содержащий адрес верхушки стека;</a:t>
            </a:r>
          </a:p>
          <a:p>
            <a:r>
              <a:rPr lang="en-US" b="1" dirty="0"/>
              <a:t>RB</a:t>
            </a:r>
            <a:r>
              <a:rPr lang="ru-RU" dirty="0"/>
              <a:t> — регистр базового адреса, содержащий базовый адрес;</a:t>
            </a:r>
          </a:p>
          <a:p>
            <a:r>
              <a:rPr lang="en-US" b="1" dirty="0"/>
              <a:t>RA</a:t>
            </a:r>
            <a:r>
              <a:rPr lang="ru-RU" dirty="0"/>
              <a:t> — регистр адреса, содержащий исполнительный адрес при кос ной адресации;</a:t>
            </a:r>
          </a:p>
          <a:p>
            <a:r>
              <a:rPr lang="en-US" b="1" dirty="0"/>
              <a:t>IR</a:t>
            </a:r>
            <a:r>
              <a:rPr lang="ru-RU" dirty="0"/>
              <a:t> — входной регистр;</a:t>
            </a:r>
          </a:p>
          <a:p>
            <a:r>
              <a:rPr lang="en-US" b="1" dirty="0"/>
              <a:t>OR</a:t>
            </a:r>
            <a:r>
              <a:rPr lang="ru-RU" dirty="0"/>
              <a:t> — выходной регистр;</a:t>
            </a:r>
          </a:p>
          <a:p>
            <a:r>
              <a:rPr lang="ru-RU" b="1" dirty="0"/>
              <a:t>I </a:t>
            </a:r>
            <a:r>
              <a:rPr lang="ru-RU" dirty="0"/>
              <a:t>— флаг разрешения прерываний.</a:t>
            </a:r>
          </a:p>
        </p:txBody>
      </p:sp>
    </p:spTree>
    <p:extLst>
      <p:ext uri="{BB962C8B-B14F-4D97-AF65-F5344CB8AC3E}">
        <p14:creationId xmlns:p14="http://schemas.microsoft.com/office/powerpoint/2010/main" val="33970669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Системные регистры и флаги:</a:t>
            </a:r>
            <a:endParaRPr lang="ru-RU" dirty="0"/>
          </a:p>
        </p:txBody>
      </p:sp>
      <p:sp>
        <p:nvSpPr>
          <p:cNvPr id="3" name="Объект 2"/>
          <p:cNvSpPr>
            <a:spLocks noGrp="1"/>
          </p:cNvSpPr>
          <p:nvPr>
            <p:ph idx="1"/>
          </p:nvPr>
        </p:nvSpPr>
        <p:spPr/>
        <p:txBody>
          <a:bodyPr>
            <a:normAutofit lnSpcReduction="10000"/>
          </a:bodyPr>
          <a:lstStyle/>
          <a:p>
            <a:r>
              <a:rPr lang="en-US" b="1" dirty="0"/>
              <a:t>DR</a:t>
            </a:r>
            <a:r>
              <a:rPr lang="ru-RU" dirty="0"/>
              <a:t> — регистр данных АЛУ, содержащий второй операнд;</a:t>
            </a:r>
          </a:p>
          <a:p>
            <a:r>
              <a:rPr lang="en-US" b="1" dirty="0"/>
              <a:t>MDR</a:t>
            </a:r>
            <a:r>
              <a:rPr lang="ru-RU" dirty="0"/>
              <a:t> — регистр данных ОЗУ;</a:t>
            </a:r>
          </a:p>
          <a:p>
            <a:r>
              <a:rPr lang="en-US" b="1" dirty="0"/>
              <a:t>MAR</a:t>
            </a:r>
            <a:r>
              <a:rPr lang="ru-RU" dirty="0"/>
              <a:t> — регистр адреса ОЗУ;</a:t>
            </a:r>
          </a:p>
          <a:p>
            <a:r>
              <a:rPr lang="en-US" b="1" dirty="0"/>
              <a:t>RDR</a:t>
            </a:r>
            <a:r>
              <a:rPr lang="ru-RU" dirty="0"/>
              <a:t> — регистр данных блока РОН;</a:t>
            </a:r>
          </a:p>
          <a:p>
            <a:r>
              <a:rPr lang="en-US" b="1" dirty="0"/>
              <a:t>RAR</a:t>
            </a:r>
            <a:r>
              <a:rPr lang="ru-RU" dirty="0"/>
              <a:t> — регистр адреса блока РОН;</a:t>
            </a:r>
          </a:p>
          <a:p>
            <a:r>
              <a:rPr lang="en-US" b="1" dirty="0"/>
              <a:t>CR </a:t>
            </a:r>
            <a:r>
              <a:rPr lang="ru-RU" dirty="0"/>
              <a:t>— регистр команд, содержащий поля:</a:t>
            </a:r>
          </a:p>
          <a:p>
            <a:pPr lvl="0"/>
            <a:r>
              <a:rPr lang="ru-RU" b="1" dirty="0"/>
              <a:t>СОР</a:t>
            </a:r>
            <a:r>
              <a:rPr lang="ru-RU" dirty="0"/>
              <a:t> — код операции;</a:t>
            </a:r>
          </a:p>
          <a:p>
            <a:pPr lvl="0"/>
            <a:r>
              <a:rPr lang="ru-RU" b="1" dirty="0"/>
              <a:t>ТА</a:t>
            </a:r>
            <a:r>
              <a:rPr lang="ru-RU" dirty="0"/>
              <a:t> — тип адресации;</a:t>
            </a:r>
          </a:p>
          <a:p>
            <a:pPr lvl="0"/>
            <a:r>
              <a:rPr lang="en-US" b="1" dirty="0"/>
              <a:t>ADR</a:t>
            </a:r>
            <a:r>
              <a:rPr lang="ru-RU" dirty="0"/>
              <a:t> — адрес или непосредственный операнд;</a:t>
            </a:r>
          </a:p>
          <a:p>
            <a:r>
              <a:rPr lang="en-US" b="1" dirty="0"/>
              <a:t>Z</a:t>
            </a:r>
            <a:r>
              <a:rPr lang="ru-RU" dirty="0"/>
              <a:t> — флаг нулевого значения Асс;</a:t>
            </a:r>
          </a:p>
          <a:p>
            <a:r>
              <a:rPr lang="en-US" b="1" dirty="0"/>
              <a:t>S</a:t>
            </a:r>
            <a:r>
              <a:rPr lang="ru-RU" dirty="0"/>
              <a:t> — флаг отрицательного значения Асс;</a:t>
            </a:r>
          </a:p>
          <a:p>
            <a:r>
              <a:rPr lang="en-US" b="1" dirty="0"/>
              <a:t>OV</a:t>
            </a:r>
            <a:r>
              <a:rPr lang="ru-RU" dirty="0"/>
              <a:t> — флаг переполнения.</a:t>
            </a:r>
          </a:p>
        </p:txBody>
      </p:sp>
    </p:spTree>
    <p:extLst>
      <p:ext uri="{BB962C8B-B14F-4D97-AF65-F5344CB8AC3E}">
        <p14:creationId xmlns:p14="http://schemas.microsoft.com/office/powerpoint/2010/main" val="30750882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Окно Память</a:t>
            </a:r>
          </a:p>
        </p:txBody>
      </p:sp>
      <p:sp>
        <p:nvSpPr>
          <p:cNvPr id="3" name="Объект 2"/>
          <p:cNvSpPr>
            <a:spLocks noGrp="1"/>
          </p:cNvSpPr>
          <p:nvPr>
            <p:ph idx="1"/>
          </p:nvPr>
        </p:nvSpPr>
        <p:spPr>
          <a:xfrm>
            <a:off x="476451" y="1172716"/>
            <a:ext cx="7620000" cy="2256284"/>
          </a:xfrm>
        </p:spPr>
        <p:txBody>
          <a:bodyPr/>
          <a:lstStyle/>
          <a:p>
            <a:pPr algn="just"/>
            <a:r>
              <a:rPr lang="ru-RU" dirty="0"/>
              <a:t>Окно </a:t>
            </a:r>
            <a:r>
              <a:rPr lang="ru-RU" b="1" dirty="0"/>
              <a:t>Память</a:t>
            </a:r>
            <a:r>
              <a:rPr lang="ru-RU" dirty="0"/>
              <a:t> отражает текущее состояние ячеек ОЗУ. В этом окне допускается редактирование содержимого ячеек, кроме того, предусмотрена возможность выполнения (через меню или с помощью кнопок панели инструментов) пяти команд: </a:t>
            </a:r>
            <a:r>
              <a:rPr lang="ru-RU" i="1" dirty="0"/>
              <a:t>Сохранить, Загрузить, Перейти к, Вставить, Убрать.</a:t>
            </a:r>
            <a:endParaRPr lang="ru-RU" dirty="0"/>
          </a:p>
        </p:txBody>
      </p:sp>
      <p:pic>
        <p:nvPicPr>
          <p:cNvPr id="4" name="Рисунок 3" descr="http://educomp.runnet.ru/images/model/image4_3.jpg"/>
          <p:cNvPicPr/>
          <p:nvPr/>
        </p:nvPicPr>
        <p:blipFill>
          <a:blip r:embed="rId2"/>
          <a:srcRect/>
          <a:stretch>
            <a:fillRect/>
          </a:stretch>
        </p:blipFill>
        <p:spPr bwMode="auto">
          <a:xfrm>
            <a:off x="971600" y="3645024"/>
            <a:ext cx="5686425" cy="2714625"/>
          </a:xfrm>
          <a:prstGeom prst="rect">
            <a:avLst/>
          </a:prstGeom>
          <a:noFill/>
          <a:ln w="9525">
            <a:noFill/>
            <a:miter lim="800000"/>
            <a:headEnd/>
            <a:tailEnd/>
          </a:ln>
        </p:spPr>
      </p:pic>
    </p:spTree>
    <p:extLst>
      <p:ext uri="{BB962C8B-B14F-4D97-AF65-F5344CB8AC3E}">
        <p14:creationId xmlns:p14="http://schemas.microsoft.com/office/powerpoint/2010/main" val="15800164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Состав ОЗУ</a:t>
            </a:r>
          </a:p>
        </p:txBody>
      </p:sp>
      <p:sp>
        <p:nvSpPr>
          <p:cNvPr id="3" name="Объект 2"/>
          <p:cNvSpPr>
            <a:spLocks noGrp="1"/>
          </p:cNvSpPr>
          <p:nvPr>
            <p:ph sz="quarter" idx="1"/>
          </p:nvPr>
        </p:nvSpPr>
        <p:spPr/>
        <p:txBody>
          <a:bodyPr>
            <a:normAutofit/>
          </a:bodyPr>
          <a:lstStyle/>
          <a:p>
            <a:r>
              <a:rPr lang="ru-RU" b="1" dirty="0"/>
              <a:t>ОЗУ состоит из ячеек памяти</a:t>
            </a:r>
            <a:r>
              <a:rPr lang="ru-RU" dirty="0"/>
              <a:t>. </a:t>
            </a:r>
          </a:p>
          <a:p>
            <a:pPr algn="just"/>
            <a:r>
              <a:rPr lang="ru-RU" dirty="0"/>
              <a:t>Каждая ячейка имеет свой уникальный адрес, и каждая разбита на два поля: </a:t>
            </a:r>
          </a:p>
          <a:p>
            <a:pPr lvl="1" algn="just"/>
            <a:r>
              <a:rPr lang="ru-RU" dirty="0"/>
              <a:t>поле внутрисистемной информации и </a:t>
            </a:r>
          </a:p>
          <a:p>
            <a:pPr lvl="1" algn="just"/>
            <a:r>
              <a:rPr lang="ru-RU" dirty="0"/>
              <a:t>машинное слово, содержащее команду или данные. </a:t>
            </a:r>
          </a:p>
          <a:p>
            <a:pPr algn="just"/>
            <a:r>
              <a:rPr lang="ru-RU" dirty="0"/>
              <a:t>Машинное слово состоит из некоторого количества двоичных разрядов, которое определяет </a:t>
            </a:r>
            <a:r>
              <a:rPr lang="ru-RU" b="1" dirty="0"/>
              <a:t>разрядность системы</a:t>
            </a:r>
            <a:r>
              <a:rPr lang="ru-RU" dirty="0"/>
              <a:t>.</a:t>
            </a:r>
          </a:p>
        </p:txBody>
      </p:sp>
    </p:spTree>
    <p:extLst>
      <p:ext uri="{BB962C8B-B14F-4D97-AF65-F5344CB8AC3E}">
        <p14:creationId xmlns:p14="http://schemas.microsoft.com/office/powerpoint/2010/main" val="40775910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Окно Текст программы</a:t>
            </a:r>
          </a:p>
        </p:txBody>
      </p:sp>
      <p:sp>
        <p:nvSpPr>
          <p:cNvPr id="3" name="Объект 2"/>
          <p:cNvSpPr>
            <a:spLocks noGrp="1"/>
          </p:cNvSpPr>
          <p:nvPr>
            <p:ph idx="1"/>
          </p:nvPr>
        </p:nvSpPr>
        <p:spPr>
          <a:xfrm>
            <a:off x="3635896" y="1196752"/>
            <a:ext cx="4824536" cy="5400600"/>
          </a:xfrm>
        </p:spPr>
        <p:txBody>
          <a:bodyPr>
            <a:normAutofit/>
          </a:bodyPr>
          <a:lstStyle/>
          <a:p>
            <a:pPr algn="just"/>
            <a:r>
              <a:rPr lang="ru-RU" sz="2400" dirty="0"/>
              <a:t>Набор текста программы производится по </a:t>
            </a:r>
            <a:r>
              <a:rPr lang="ru-RU" sz="2400" b="1" dirty="0"/>
              <a:t>стандартным правилам языка ассемблера</a:t>
            </a:r>
            <a:r>
              <a:rPr lang="ru-RU" sz="2400" dirty="0"/>
              <a:t>.</a:t>
            </a:r>
          </a:p>
          <a:p>
            <a:pPr algn="just"/>
            <a:r>
              <a:rPr lang="ru-RU" sz="2400" dirty="0"/>
              <a:t>В каждой строке может содержаться метка, одна команда и комментарий. </a:t>
            </a:r>
          </a:p>
          <a:p>
            <a:pPr algn="just"/>
            <a:r>
              <a:rPr lang="ru-RU" sz="2400" b="1" dirty="0"/>
              <a:t>Метка</a:t>
            </a:r>
            <a:r>
              <a:rPr lang="ru-RU" sz="2400" dirty="0"/>
              <a:t> отделяется от команды двоеточием.</a:t>
            </a:r>
          </a:p>
          <a:p>
            <a:pPr algn="just"/>
            <a:r>
              <a:rPr lang="ru-RU" sz="2400" dirty="0"/>
              <a:t>Символы после знака "точка с запятой" до конца строки игнорируются компилятором и могут рассматриваться как </a:t>
            </a:r>
            <a:r>
              <a:rPr lang="ru-RU" sz="2400" b="1" dirty="0"/>
              <a:t>комментарии</a:t>
            </a:r>
            <a:r>
              <a:rPr lang="ru-RU" sz="2400" dirty="0"/>
              <a:t>. </a:t>
            </a:r>
          </a:p>
          <a:p>
            <a:pPr algn="just"/>
            <a:endParaRPr lang="ru-RU" dirty="0"/>
          </a:p>
          <a:p>
            <a:pPr algn="just"/>
            <a:endParaRPr lang="ru-RU"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409440"/>
            <a:ext cx="2828925"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64775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Окно </a:t>
            </a:r>
            <a:r>
              <a:rPr lang="ru-RU" b="1" dirty="0"/>
              <a:t>Программа</a:t>
            </a:r>
            <a:endParaRPr lang="ru-RU" dirty="0"/>
          </a:p>
        </p:txBody>
      </p:sp>
      <p:sp>
        <p:nvSpPr>
          <p:cNvPr id="3" name="Объект 2"/>
          <p:cNvSpPr>
            <a:spLocks noGrp="1"/>
          </p:cNvSpPr>
          <p:nvPr>
            <p:ph idx="1"/>
          </p:nvPr>
        </p:nvSpPr>
        <p:spPr>
          <a:xfrm>
            <a:off x="3185220" y="1600200"/>
            <a:ext cx="4891980" cy="4800600"/>
          </a:xfrm>
        </p:spPr>
        <p:txBody>
          <a:bodyPr/>
          <a:lstStyle/>
          <a:p>
            <a:pPr algn="just"/>
            <a:r>
              <a:rPr lang="ru-RU" dirty="0"/>
              <a:t>Окно </a:t>
            </a:r>
            <a:r>
              <a:rPr lang="ru-RU" b="1" dirty="0"/>
              <a:t>Программа</a:t>
            </a:r>
            <a:r>
              <a:rPr lang="ru-RU" dirty="0"/>
              <a:t> отображает таблицу, имеющую 600 строк и 4 столбца. </a:t>
            </a:r>
          </a:p>
          <a:p>
            <a:pPr algn="just"/>
            <a:r>
              <a:rPr lang="ru-RU" dirty="0"/>
              <a:t>Каждая строка таблицы соответствует дизассемблированной ячейке ОЗУ. </a:t>
            </a:r>
          </a:p>
          <a:p>
            <a:pPr algn="just"/>
            <a:r>
              <a:rPr lang="ru-RU" dirty="0"/>
              <a:t>Второй столбец содержит адрес ячейки ОЗУ, третий — дизассемблированный мнемокод, четвертый — машинный код команды.</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556792"/>
            <a:ext cx="2933700"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18775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Режимы работы ЭВМ</a:t>
            </a:r>
          </a:p>
        </p:txBody>
      </p:sp>
      <p:sp>
        <p:nvSpPr>
          <p:cNvPr id="3" name="Объект 2"/>
          <p:cNvSpPr>
            <a:spLocks noGrp="1"/>
          </p:cNvSpPr>
          <p:nvPr>
            <p:ph idx="1"/>
          </p:nvPr>
        </p:nvSpPr>
        <p:spPr/>
        <p:txBody>
          <a:bodyPr/>
          <a:lstStyle/>
          <a:p>
            <a:pPr algn="just"/>
            <a:r>
              <a:rPr lang="ru-RU" dirty="0"/>
              <a:t>Ядром УУ ЭВМ является управляющий автомат, вырабатывающий сигналы управления, которые инициируют работу АЛУ, РОН, ОЗУ, УВВ, передачу информации между регистрами устройств ЭВМ и действия над содержимым регистров.</a:t>
            </a:r>
          </a:p>
          <a:p>
            <a:endParaRPr lang="ru-RU" dirty="0"/>
          </a:p>
        </p:txBody>
      </p:sp>
      <p:pic>
        <p:nvPicPr>
          <p:cNvPr id="4" name="Рисунок 3"/>
          <p:cNvPicPr>
            <a:picLocks noChangeAspect="1"/>
          </p:cNvPicPr>
          <p:nvPr/>
        </p:nvPicPr>
        <p:blipFill>
          <a:blip r:embed="rId2"/>
          <a:stretch>
            <a:fillRect/>
          </a:stretch>
        </p:blipFill>
        <p:spPr>
          <a:xfrm>
            <a:off x="738187" y="3438525"/>
            <a:ext cx="7058025" cy="1123950"/>
          </a:xfrm>
          <a:prstGeom prst="rect">
            <a:avLst/>
          </a:prstGeom>
        </p:spPr>
      </p:pic>
    </p:spTree>
    <p:extLst>
      <p:ext uri="{BB962C8B-B14F-4D97-AF65-F5344CB8AC3E}">
        <p14:creationId xmlns:p14="http://schemas.microsoft.com/office/powerpoint/2010/main" val="39421737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Основной цикл работы ЭВМ</a:t>
            </a:r>
            <a:endParaRPr lang="ru-RU" dirty="0"/>
          </a:p>
        </p:txBody>
      </p:sp>
      <p:sp>
        <p:nvSpPr>
          <p:cNvPr id="3" name="Объект 2"/>
          <p:cNvSpPr>
            <a:spLocks noGrp="1"/>
          </p:cNvSpPr>
          <p:nvPr>
            <p:ph idx="1"/>
          </p:nvPr>
        </p:nvSpPr>
        <p:spPr>
          <a:xfrm>
            <a:off x="323528" y="1600200"/>
            <a:ext cx="7753672" cy="4800600"/>
          </a:xfrm>
        </p:spPr>
        <p:txBody>
          <a:bodyPr>
            <a:normAutofit fontScale="85000" lnSpcReduction="10000"/>
          </a:bodyPr>
          <a:lstStyle/>
          <a:p>
            <a:r>
              <a:rPr lang="ru-RU" b="1" dirty="0" err="1"/>
              <a:t>счетчик</a:t>
            </a:r>
            <a:r>
              <a:rPr lang="ru-RU" b="1" dirty="0"/>
              <a:t> адреса команд</a:t>
            </a:r>
            <a:r>
              <a:rPr lang="ru-RU" dirty="0"/>
              <a:t> – это…</a:t>
            </a:r>
          </a:p>
          <a:p>
            <a:r>
              <a:rPr lang="ru-RU" b="1" dirty="0"/>
              <a:t>Программа</a:t>
            </a:r>
            <a:r>
              <a:rPr lang="ru-RU" dirty="0"/>
              <a:t> – это…</a:t>
            </a:r>
          </a:p>
          <a:p>
            <a:pPr algn="just"/>
            <a:r>
              <a:rPr lang="ru-RU" dirty="0"/>
              <a:t>Каждая машинная команда, в свою очередь, делится на ряд элементарных унифицированных составных частей, которые принято называть </a:t>
            </a:r>
            <a:r>
              <a:rPr lang="ru-RU" b="1" dirty="0"/>
              <a:t>тактами</a:t>
            </a:r>
            <a:r>
              <a:rPr lang="ru-RU" dirty="0"/>
              <a:t>. </a:t>
            </a:r>
          </a:p>
          <a:p>
            <a:pPr algn="just"/>
            <a:r>
              <a:rPr lang="ru-RU" dirty="0"/>
              <a:t>При выполнении каждой команды ЭВМ проделывает </a:t>
            </a:r>
            <a:r>
              <a:rPr lang="ru-RU" dirty="0" err="1"/>
              <a:t>определенные</a:t>
            </a:r>
            <a:r>
              <a:rPr lang="ru-RU" dirty="0"/>
              <a:t> стандартные действия:</a:t>
            </a:r>
          </a:p>
          <a:p>
            <a:pPr marL="868680" lvl="1" indent="-457200" algn="just">
              <a:buFont typeface="+mj-lt"/>
              <a:buAutoNum type="arabicPeriod"/>
            </a:pPr>
            <a:r>
              <a:rPr lang="ru-RU" dirty="0"/>
              <a:t>Согласно содержимому </a:t>
            </a:r>
            <a:r>
              <a:rPr lang="ru-RU" dirty="0" err="1"/>
              <a:t>счетчика</a:t>
            </a:r>
            <a:r>
              <a:rPr lang="ru-RU" dirty="0"/>
              <a:t> адреса команд считывается очередная команда программы. Ее код обычно заносится на хранение в специальный регистр УУ, который носит название </a:t>
            </a:r>
            <a:r>
              <a:rPr lang="ru-RU" b="1" dirty="0"/>
              <a:t>регистра команд</a:t>
            </a:r>
            <a:r>
              <a:rPr lang="ru-RU" dirty="0"/>
              <a:t>.</a:t>
            </a:r>
            <a:endParaRPr lang="ru-RU" sz="1400" dirty="0"/>
          </a:p>
          <a:p>
            <a:pPr marL="868680" lvl="1" indent="-457200" algn="just">
              <a:buFont typeface="+mj-lt"/>
              <a:buAutoNum type="arabicPeriod"/>
            </a:pPr>
            <a:r>
              <a:rPr lang="ru-RU" dirty="0" err="1"/>
              <a:t>Счетчик</a:t>
            </a:r>
            <a:r>
              <a:rPr lang="ru-RU" dirty="0"/>
              <a:t> команд автоматически изменяется так, чтобы в нем содержался адрес следующей команды. В простейшем случае для этой цели достаточно к текущему значению </a:t>
            </a:r>
            <a:r>
              <a:rPr lang="ru-RU" dirty="0" err="1"/>
              <a:t>счетчика</a:t>
            </a:r>
            <a:r>
              <a:rPr lang="ru-RU" dirty="0"/>
              <a:t> прибавить некоторую константу, определяющуюся длиной команды.</a:t>
            </a:r>
            <a:endParaRPr lang="ru-RU" sz="1400" dirty="0"/>
          </a:p>
          <a:p>
            <a:pPr marL="868680" lvl="1" indent="-457200" algn="just">
              <a:buFont typeface="+mj-lt"/>
              <a:buAutoNum type="arabicPeriod"/>
            </a:pPr>
            <a:r>
              <a:rPr lang="ru-RU" dirty="0"/>
              <a:t>Считанная в регистр команд операция расшифровывается, извлекаются необходимые данные и над ними выполняются требуемые действия и, если это предусмотрено операцией, запись результата в ОЗУ</a:t>
            </a:r>
          </a:p>
        </p:txBody>
      </p:sp>
    </p:spTree>
    <p:extLst>
      <p:ext uri="{BB962C8B-B14F-4D97-AF65-F5344CB8AC3E}">
        <p14:creationId xmlns:p14="http://schemas.microsoft.com/office/powerpoint/2010/main" val="23621374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1628800"/>
            <a:ext cx="7488832" cy="24482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FFFF"/>
              </a:solidFill>
            </a:endParaRPr>
          </a:p>
        </p:txBody>
      </p:sp>
      <p:sp>
        <p:nvSpPr>
          <p:cNvPr id="2" name="Заголовок 1"/>
          <p:cNvSpPr>
            <a:spLocks noGrp="1"/>
          </p:cNvSpPr>
          <p:nvPr>
            <p:ph type="title"/>
          </p:nvPr>
        </p:nvSpPr>
        <p:spPr/>
        <p:txBody>
          <a:bodyPr/>
          <a:lstStyle/>
          <a:p>
            <a:pPr algn="ctr"/>
            <a:r>
              <a:rPr lang="ru-RU" sz="2800" b="1" dirty="0"/>
              <a:t>Для того чтобы получить результат выполнения программы, пользователь должен:</a:t>
            </a:r>
          </a:p>
        </p:txBody>
      </p:sp>
      <p:sp>
        <p:nvSpPr>
          <p:cNvPr id="3" name="Объект 2"/>
          <p:cNvSpPr>
            <a:spLocks noGrp="1"/>
          </p:cNvSpPr>
          <p:nvPr>
            <p:ph idx="1"/>
          </p:nvPr>
        </p:nvSpPr>
        <p:spPr/>
        <p:txBody>
          <a:bodyPr/>
          <a:lstStyle/>
          <a:p>
            <a:pPr lvl="0"/>
            <a:r>
              <a:rPr lang="ru-RU" dirty="0"/>
              <a:t>ввести программу в память ЭВМ;</a:t>
            </a:r>
          </a:p>
          <a:p>
            <a:pPr lvl="0"/>
            <a:r>
              <a:rPr lang="ru-RU" dirty="0"/>
              <a:t>определить, если это необходимо, содержимое ячеек ОЗУ и РОН, содержащих исходные данные, а также регистров </a:t>
            </a:r>
            <a:r>
              <a:rPr lang="en-US" dirty="0"/>
              <a:t>IR</a:t>
            </a:r>
            <a:r>
              <a:rPr lang="ru-RU" dirty="0"/>
              <a:t> и </a:t>
            </a:r>
            <a:r>
              <a:rPr lang="en-US" dirty="0"/>
              <a:t>RB</a:t>
            </a:r>
            <a:r>
              <a:rPr lang="ru-RU" dirty="0"/>
              <a:t>;</a:t>
            </a:r>
          </a:p>
          <a:p>
            <a:pPr lvl="0"/>
            <a:r>
              <a:rPr lang="ru-RU" dirty="0"/>
              <a:t>установить в </a:t>
            </a:r>
            <a:r>
              <a:rPr lang="en-US" dirty="0"/>
              <a:t>PC</a:t>
            </a:r>
            <a:r>
              <a:rPr lang="ru-RU" dirty="0"/>
              <a:t> стартовый адрес программы; </a:t>
            </a:r>
          </a:p>
          <a:p>
            <a:pPr lvl="0"/>
            <a:r>
              <a:rPr lang="ru-RU" dirty="0"/>
              <a:t>перевести модель в режим </a:t>
            </a:r>
            <a:r>
              <a:rPr lang="ru-RU" b="1" dirty="0"/>
              <a:t>Работа.</a:t>
            </a:r>
            <a:endParaRPr lang="ru-RU" dirty="0"/>
          </a:p>
          <a:p>
            <a:endParaRPr lang="ru-RU" dirty="0"/>
          </a:p>
          <a:p>
            <a:r>
              <a:rPr lang="ru-RU" dirty="0"/>
              <a:t>Ввод программы может осуществляться как в машинных кодах непосредственно в память модели, так и в мнемокодах в окно </a:t>
            </a:r>
            <a:r>
              <a:rPr lang="ru-RU" b="1" dirty="0"/>
              <a:t>программы </a:t>
            </a:r>
            <a:r>
              <a:rPr lang="ru-RU" dirty="0"/>
              <a:t>с последующим ассемблированием.</a:t>
            </a:r>
          </a:p>
        </p:txBody>
      </p:sp>
    </p:spTree>
    <p:extLst>
      <p:ext uri="{BB962C8B-B14F-4D97-AF65-F5344CB8AC3E}">
        <p14:creationId xmlns:p14="http://schemas.microsoft.com/office/powerpoint/2010/main" val="21485288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Представление чисел в учебной ЭВМ</a:t>
            </a:r>
          </a:p>
        </p:txBody>
      </p:sp>
      <p:sp>
        <p:nvSpPr>
          <p:cNvPr id="3" name="Объект 2"/>
          <p:cNvSpPr>
            <a:spLocks noGrp="1"/>
          </p:cNvSpPr>
          <p:nvPr>
            <p:ph idx="1"/>
          </p:nvPr>
        </p:nvSpPr>
        <p:spPr/>
        <p:txBody>
          <a:bodyPr/>
          <a:lstStyle/>
          <a:p>
            <a:pPr algn="just"/>
            <a:r>
              <a:rPr lang="ru-RU" dirty="0"/>
              <a:t>Команды в память учебной ЭВМ вводятся в виде шестиразрядных десятичных чисел, изменяющиеся в диапазоне "-99 999...+99 999", содержащие знак и 5 десятичных цифр. </a:t>
            </a:r>
          </a:p>
          <a:p>
            <a:pPr algn="just"/>
            <a:r>
              <a:rPr lang="ru-RU" dirty="0"/>
              <a:t>Старший разряд слова данных используется для кодирования знака: плюс (изображается как 0, минус (-) — как 1). </a:t>
            </a:r>
          </a:p>
          <a:p>
            <a:pPr algn="just"/>
            <a:r>
              <a:rPr lang="ru-RU" dirty="0"/>
              <a:t>Если результат арифметической оп рации выходит за пределы указанного диапазона, то говорят, что произойдет переполнение разрядной сетки. АЛУ в этом случае вырабатывает сигнал переполнения </a:t>
            </a:r>
            <a:r>
              <a:rPr lang="en-US" dirty="0"/>
              <a:t>OV</a:t>
            </a:r>
            <a:r>
              <a:rPr lang="ru-RU" dirty="0"/>
              <a:t> = 1. </a:t>
            </a:r>
          </a:p>
          <a:p>
            <a:pPr algn="just"/>
            <a:r>
              <a:rPr lang="ru-RU" dirty="0"/>
              <a:t>Деление на ноль вызывает переполнение. Результатом операции деления является целая часть частного.</a:t>
            </a:r>
          </a:p>
        </p:txBody>
      </p:sp>
    </p:spTree>
    <p:extLst>
      <p:ext uri="{BB962C8B-B14F-4D97-AF65-F5344CB8AC3E}">
        <p14:creationId xmlns:p14="http://schemas.microsoft.com/office/powerpoint/2010/main" val="17274373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Типы адресации:</a:t>
            </a:r>
            <a:endParaRPr lang="ru-RU" dirty="0"/>
          </a:p>
        </p:txBody>
      </p:sp>
      <p:sp>
        <p:nvSpPr>
          <p:cNvPr id="3" name="Объект 2"/>
          <p:cNvSpPr>
            <a:spLocks noGrp="1"/>
          </p:cNvSpPr>
          <p:nvPr>
            <p:ph idx="1"/>
          </p:nvPr>
        </p:nvSpPr>
        <p:spPr/>
        <p:txBody>
          <a:bodyPr/>
          <a:lstStyle/>
          <a:p>
            <a:pPr lvl="0" algn="just"/>
            <a:r>
              <a:rPr lang="ru-RU" b="1" dirty="0"/>
              <a:t>Прямая</a:t>
            </a:r>
            <a:r>
              <a:rPr lang="ru-RU" dirty="0"/>
              <a:t>, например, </a:t>
            </a:r>
            <a:r>
              <a:rPr lang="ru-RU" dirty="0" err="1"/>
              <a:t>add</a:t>
            </a:r>
            <a:r>
              <a:rPr lang="ru-RU" dirty="0"/>
              <a:t> 23 – указание в команде непосредственно исполнительного адреса</a:t>
            </a:r>
          </a:p>
          <a:p>
            <a:pPr lvl="0" algn="just"/>
            <a:r>
              <a:rPr lang="ru-RU" b="1" dirty="0"/>
              <a:t>Непосредственная</a:t>
            </a:r>
            <a:r>
              <a:rPr lang="ru-RU" dirty="0"/>
              <a:t>, например, </a:t>
            </a:r>
            <a:r>
              <a:rPr lang="ru-RU" dirty="0" err="1"/>
              <a:t>add</a:t>
            </a:r>
            <a:r>
              <a:rPr lang="ru-RU" dirty="0"/>
              <a:t> #33 – которая заключается в указании в команде самого значения операнда, а не его адреса</a:t>
            </a:r>
          </a:p>
          <a:p>
            <a:pPr lvl="0" algn="just"/>
            <a:r>
              <a:rPr lang="ru-RU" b="1" dirty="0"/>
              <a:t>Косвенная</a:t>
            </a:r>
            <a:r>
              <a:rPr lang="ru-RU" dirty="0"/>
              <a:t>, например, </a:t>
            </a:r>
            <a:r>
              <a:rPr lang="ru-RU" dirty="0" err="1"/>
              <a:t>add</a:t>
            </a:r>
            <a:r>
              <a:rPr lang="ru-RU" dirty="0"/>
              <a:t>  @33 – при которой в команде указывается адрес регистра или ячейки памяти, в которых хранится адрес операнда или его составляющие</a:t>
            </a:r>
          </a:p>
          <a:p>
            <a:pPr marL="114300" indent="0">
              <a:buNone/>
            </a:pPr>
            <a:endParaRPr lang="ru-RU" dirty="0"/>
          </a:p>
        </p:txBody>
      </p:sp>
    </p:spTree>
    <p:extLst>
      <p:ext uri="{BB962C8B-B14F-4D97-AF65-F5344CB8AC3E}">
        <p14:creationId xmlns:p14="http://schemas.microsoft.com/office/powerpoint/2010/main" val="37258008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Формат команд</a:t>
            </a:r>
            <a:endParaRPr lang="ru-RU" dirty="0"/>
          </a:p>
        </p:txBody>
      </p:sp>
      <p:sp>
        <p:nvSpPr>
          <p:cNvPr id="3" name="Объект 2"/>
          <p:cNvSpPr>
            <a:spLocks noGrp="1"/>
          </p:cNvSpPr>
          <p:nvPr>
            <p:ph idx="1"/>
          </p:nvPr>
        </p:nvSpPr>
        <p:spPr/>
        <p:txBody>
          <a:bodyPr/>
          <a:lstStyle/>
          <a:p>
            <a:pPr algn="just"/>
            <a:r>
              <a:rPr lang="ru-RU" dirty="0"/>
              <a:t>В форматах команд выделяется три поля: два старших разряда (0, 1) определяют код операции </a:t>
            </a:r>
            <a:r>
              <a:rPr lang="en-US" dirty="0"/>
              <a:t>COP</a:t>
            </a:r>
            <a:r>
              <a:rPr lang="ru-RU" dirty="0"/>
              <a:t>, разряд 2 может определять тип адресации, разряды [3:5] могут определять прямой или косвенный адрес памяти, но­мер регистра (в команде </a:t>
            </a:r>
            <a:r>
              <a:rPr lang="en-US" cap="small" dirty="0"/>
              <a:t>mov </a:t>
            </a:r>
            <a:r>
              <a:rPr lang="ru-RU" dirty="0"/>
              <a:t>номера двух регистров), адрес перехода или короткий непосредственный операнд. В двухсловных командах непо­средственный операнд занимает поле [6:11]</a:t>
            </a:r>
          </a:p>
        </p:txBody>
      </p:sp>
    </p:spTree>
    <p:extLst>
      <p:ext uri="{BB962C8B-B14F-4D97-AF65-F5344CB8AC3E}">
        <p14:creationId xmlns:p14="http://schemas.microsoft.com/office/powerpoint/2010/main" val="19956827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384"/>
            <a:ext cx="7620000" cy="490066"/>
          </a:xfrm>
        </p:spPr>
        <p:txBody>
          <a:bodyPr/>
          <a:lstStyle/>
          <a:p>
            <a:r>
              <a:rPr lang="ru-RU" sz="3600" b="1" dirty="0"/>
              <a:t>Система команд учебной ЭВМ</a:t>
            </a:r>
            <a:endParaRPr lang="ru-RU" sz="3600" dirty="0"/>
          </a:p>
        </p:txBody>
      </p:sp>
      <p:graphicFrame>
        <p:nvGraphicFramePr>
          <p:cNvPr id="4" name="Таблица 3"/>
          <p:cNvGraphicFramePr>
            <a:graphicFrameLocks noGrp="1"/>
          </p:cNvGraphicFramePr>
          <p:nvPr>
            <p:extLst>
              <p:ext uri="{D42A27DB-BD31-4B8C-83A1-F6EECF244321}">
                <p14:modId xmlns:p14="http://schemas.microsoft.com/office/powerpoint/2010/main" val="3537477150"/>
              </p:ext>
            </p:extLst>
          </p:nvPr>
        </p:nvGraphicFramePr>
        <p:xfrm>
          <a:off x="179511" y="501489"/>
          <a:ext cx="8136905" cy="6167871"/>
        </p:xfrm>
        <a:graphic>
          <a:graphicData uri="http://schemas.openxmlformats.org/drawingml/2006/table">
            <a:tbl>
              <a:tblPr firstRow="1" firstCol="1" bandRow="1">
                <a:tableStyleId>{5C22544A-7EE6-4342-B048-85BDC9FD1C3A}</a:tableStyleId>
              </a:tblPr>
              <a:tblGrid>
                <a:gridCol w="796945">
                  <a:extLst>
                    <a:ext uri="{9D8B030D-6E8A-4147-A177-3AD203B41FA5}">
                      <a16:colId xmlns:a16="http://schemas.microsoft.com/office/drawing/2014/main" val="20000"/>
                    </a:ext>
                  </a:extLst>
                </a:gridCol>
                <a:gridCol w="801512">
                  <a:extLst>
                    <a:ext uri="{9D8B030D-6E8A-4147-A177-3AD203B41FA5}">
                      <a16:colId xmlns:a16="http://schemas.microsoft.com/office/drawing/2014/main" val="20001"/>
                    </a:ext>
                  </a:extLst>
                </a:gridCol>
                <a:gridCol w="2661811">
                  <a:extLst>
                    <a:ext uri="{9D8B030D-6E8A-4147-A177-3AD203B41FA5}">
                      <a16:colId xmlns:a16="http://schemas.microsoft.com/office/drawing/2014/main" val="20002"/>
                    </a:ext>
                  </a:extLst>
                </a:gridCol>
                <a:gridCol w="972013">
                  <a:extLst>
                    <a:ext uri="{9D8B030D-6E8A-4147-A177-3AD203B41FA5}">
                      <a16:colId xmlns:a16="http://schemas.microsoft.com/office/drawing/2014/main" val="20003"/>
                    </a:ext>
                  </a:extLst>
                </a:gridCol>
                <a:gridCol w="801512">
                  <a:extLst>
                    <a:ext uri="{9D8B030D-6E8A-4147-A177-3AD203B41FA5}">
                      <a16:colId xmlns:a16="http://schemas.microsoft.com/office/drawing/2014/main" val="20004"/>
                    </a:ext>
                  </a:extLst>
                </a:gridCol>
                <a:gridCol w="2103112">
                  <a:extLst>
                    <a:ext uri="{9D8B030D-6E8A-4147-A177-3AD203B41FA5}">
                      <a16:colId xmlns:a16="http://schemas.microsoft.com/office/drawing/2014/main" val="20005"/>
                    </a:ext>
                  </a:extLst>
                </a:gridCol>
              </a:tblGrid>
              <a:tr h="630071">
                <a:tc>
                  <a:txBody>
                    <a:bodyPr/>
                    <a:lstStyle/>
                    <a:p>
                      <a:pPr indent="-226695" algn="ctr">
                        <a:spcAft>
                          <a:spcPts val="0"/>
                        </a:spcAft>
                      </a:pPr>
                      <a:r>
                        <a:rPr lang="ru-RU" sz="1800" dirty="0">
                          <a:effectLst/>
                        </a:rPr>
                        <a:t>КОП</a:t>
                      </a:r>
                      <a:endParaRPr lang="ru-RU" sz="1400" dirty="0">
                        <a:effectLst/>
                        <a:latin typeface="Times New Roman"/>
                        <a:ea typeface="Calibri"/>
                        <a:cs typeface="Times New Roman"/>
                      </a:endParaRPr>
                    </a:p>
                  </a:txBody>
                  <a:tcPr marL="68580" marR="68580" marT="0" marB="0"/>
                </a:tc>
                <a:tc>
                  <a:txBody>
                    <a:bodyPr/>
                    <a:lstStyle/>
                    <a:p>
                      <a:pPr indent="-226695" algn="ctr">
                        <a:spcAft>
                          <a:spcPts val="0"/>
                        </a:spcAft>
                      </a:pPr>
                      <a:r>
                        <a:rPr lang="ru-RU" sz="1800" dirty="0">
                          <a:effectLst/>
                        </a:rPr>
                        <a:t>Мнемокод</a:t>
                      </a:r>
                      <a:endParaRPr lang="ru-RU" sz="1400" dirty="0">
                        <a:effectLst/>
                        <a:latin typeface="Times New Roman"/>
                        <a:ea typeface="Calibri"/>
                        <a:cs typeface="Times New Roman"/>
                      </a:endParaRPr>
                    </a:p>
                  </a:txBody>
                  <a:tcPr marL="68580" marR="68580" marT="0" marB="0"/>
                </a:tc>
                <a:tc>
                  <a:txBody>
                    <a:bodyPr/>
                    <a:lstStyle/>
                    <a:p>
                      <a:pPr indent="-226695" algn="ctr">
                        <a:spcAft>
                          <a:spcPts val="0"/>
                        </a:spcAft>
                      </a:pPr>
                      <a:r>
                        <a:rPr lang="ru-RU" sz="1800" dirty="0">
                          <a:effectLst/>
                        </a:rPr>
                        <a:t>Название</a:t>
                      </a:r>
                      <a:endParaRPr lang="ru-RU" sz="1400" dirty="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КОП</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Мнемокод</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Название</a:t>
                      </a:r>
                      <a:endParaRPr lang="ru-RU" sz="1400">
                        <a:effectLst/>
                        <a:latin typeface="Times New Roman"/>
                        <a:ea typeface="Calibri"/>
                        <a:cs typeface="Times New Roman"/>
                      </a:endParaRPr>
                    </a:p>
                  </a:txBody>
                  <a:tcPr marL="68580" marR="68580" marT="0" marB="0"/>
                </a:tc>
                <a:extLst>
                  <a:ext uri="{0D108BD9-81ED-4DB2-BD59-A6C34878D82A}">
                    <a16:rowId xmlns:a16="http://schemas.microsoft.com/office/drawing/2014/main" val="10000"/>
                  </a:ext>
                </a:extLst>
              </a:tr>
              <a:tr h="315035">
                <a:tc>
                  <a:txBody>
                    <a:bodyPr/>
                    <a:lstStyle/>
                    <a:p>
                      <a:pPr indent="-226695" algn="ctr">
                        <a:spcAft>
                          <a:spcPts val="0"/>
                        </a:spcAft>
                      </a:pPr>
                      <a:r>
                        <a:rPr lang="ru-RU" sz="1800">
                          <a:effectLst/>
                        </a:rPr>
                        <a:t>00</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dirty="0">
                          <a:effectLst/>
                        </a:rPr>
                        <a:t>NOP</a:t>
                      </a:r>
                      <a:endParaRPr lang="ru-RU" sz="1400" dirty="0">
                        <a:effectLst/>
                        <a:latin typeface="Times New Roman"/>
                        <a:ea typeface="Calibri"/>
                        <a:cs typeface="Times New Roman"/>
                      </a:endParaRPr>
                    </a:p>
                  </a:txBody>
                  <a:tcPr marL="68580" marR="68580" marT="0" marB="0"/>
                </a:tc>
                <a:tc>
                  <a:txBody>
                    <a:bodyPr/>
                    <a:lstStyle/>
                    <a:p>
                      <a:pPr indent="-226695" algn="ctr">
                        <a:spcAft>
                          <a:spcPts val="0"/>
                        </a:spcAft>
                      </a:pPr>
                      <a:r>
                        <a:rPr lang="ru-RU" sz="1800" dirty="0">
                          <a:effectLst/>
                        </a:rPr>
                        <a:t>Пустая операция</a:t>
                      </a:r>
                      <a:endParaRPr lang="ru-RU" sz="1400" dirty="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23</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ADD</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Сложение</a:t>
                      </a:r>
                      <a:endParaRPr lang="ru-RU" sz="1400">
                        <a:effectLst/>
                        <a:latin typeface="Times New Roman"/>
                        <a:ea typeface="Calibri"/>
                        <a:cs typeface="Times New Roman"/>
                      </a:endParaRPr>
                    </a:p>
                  </a:txBody>
                  <a:tcPr marL="68580" marR="68580" marT="0" marB="0"/>
                </a:tc>
                <a:extLst>
                  <a:ext uri="{0D108BD9-81ED-4DB2-BD59-A6C34878D82A}">
                    <a16:rowId xmlns:a16="http://schemas.microsoft.com/office/drawing/2014/main" val="10001"/>
                  </a:ext>
                </a:extLst>
              </a:tr>
              <a:tr h="315035">
                <a:tc>
                  <a:txBody>
                    <a:bodyPr/>
                    <a:lstStyle/>
                    <a:p>
                      <a:pPr indent="-226695" algn="ctr">
                        <a:spcAft>
                          <a:spcPts val="0"/>
                        </a:spcAft>
                      </a:pPr>
                      <a:r>
                        <a:rPr lang="ru-RU" sz="1800" dirty="0">
                          <a:effectLst/>
                        </a:rPr>
                        <a:t>01</a:t>
                      </a:r>
                      <a:endParaRPr lang="ru-RU" sz="1400" dirty="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IN</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dirty="0">
                          <a:effectLst/>
                        </a:rPr>
                        <a:t>Ввод </a:t>
                      </a:r>
                      <a:r>
                        <a:rPr lang="en-US" sz="1800" dirty="0" err="1">
                          <a:effectLst/>
                        </a:rPr>
                        <a:t>Acc</a:t>
                      </a:r>
                      <a:r>
                        <a:rPr lang="en-US" sz="1800" dirty="0" err="1">
                          <a:effectLst/>
                          <a:sym typeface="Symbol"/>
                        </a:rPr>
                        <a:t></a:t>
                      </a:r>
                      <a:r>
                        <a:rPr lang="en-US" sz="1800" dirty="0" err="1">
                          <a:effectLst/>
                        </a:rPr>
                        <a:t>IR</a:t>
                      </a:r>
                      <a:endParaRPr lang="ru-RU" sz="1400" dirty="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24</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SUB</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Вычитание</a:t>
                      </a:r>
                      <a:endParaRPr lang="ru-RU" sz="1400">
                        <a:effectLst/>
                        <a:latin typeface="Times New Roman"/>
                        <a:ea typeface="Calibri"/>
                        <a:cs typeface="Times New Roman"/>
                      </a:endParaRPr>
                    </a:p>
                  </a:txBody>
                  <a:tcPr marL="68580" marR="68580" marT="0" marB="0"/>
                </a:tc>
                <a:extLst>
                  <a:ext uri="{0D108BD9-81ED-4DB2-BD59-A6C34878D82A}">
                    <a16:rowId xmlns:a16="http://schemas.microsoft.com/office/drawing/2014/main" val="10002"/>
                  </a:ext>
                </a:extLst>
              </a:tr>
              <a:tr h="315035">
                <a:tc>
                  <a:txBody>
                    <a:bodyPr/>
                    <a:lstStyle/>
                    <a:p>
                      <a:pPr indent="-226695" algn="ctr">
                        <a:spcAft>
                          <a:spcPts val="0"/>
                        </a:spcAft>
                      </a:pPr>
                      <a:r>
                        <a:rPr lang="ru-RU" sz="1800">
                          <a:effectLst/>
                        </a:rPr>
                        <a:t>02</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OUT</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Вывод </a:t>
                      </a:r>
                      <a:r>
                        <a:rPr lang="en-US" sz="1800">
                          <a:effectLst/>
                        </a:rPr>
                        <a:t>OR</a:t>
                      </a:r>
                      <a:r>
                        <a:rPr lang="en-US" sz="1800">
                          <a:effectLst/>
                          <a:sym typeface="Symbol"/>
                        </a:rPr>
                        <a:t></a:t>
                      </a:r>
                      <a:r>
                        <a:rPr lang="en-US" sz="1800">
                          <a:effectLst/>
                        </a:rPr>
                        <a:t> Acc</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25</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MUL</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Умножение</a:t>
                      </a:r>
                      <a:endParaRPr lang="ru-RU" sz="1400">
                        <a:effectLst/>
                        <a:latin typeface="Times New Roman"/>
                        <a:ea typeface="Calibri"/>
                        <a:cs typeface="Times New Roman"/>
                      </a:endParaRPr>
                    </a:p>
                  </a:txBody>
                  <a:tcPr marL="68580" marR="68580" marT="0" marB="0"/>
                </a:tc>
                <a:extLst>
                  <a:ext uri="{0D108BD9-81ED-4DB2-BD59-A6C34878D82A}">
                    <a16:rowId xmlns:a16="http://schemas.microsoft.com/office/drawing/2014/main" val="10003"/>
                  </a:ext>
                </a:extLst>
              </a:tr>
              <a:tr h="315035">
                <a:tc>
                  <a:txBody>
                    <a:bodyPr/>
                    <a:lstStyle/>
                    <a:p>
                      <a:pPr indent="-226695" algn="ctr">
                        <a:spcAft>
                          <a:spcPts val="0"/>
                        </a:spcAft>
                      </a:pPr>
                      <a:r>
                        <a:rPr lang="ru-RU" sz="1800">
                          <a:effectLst/>
                        </a:rPr>
                        <a:t>03</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IRET</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dirty="0">
                          <a:effectLst/>
                        </a:rPr>
                        <a:t>Возврат из прерывания</a:t>
                      </a:r>
                      <a:endParaRPr lang="ru-RU" sz="1400" dirty="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17</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JNRZ</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Цикл</a:t>
                      </a:r>
                      <a:endParaRPr lang="ru-RU" sz="1400">
                        <a:effectLst/>
                        <a:latin typeface="Times New Roman"/>
                        <a:ea typeface="Calibri"/>
                        <a:cs typeface="Times New Roman"/>
                      </a:endParaRPr>
                    </a:p>
                  </a:txBody>
                  <a:tcPr marL="68580" marR="68580" marT="0" marB="0"/>
                </a:tc>
                <a:extLst>
                  <a:ext uri="{0D108BD9-81ED-4DB2-BD59-A6C34878D82A}">
                    <a16:rowId xmlns:a16="http://schemas.microsoft.com/office/drawing/2014/main" val="10004"/>
                  </a:ext>
                </a:extLst>
              </a:tr>
              <a:tr h="315035">
                <a:tc>
                  <a:txBody>
                    <a:bodyPr/>
                    <a:lstStyle/>
                    <a:p>
                      <a:pPr indent="-226695" algn="ctr">
                        <a:spcAft>
                          <a:spcPts val="0"/>
                        </a:spcAft>
                      </a:pPr>
                      <a:r>
                        <a:rPr lang="ru-RU" sz="1800">
                          <a:effectLst/>
                        </a:rPr>
                        <a:t>10</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JMP</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dirty="0">
                          <a:effectLst/>
                        </a:rPr>
                        <a:t>Безусловный переход</a:t>
                      </a:r>
                      <a:endParaRPr lang="ru-RU" sz="1400" dirty="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30</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MOV</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Пересылка</a:t>
                      </a:r>
                      <a:endParaRPr lang="ru-RU" sz="1400">
                        <a:effectLst/>
                        <a:latin typeface="Times New Roman"/>
                        <a:ea typeface="Calibri"/>
                        <a:cs typeface="Times New Roman"/>
                      </a:endParaRPr>
                    </a:p>
                  </a:txBody>
                  <a:tcPr marL="68580" marR="68580" marT="0" marB="0"/>
                </a:tc>
                <a:extLst>
                  <a:ext uri="{0D108BD9-81ED-4DB2-BD59-A6C34878D82A}">
                    <a16:rowId xmlns:a16="http://schemas.microsoft.com/office/drawing/2014/main" val="10005"/>
                  </a:ext>
                </a:extLst>
              </a:tr>
              <a:tr h="315035">
                <a:tc>
                  <a:txBody>
                    <a:bodyPr/>
                    <a:lstStyle/>
                    <a:p>
                      <a:pPr indent="-226695" algn="ctr">
                        <a:spcAft>
                          <a:spcPts val="0"/>
                        </a:spcAft>
                      </a:pPr>
                      <a:r>
                        <a:rPr lang="ru-RU" sz="1800">
                          <a:effectLst/>
                        </a:rPr>
                        <a:t>11</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JZ</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dirty="0">
                          <a:effectLst/>
                        </a:rPr>
                        <a:t>Переход, если 0 (</a:t>
                      </a:r>
                      <a:r>
                        <a:rPr lang="en-US" sz="1800" dirty="0">
                          <a:effectLst/>
                        </a:rPr>
                        <a:t>Acc</a:t>
                      </a:r>
                      <a:r>
                        <a:rPr lang="ru-RU" sz="1800" dirty="0">
                          <a:effectLst/>
                        </a:rPr>
                        <a:t>=0)</a:t>
                      </a:r>
                      <a:endParaRPr lang="ru-RU" sz="1400" dirty="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36</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DIV</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Деление</a:t>
                      </a:r>
                      <a:endParaRPr lang="ru-RU" sz="1400">
                        <a:effectLst/>
                        <a:latin typeface="Times New Roman"/>
                        <a:ea typeface="Calibri"/>
                        <a:cs typeface="Times New Roman"/>
                      </a:endParaRPr>
                    </a:p>
                  </a:txBody>
                  <a:tcPr marL="68580" marR="68580" marT="0" marB="0"/>
                </a:tc>
                <a:extLst>
                  <a:ext uri="{0D108BD9-81ED-4DB2-BD59-A6C34878D82A}">
                    <a16:rowId xmlns:a16="http://schemas.microsoft.com/office/drawing/2014/main" val="10006"/>
                  </a:ext>
                </a:extLst>
              </a:tr>
              <a:tr h="315035">
                <a:tc>
                  <a:txBody>
                    <a:bodyPr/>
                    <a:lstStyle/>
                    <a:p>
                      <a:pPr indent="-226695" algn="ctr">
                        <a:spcAft>
                          <a:spcPts val="0"/>
                        </a:spcAft>
                      </a:pPr>
                      <a:r>
                        <a:rPr lang="ru-RU" sz="1800">
                          <a:effectLst/>
                        </a:rPr>
                        <a:t>12</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JNZ</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Переход, если не 0 (</a:t>
                      </a:r>
                      <a:r>
                        <a:rPr lang="en-US" sz="1800">
                          <a:effectLst/>
                        </a:rPr>
                        <a:t>Acc</a:t>
                      </a:r>
                      <a:r>
                        <a:rPr lang="ru-RU" sz="1800">
                          <a:effectLst/>
                        </a:rPr>
                        <a:t>≠0)</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dirty="0">
                          <a:effectLst/>
                        </a:rPr>
                        <a:t>19</a:t>
                      </a:r>
                      <a:endParaRPr lang="ru-RU" sz="1400" dirty="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CALL</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Вызов подпрограммы</a:t>
                      </a:r>
                      <a:endParaRPr lang="ru-RU" sz="1400">
                        <a:effectLst/>
                        <a:latin typeface="Times New Roman"/>
                        <a:ea typeface="Calibri"/>
                        <a:cs typeface="Times New Roman"/>
                      </a:endParaRPr>
                    </a:p>
                  </a:txBody>
                  <a:tcPr marL="68580" marR="68580" marT="0" marB="0"/>
                </a:tc>
                <a:extLst>
                  <a:ext uri="{0D108BD9-81ED-4DB2-BD59-A6C34878D82A}">
                    <a16:rowId xmlns:a16="http://schemas.microsoft.com/office/drawing/2014/main" val="10007"/>
                  </a:ext>
                </a:extLst>
              </a:tr>
              <a:tr h="315035">
                <a:tc>
                  <a:txBody>
                    <a:bodyPr/>
                    <a:lstStyle/>
                    <a:p>
                      <a:pPr indent="-226695" algn="ctr">
                        <a:spcAft>
                          <a:spcPts val="0"/>
                        </a:spcAft>
                      </a:pPr>
                      <a:r>
                        <a:rPr lang="ru-RU" sz="1800">
                          <a:effectLst/>
                        </a:rPr>
                        <a:t>14</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JNS</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Переход, если положительно</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09</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HLT</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Стоп</a:t>
                      </a:r>
                      <a:endParaRPr lang="ru-RU" sz="1400">
                        <a:effectLst/>
                        <a:latin typeface="Times New Roman"/>
                        <a:ea typeface="Calibri"/>
                        <a:cs typeface="Times New Roman"/>
                      </a:endParaRPr>
                    </a:p>
                  </a:txBody>
                  <a:tcPr marL="68580" marR="68580" marT="0" marB="0"/>
                </a:tc>
                <a:extLst>
                  <a:ext uri="{0D108BD9-81ED-4DB2-BD59-A6C34878D82A}">
                    <a16:rowId xmlns:a16="http://schemas.microsoft.com/office/drawing/2014/main" val="10008"/>
                  </a:ext>
                </a:extLst>
              </a:tr>
              <a:tr h="315035">
                <a:tc>
                  <a:txBody>
                    <a:bodyPr/>
                    <a:lstStyle/>
                    <a:p>
                      <a:pPr indent="-226695" algn="ctr">
                        <a:spcAft>
                          <a:spcPts val="0"/>
                        </a:spcAft>
                      </a:pPr>
                      <a:r>
                        <a:rPr lang="ru-RU" sz="1800">
                          <a:effectLst/>
                        </a:rPr>
                        <a:t>13</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JS</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Переход, если отрицательно</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41</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RDI</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Чтение</a:t>
                      </a:r>
                      <a:endParaRPr lang="ru-RU" sz="1400">
                        <a:effectLst/>
                        <a:latin typeface="Times New Roman"/>
                        <a:ea typeface="Calibri"/>
                        <a:cs typeface="Times New Roman"/>
                      </a:endParaRPr>
                    </a:p>
                  </a:txBody>
                  <a:tcPr marL="68580" marR="68580" marT="0" marB="0"/>
                </a:tc>
                <a:extLst>
                  <a:ext uri="{0D108BD9-81ED-4DB2-BD59-A6C34878D82A}">
                    <a16:rowId xmlns:a16="http://schemas.microsoft.com/office/drawing/2014/main" val="10009"/>
                  </a:ext>
                </a:extLst>
              </a:tr>
              <a:tr h="630071">
                <a:tc>
                  <a:txBody>
                    <a:bodyPr/>
                    <a:lstStyle/>
                    <a:p>
                      <a:pPr indent="-226695" algn="ctr">
                        <a:spcAft>
                          <a:spcPts val="0"/>
                        </a:spcAft>
                      </a:pPr>
                      <a:r>
                        <a:rPr lang="ru-RU" sz="1800">
                          <a:effectLst/>
                        </a:rPr>
                        <a:t>15</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JO</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Переход, если переполнение (если </a:t>
                      </a:r>
                      <a:r>
                        <a:rPr lang="en-US" sz="1800">
                          <a:effectLst/>
                        </a:rPr>
                        <a:t>Acc</a:t>
                      </a:r>
                      <a:r>
                        <a:rPr lang="ru-RU" sz="1800">
                          <a:effectLst/>
                        </a:rPr>
                        <a:t>&gt;99999)</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43</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ADI</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Сложение</a:t>
                      </a:r>
                      <a:endParaRPr lang="ru-RU" sz="1400">
                        <a:effectLst/>
                        <a:latin typeface="Times New Roman"/>
                        <a:ea typeface="Calibri"/>
                        <a:cs typeface="Times New Roman"/>
                      </a:endParaRPr>
                    </a:p>
                  </a:txBody>
                  <a:tcPr marL="68580" marR="68580" marT="0" marB="0"/>
                </a:tc>
                <a:extLst>
                  <a:ext uri="{0D108BD9-81ED-4DB2-BD59-A6C34878D82A}">
                    <a16:rowId xmlns:a16="http://schemas.microsoft.com/office/drawing/2014/main" val="10010"/>
                  </a:ext>
                </a:extLst>
              </a:tr>
              <a:tr h="315035">
                <a:tc>
                  <a:txBody>
                    <a:bodyPr/>
                    <a:lstStyle/>
                    <a:p>
                      <a:pPr indent="-226695" algn="ctr">
                        <a:spcAft>
                          <a:spcPts val="0"/>
                        </a:spcAft>
                      </a:pPr>
                      <a:r>
                        <a:rPr lang="ru-RU" sz="1800">
                          <a:effectLst/>
                        </a:rPr>
                        <a:t>18</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INT</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Программное прерывание</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44</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SBI</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Вычитание</a:t>
                      </a:r>
                      <a:endParaRPr lang="ru-RU" sz="1400">
                        <a:effectLst/>
                        <a:latin typeface="Times New Roman"/>
                        <a:ea typeface="Calibri"/>
                        <a:cs typeface="Times New Roman"/>
                      </a:endParaRPr>
                    </a:p>
                  </a:txBody>
                  <a:tcPr marL="68580" marR="68580" marT="0" marB="0"/>
                </a:tc>
                <a:extLst>
                  <a:ext uri="{0D108BD9-81ED-4DB2-BD59-A6C34878D82A}">
                    <a16:rowId xmlns:a16="http://schemas.microsoft.com/office/drawing/2014/main" val="10011"/>
                  </a:ext>
                </a:extLst>
              </a:tr>
              <a:tr h="315035">
                <a:tc>
                  <a:txBody>
                    <a:bodyPr/>
                    <a:lstStyle/>
                    <a:p>
                      <a:pPr indent="-226695" algn="ctr">
                        <a:spcAft>
                          <a:spcPts val="0"/>
                        </a:spcAft>
                      </a:pPr>
                      <a:r>
                        <a:rPr lang="ru-RU" sz="1800">
                          <a:effectLst/>
                        </a:rPr>
                        <a:t>21</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RD</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Чтение</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45</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MULI</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Умножение</a:t>
                      </a:r>
                      <a:endParaRPr lang="ru-RU" sz="1400">
                        <a:effectLst/>
                        <a:latin typeface="Times New Roman"/>
                        <a:ea typeface="Calibri"/>
                        <a:cs typeface="Times New Roman"/>
                      </a:endParaRPr>
                    </a:p>
                  </a:txBody>
                  <a:tcPr marL="68580" marR="68580" marT="0" marB="0"/>
                </a:tc>
                <a:extLst>
                  <a:ext uri="{0D108BD9-81ED-4DB2-BD59-A6C34878D82A}">
                    <a16:rowId xmlns:a16="http://schemas.microsoft.com/office/drawing/2014/main" val="10012"/>
                  </a:ext>
                </a:extLst>
              </a:tr>
              <a:tr h="315035">
                <a:tc>
                  <a:txBody>
                    <a:bodyPr/>
                    <a:lstStyle/>
                    <a:p>
                      <a:pPr indent="-226695" algn="ctr">
                        <a:spcAft>
                          <a:spcPts val="0"/>
                        </a:spcAft>
                      </a:pPr>
                      <a:r>
                        <a:rPr lang="ru-RU" sz="1800">
                          <a:effectLst/>
                        </a:rPr>
                        <a:t>22</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WR</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Запись</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a:effectLst/>
                        </a:rPr>
                        <a:t>46</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en-US" sz="1800">
                          <a:effectLst/>
                        </a:rPr>
                        <a:t>DIVI</a:t>
                      </a:r>
                      <a:endParaRPr lang="ru-RU" sz="1400">
                        <a:effectLst/>
                        <a:latin typeface="Times New Roman"/>
                        <a:ea typeface="Calibri"/>
                        <a:cs typeface="Times New Roman"/>
                      </a:endParaRPr>
                    </a:p>
                  </a:txBody>
                  <a:tcPr marL="68580" marR="68580" marT="0" marB="0"/>
                </a:tc>
                <a:tc>
                  <a:txBody>
                    <a:bodyPr/>
                    <a:lstStyle/>
                    <a:p>
                      <a:pPr indent="-226695" algn="ctr">
                        <a:spcAft>
                          <a:spcPts val="0"/>
                        </a:spcAft>
                      </a:pPr>
                      <a:r>
                        <a:rPr lang="ru-RU" sz="1800" dirty="0">
                          <a:effectLst/>
                        </a:rPr>
                        <a:t>Деление</a:t>
                      </a:r>
                      <a:endParaRPr lang="ru-RU" sz="1400" dirty="0">
                        <a:effectLst/>
                        <a:latin typeface="Times New Roman"/>
                        <a:ea typeface="Calibri"/>
                        <a:cs typeface="Times New Roman"/>
                      </a:endParaRPr>
                    </a:p>
                  </a:txBody>
                  <a:tcPr marL="68580" marR="68580" marT="0" marB="0"/>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8897776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Пример решения задачи</a:t>
            </a:r>
          </a:p>
        </p:txBody>
      </p:sp>
      <p:sp>
        <p:nvSpPr>
          <p:cNvPr id="3" name="Объект 2"/>
          <p:cNvSpPr>
            <a:spLocks noGrp="1"/>
          </p:cNvSpPr>
          <p:nvPr>
            <p:ph idx="1"/>
          </p:nvPr>
        </p:nvSpPr>
        <p:spPr>
          <a:xfrm>
            <a:off x="457200" y="1600200"/>
            <a:ext cx="7620000" cy="1756792"/>
          </a:xfrm>
        </p:spPr>
        <p:txBody>
          <a:bodyPr>
            <a:normAutofit lnSpcReduction="10000"/>
          </a:bodyPr>
          <a:lstStyle/>
          <a:p>
            <a:r>
              <a:rPr lang="ru-RU" dirty="0"/>
              <a:t>Дана последовательность мнемокодов, которую необходимо преобразовать в  машинные коды, занести в ОЗУ ЭВМ, выполнить в режиме Шаг и зафиксировать изменение состояний программно-доступных объектов ЭВМ</a:t>
            </a:r>
          </a:p>
        </p:txBody>
      </p:sp>
      <p:graphicFrame>
        <p:nvGraphicFramePr>
          <p:cNvPr id="4" name="Таблица 3"/>
          <p:cNvGraphicFramePr>
            <a:graphicFrameLocks noGrp="1"/>
          </p:cNvGraphicFramePr>
          <p:nvPr/>
        </p:nvGraphicFramePr>
        <p:xfrm>
          <a:off x="755576" y="3789040"/>
          <a:ext cx="6999292" cy="2235676"/>
        </p:xfrm>
        <a:graphic>
          <a:graphicData uri="http://schemas.openxmlformats.org/drawingml/2006/table">
            <a:tbl>
              <a:tblPr firstRow="1" firstCol="1" bandRow="1">
                <a:tableStyleId>{5C22544A-7EE6-4342-B048-85BDC9FD1C3A}</a:tableStyleId>
              </a:tblPr>
              <a:tblGrid>
                <a:gridCol w="2153460">
                  <a:extLst>
                    <a:ext uri="{9D8B030D-6E8A-4147-A177-3AD203B41FA5}">
                      <a16:colId xmlns:a16="http://schemas.microsoft.com/office/drawing/2014/main" val="20000"/>
                    </a:ext>
                  </a:extLst>
                </a:gridCol>
                <a:gridCol w="2458189">
                  <a:extLst>
                    <a:ext uri="{9D8B030D-6E8A-4147-A177-3AD203B41FA5}">
                      <a16:colId xmlns:a16="http://schemas.microsoft.com/office/drawing/2014/main" val="20001"/>
                    </a:ext>
                  </a:extLst>
                </a:gridCol>
                <a:gridCol w="2387643">
                  <a:extLst>
                    <a:ext uri="{9D8B030D-6E8A-4147-A177-3AD203B41FA5}">
                      <a16:colId xmlns:a16="http://schemas.microsoft.com/office/drawing/2014/main" val="20002"/>
                    </a:ext>
                  </a:extLst>
                </a:gridCol>
              </a:tblGrid>
              <a:tr h="372613">
                <a:tc>
                  <a:txBody>
                    <a:bodyPr/>
                    <a:lstStyle/>
                    <a:p>
                      <a:pPr indent="-226695" algn="ctr">
                        <a:spcAft>
                          <a:spcPts val="0"/>
                        </a:spcAft>
                      </a:pPr>
                      <a:r>
                        <a:rPr lang="ru-RU" sz="2400" dirty="0">
                          <a:effectLst/>
                        </a:rPr>
                        <a:t>Коды</a:t>
                      </a:r>
                      <a:endParaRPr lang="ru-RU" sz="1800" dirty="0">
                        <a:effectLst/>
                        <a:latin typeface="Times New Roman"/>
                        <a:ea typeface="Calibri"/>
                        <a:cs typeface="Times New Roman"/>
                      </a:endParaRPr>
                    </a:p>
                  </a:txBody>
                  <a:tcPr marL="68580" marR="68580" marT="0" marB="0"/>
                </a:tc>
                <a:tc>
                  <a:txBody>
                    <a:bodyPr/>
                    <a:lstStyle/>
                    <a:p>
                      <a:pPr indent="-226695" algn="ctr">
                        <a:spcAft>
                          <a:spcPts val="0"/>
                        </a:spcAft>
                      </a:pPr>
                      <a:r>
                        <a:rPr lang="ru-RU" sz="2400" dirty="0">
                          <a:effectLst/>
                        </a:rPr>
                        <a:t>Программа</a:t>
                      </a:r>
                      <a:endParaRPr lang="ru-RU" sz="1800" dirty="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Действие</a:t>
                      </a:r>
                      <a:endParaRPr lang="ru-RU" sz="1800">
                        <a:effectLst/>
                        <a:latin typeface="Times New Roman"/>
                        <a:ea typeface="Calibri"/>
                        <a:cs typeface="Times New Roman"/>
                      </a:endParaRPr>
                    </a:p>
                  </a:txBody>
                  <a:tcPr marL="68580" marR="68580" marT="0" marB="0"/>
                </a:tc>
                <a:extLst>
                  <a:ext uri="{0D108BD9-81ED-4DB2-BD59-A6C34878D82A}">
                    <a16:rowId xmlns:a16="http://schemas.microsoft.com/office/drawing/2014/main" val="10000"/>
                  </a:ext>
                </a:extLst>
              </a:tr>
              <a:tr h="1863063">
                <a:tc>
                  <a:txBody>
                    <a:bodyPr/>
                    <a:lstStyle/>
                    <a:p>
                      <a:pPr indent="-226695" algn="ctr">
                        <a:spcAft>
                          <a:spcPts val="0"/>
                        </a:spcAft>
                      </a:pPr>
                      <a:r>
                        <a:rPr lang="ru-RU" sz="2400">
                          <a:effectLst/>
                        </a:rPr>
                        <a:t>21 1 020</a:t>
                      </a:r>
                      <a:endParaRPr lang="ru-RU" sz="1800">
                        <a:effectLst/>
                      </a:endParaRPr>
                    </a:p>
                    <a:p>
                      <a:pPr indent="-226695" algn="ctr">
                        <a:spcAft>
                          <a:spcPts val="0"/>
                        </a:spcAft>
                      </a:pPr>
                      <a:r>
                        <a:rPr lang="ru-RU" sz="2400">
                          <a:effectLst/>
                        </a:rPr>
                        <a:t>22 0 030</a:t>
                      </a:r>
                      <a:endParaRPr lang="ru-RU" sz="1800">
                        <a:effectLst/>
                      </a:endParaRPr>
                    </a:p>
                    <a:p>
                      <a:pPr indent="-226695" algn="ctr">
                        <a:spcAft>
                          <a:spcPts val="0"/>
                        </a:spcAft>
                      </a:pPr>
                      <a:r>
                        <a:rPr lang="ru-RU" sz="2400">
                          <a:effectLst/>
                        </a:rPr>
                        <a:t>23 0 005</a:t>
                      </a:r>
                      <a:endParaRPr lang="ru-RU" sz="1800">
                        <a:effectLst/>
                      </a:endParaRPr>
                    </a:p>
                    <a:p>
                      <a:pPr indent="-226695" algn="ctr">
                        <a:spcAft>
                          <a:spcPts val="0"/>
                        </a:spcAft>
                      </a:pPr>
                      <a:r>
                        <a:rPr lang="ru-RU" sz="2400">
                          <a:effectLst/>
                        </a:rPr>
                        <a:t>22 2 030</a:t>
                      </a:r>
                      <a:endParaRPr lang="ru-RU" sz="1800">
                        <a:effectLst/>
                      </a:endParaRPr>
                    </a:p>
                    <a:p>
                      <a:pPr indent="-226695" algn="ctr">
                        <a:spcAft>
                          <a:spcPts val="0"/>
                        </a:spcAft>
                      </a:pPr>
                      <a:r>
                        <a:rPr lang="ru-RU" sz="2400">
                          <a:effectLst/>
                        </a:rPr>
                        <a:t>12 0 002</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en-US" sz="2400" dirty="0" err="1">
                          <a:effectLst/>
                        </a:rPr>
                        <a:t>rd</a:t>
                      </a:r>
                      <a:r>
                        <a:rPr lang="en-US" sz="2400" dirty="0">
                          <a:effectLst/>
                        </a:rPr>
                        <a:t> #20</a:t>
                      </a:r>
                      <a:endParaRPr lang="ru-RU" sz="1800" dirty="0">
                        <a:effectLst/>
                      </a:endParaRPr>
                    </a:p>
                    <a:p>
                      <a:pPr indent="-226695" algn="ctr">
                        <a:spcAft>
                          <a:spcPts val="0"/>
                        </a:spcAft>
                      </a:pPr>
                      <a:r>
                        <a:rPr lang="en-US" sz="2400" dirty="0">
                          <a:effectLst/>
                        </a:rPr>
                        <a:t>wr 30</a:t>
                      </a:r>
                      <a:endParaRPr lang="ru-RU" sz="1800" dirty="0">
                        <a:effectLst/>
                      </a:endParaRPr>
                    </a:p>
                    <a:p>
                      <a:pPr indent="-226695" algn="ctr">
                        <a:spcAft>
                          <a:spcPts val="0"/>
                        </a:spcAft>
                      </a:pPr>
                      <a:r>
                        <a:rPr lang="en-US" sz="2400" dirty="0">
                          <a:effectLst/>
                        </a:rPr>
                        <a:t>add #5</a:t>
                      </a:r>
                      <a:endParaRPr lang="ru-RU" sz="1800" dirty="0">
                        <a:effectLst/>
                      </a:endParaRPr>
                    </a:p>
                    <a:p>
                      <a:pPr indent="-226695" algn="ctr">
                        <a:spcAft>
                          <a:spcPts val="0"/>
                        </a:spcAft>
                      </a:pPr>
                      <a:r>
                        <a:rPr lang="en-US" sz="2400" dirty="0">
                          <a:effectLst/>
                        </a:rPr>
                        <a:t>wr @30</a:t>
                      </a:r>
                      <a:endParaRPr lang="ru-RU" sz="1800" dirty="0">
                        <a:effectLst/>
                      </a:endParaRPr>
                    </a:p>
                    <a:p>
                      <a:pPr indent="-226695" algn="ctr">
                        <a:spcAft>
                          <a:spcPts val="0"/>
                        </a:spcAft>
                      </a:pPr>
                      <a:r>
                        <a:rPr lang="en-US" sz="2400" dirty="0">
                          <a:effectLst/>
                        </a:rPr>
                        <a:t>JNZ 002</a:t>
                      </a:r>
                      <a:endParaRPr lang="ru-RU" sz="1800" dirty="0">
                        <a:effectLst/>
                        <a:latin typeface="Times New Roman"/>
                        <a:ea typeface="Calibri"/>
                        <a:cs typeface="Times New Roman"/>
                      </a:endParaRPr>
                    </a:p>
                  </a:txBody>
                  <a:tcPr marL="68580" marR="68580" marT="0" marB="0"/>
                </a:tc>
                <a:tc>
                  <a:txBody>
                    <a:bodyPr/>
                    <a:lstStyle/>
                    <a:p>
                      <a:pPr indent="-226695" algn="ctr">
                        <a:spcAft>
                          <a:spcPts val="0"/>
                        </a:spcAft>
                      </a:pPr>
                      <a:r>
                        <a:rPr lang="en-US" sz="2400" dirty="0">
                          <a:effectLst/>
                        </a:rPr>
                        <a:t> </a:t>
                      </a:r>
                      <a:endParaRPr lang="ru-RU" sz="1800" dirty="0">
                        <a:effectLst/>
                        <a:latin typeface="Times New Roman"/>
                        <a:ea typeface="Calibri"/>
                        <a:cs typeface="Times New Roman"/>
                      </a:endParaRP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6404174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Выполнение программы</a:t>
            </a:r>
          </a:p>
        </p:txBody>
      </p:sp>
      <p:sp>
        <p:nvSpPr>
          <p:cNvPr id="3" name="Объект 2"/>
          <p:cNvSpPr>
            <a:spLocks noGrp="1"/>
          </p:cNvSpPr>
          <p:nvPr>
            <p:ph idx="1"/>
          </p:nvPr>
        </p:nvSpPr>
        <p:spPr>
          <a:xfrm>
            <a:off x="457200" y="1412776"/>
            <a:ext cx="7620000" cy="4800600"/>
          </a:xfrm>
        </p:spPr>
        <p:txBody>
          <a:bodyPr/>
          <a:lstStyle/>
          <a:p>
            <a:r>
              <a:rPr lang="ru-RU" dirty="0"/>
              <a:t>В меню</a:t>
            </a:r>
            <a:r>
              <a:rPr lang="ru-RU" b="1" dirty="0"/>
              <a:t> Вид </a:t>
            </a:r>
            <a:r>
              <a:rPr lang="ru-RU" dirty="0"/>
              <a:t>выберите</a:t>
            </a:r>
            <a:r>
              <a:rPr lang="ru-RU" b="1" dirty="0"/>
              <a:t> Программа</a:t>
            </a:r>
            <a:r>
              <a:rPr lang="ru-RU" dirty="0"/>
              <a:t>, нажмите кнопку</a:t>
            </a:r>
            <a:r>
              <a:rPr lang="ru-RU" b="1" dirty="0"/>
              <a:t> Компилировать</a:t>
            </a:r>
          </a:p>
          <a:p>
            <a:r>
              <a:rPr lang="ru-RU" dirty="0"/>
              <a:t>Выполняя команду</a:t>
            </a:r>
            <a:r>
              <a:rPr lang="ru-RU" b="1" dirty="0"/>
              <a:t> Шаг </a:t>
            </a:r>
            <a:r>
              <a:rPr lang="ru-RU" dirty="0"/>
              <a:t>фиксируем изменения программно-доступных объектов</a:t>
            </a:r>
            <a:r>
              <a:rPr lang="ru-RU" b="1" dirty="0"/>
              <a:t> (</a:t>
            </a:r>
            <a:r>
              <a:rPr lang="en-US" b="1" dirty="0"/>
              <a:t>Acc</a:t>
            </a:r>
            <a:r>
              <a:rPr lang="ru-RU" b="1" dirty="0"/>
              <a:t>, ячейки ОЗУ 020 и 030) </a:t>
            </a:r>
            <a:r>
              <a:rPr lang="ru-RU" dirty="0"/>
              <a:t>в таблице</a:t>
            </a:r>
            <a:r>
              <a:rPr lang="ru-RU" b="1" dirty="0"/>
              <a:t> «Содержание регистров»:</a:t>
            </a:r>
            <a:endParaRPr lang="ru-RU" dirty="0"/>
          </a:p>
        </p:txBody>
      </p:sp>
      <p:graphicFrame>
        <p:nvGraphicFramePr>
          <p:cNvPr id="4" name="Таблица 3"/>
          <p:cNvGraphicFramePr>
            <a:graphicFrameLocks noGrp="1"/>
          </p:cNvGraphicFramePr>
          <p:nvPr/>
        </p:nvGraphicFramePr>
        <p:xfrm>
          <a:off x="395536" y="3429000"/>
          <a:ext cx="7683192" cy="3291840"/>
        </p:xfrm>
        <a:graphic>
          <a:graphicData uri="http://schemas.openxmlformats.org/drawingml/2006/table">
            <a:tbl>
              <a:tblPr firstRow="1" firstCol="1" bandRow="1">
                <a:tableStyleId>{5C22544A-7EE6-4342-B048-85BDC9FD1C3A}</a:tableStyleId>
              </a:tblPr>
              <a:tblGrid>
                <a:gridCol w="1920798">
                  <a:extLst>
                    <a:ext uri="{9D8B030D-6E8A-4147-A177-3AD203B41FA5}">
                      <a16:colId xmlns:a16="http://schemas.microsoft.com/office/drawing/2014/main" val="20000"/>
                    </a:ext>
                  </a:extLst>
                </a:gridCol>
                <a:gridCol w="1920798">
                  <a:extLst>
                    <a:ext uri="{9D8B030D-6E8A-4147-A177-3AD203B41FA5}">
                      <a16:colId xmlns:a16="http://schemas.microsoft.com/office/drawing/2014/main" val="20001"/>
                    </a:ext>
                  </a:extLst>
                </a:gridCol>
                <a:gridCol w="1920798">
                  <a:extLst>
                    <a:ext uri="{9D8B030D-6E8A-4147-A177-3AD203B41FA5}">
                      <a16:colId xmlns:a16="http://schemas.microsoft.com/office/drawing/2014/main" val="20002"/>
                    </a:ext>
                  </a:extLst>
                </a:gridCol>
                <a:gridCol w="1920798">
                  <a:extLst>
                    <a:ext uri="{9D8B030D-6E8A-4147-A177-3AD203B41FA5}">
                      <a16:colId xmlns:a16="http://schemas.microsoft.com/office/drawing/2014/main" val="20003"/>
                    </a:ext>
                  </a:extLst>
                </a:gridCol>
              </a:tblGrid>
              <a:tr h="349758">
                <a:tc>
                  <a:txBody>
                    <a:bodyPr/>
                    <a:lstStyle/>
                    <a:p>
                      <a:pPr indent="-226695" algn="ctr">
                        <a:spcAft>
                          <a:spcPts val="0"/>
                        </a:spcAft>
                      </a:pPr>
                      <a:r>
                        <a:rPr lang="en-US" sz="2400" dirty="0">
                          <a:effectLst/>
                        </a:rPr>
                        <a:t>PC</a:t>
                      </a:r>
                      <a:endParaRPr lang="ru-RU" sz="1800" dirty="0">
                        <a:effectLst/>
                        <a:latin typeface="Times New Roman"/>
                        <a:ea typeface="Calibri"/>
                        <a:cs typeface="Times New Roman"/>
                      </a:endParaRPr>
                    </a:p>
                  </a:txBody>
                  <a:tcPr marL="68580" marR="68580" marT="0" marB="0"/>
                </a:tc>
                <a:tc>
                  <a:txBody>
                    <a:bodyPr/>
                    <a:lstStyle/>
                    <a:p>
                      <a:pPr indent="-226695" algn="ctr">
                        <a:spcAft>
                          <a:spcPts val="0"/>
                        </a:spcAft>
                      </a:pPr>
                      <a:r>
                        <a:rPr lang="en-US" sz="2400">
                          <a:effectLst/>
                        </a:rPr>
                        <a:t>Acc</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en-US" sz="2400">
                          <a:effectLst/>
                        </a:rPr>
                        <a:t>M(30)</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en-US" sz="2400">
                          <a:effectLst/>
                        </a:rPr>
                        <a:t>M(20)</a:t>
                      </a:r>
                      <a:endParaRPr lang="ru-RU" sz="1800">
                        <a:effectLst/>
                        <a:latin typeface="Times New Roman"/>
                        <a:ea typeface="Calibri"/>
                        <a:cs typeface="Times New Roman"/>
                      </a:endParaRPr>
                    </a:p>
                  </a:txBody>
                  <a:tcPr marL="68580" marR="68580" marT="0" marB="0"/>
                </a:tc>
                <a:extLst>
                  <a:ext uri="{0D108BD9-81ED-4DB2-BD59-A6C34878D82A}">
                    <a16:rowId xmlns:a16="http://schemas.microsoft.com/office/drawing/2014/main" val="10000"/>
                  </a:ext>
                </a:extLst>
              </a:tr>
              <a:tr h="349758">
                <a:tc>
                  <a:txBody>
                    <a:bodyPr/>
                    <a:lstStyle/>
                    <a:p>
                      <a:pPr indent="-226695" algn="ctr">
                        <a:spcAft>
                          <a:spcPts val="0"/>
                        </a:spcAft>
                      </a:pPr>
                      <a:r>
                        <a:rPr lang="en-US" sz="2400">
                          <a:effectLst/>
                        </a:rPr>
                        <a:t>00</a:t>
                      </a:r>
                      <a:r>
                        <a:rPr lang="ru-RU" sz="2400">
                          <a:effectLst/>
                        </a:rPr>
                        <a:t>0</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000000</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000000</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000000</a:t>
                      </a:r>
                      <a:endParaRPr lang="ru-RU" sz="1800">
                        <a:effectLst/>
                        <a:latin typeface="Times New Roman"/>
                        <a:ea typeface="Calibri"/>
                        <a:cs typeface="Times New Roman"/>
                      </a:endParaRPr>
                    </a:p>
                  </a:txBody>
                  <a:tcPr marL="68580" marR="68580" marT="0" marB="0"/>
                </a:tc>
                <a:extLst>
                  <a:ext uri="{0D108BD9-81ED-4DB2-BD59-A6C34878D82A}">
                    <a16:rowId xmlns:a16="http://schemas.microsoft.com/office/drawing/2014/main" val="10001"/>
                  </a:ext>
                </a:extLst>
              </a:tr>
              <a:tr h="349758">
                <a:tc>
                  <a:txBody>
                    <a:bodyPr/>
                    <a:lstStyle/>
                    <a:p>
                      <a:pPr indent="-226695" algn="ctr">
                        <a:spcAft>
                          <a:spcPts val="0"/>
                        </a:spcAft>
                      </a:pPr>
                      <a:r>
                        <a:rPr lang="ru-RU" sz="2400">
                          <a:effectLst/>
                        </a:rPr>
                        <a:t>001</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en-US" sz="2400">
                          <a:effectLst/>
                        </a:rPr>
                        <a:t>000020</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 </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 </a:t>
                      </a:r>
                      <a:endParaRPr lang="ru-RU" sz="1800">
                        <a:effectLst/>
                        <a:latin typeface="Times New Roman"/>
                        <a:ea typeface="Calibri"/>
                        <a:cs typeface="Times New Roman"/>
                      </a:endParaRPr>
                    </a:p>
                  </a:txBody>
                  <a:tcPr marL="68580" marR="68580" marT="0" marB="0"/>
                </a:tc>
                <a:extLst>
                  <a:ext uri="{0D108BD9-81ED-4DB2-BD59-A6C34878D82A}">
                    <a16:rowId xmlns:a16="http://schemas.microsoft.com/office/drawing/2014/main" val="10002"/>
                  </a:ext>
                </a:extLst>
              </a:tr>
              <a:tr h="349758">
                <a:tc>
                  <a:txBody>
                    <a:bodyPr/>
                    <a:lstStyle/>
                    <a:p>
                      <a:pPr indent="-226695" algn="ctr">
                        <a:spcAft>
                          <a:spcPts val="0"/>
                        </a:spcAft>
                      </a:pPr>
                      <a:r>
                        <a:rPr lang="ru-RU" sz="2400">
                          <a:effectLst/>
                        </a:rPr>
                        <a:t>002</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 </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000020</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 </a:t>
                      </a:r>
                      <a:endParaRPr lang="ru-RU" sz="1800">
                        <a:effectLst/>
                        <a:latin typeface="Times New Roman"/>
                        <a:ea typeface="Calibri"/>
                        <a:cs typeface="Times New Roman"/>
                      </a:endParaRPr>
                    </a:p>
                  </a:txBody>
                  <a:tcPr marL="68580" marR="68580" marT="0" marB="0"/>
                </a:tc>
                <a:extLst>
                  <a:ext uri="{0D108BD9-81ED-4DB2-BD59-A6C34878D82A}">
                    <a16:rowId xmlns:a16="http://schemas.microsoft.com/office/drawing/2014/main" val="10003"/>
                  </a:ext>
                </a:extLst>
              </a:tr>
              <a:tr h="349758">
                <a:tc>
                  <a:txBody>
                    <a:bodyPr/>
                    <a:lstStyle/>
                    <a:p>
                      <a:pPr indent="-226695" algn="ctr">
                        <a:spcAft>
                          <a:spcPts val="0"/>
                        </a:spcAft>
                      </a:pPr>
                      <a:r>
                        <a:rPr lang="ru-RU" sz="2400">
                          <a:effectLst/>
                        </a:rPr>
                        <a:t>003</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000025</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 </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 </a:t>
                      </a:r>
                      <a:endParaRPr lang="ru-RU" sz="1800">
                        <a:effectLst/>
                        <a:latin typeface="Times New Roman"/>
                        <a:ea typeface="Calibri"/>
                        <a:cs typeface="Times New Roman"/>
                      </a:endParaRPr>
                    </a:p>
                  </a:txBody>
                  <a:tcPr marL="68580" marR="68580" marT="0" marB="0"/>
                </a:tc>
                <a:extLst>
                  <a:ext uri="{0D108BD9-81ED-4DB2-BD59-A6C34878D82A}">
                    <a16:rowId xmlns:a16="http://schemas.microsoft.com/office/drawing/2014/main" val="10004"/>
                  </a:ext>
                </a:extLst>
              </a:tr>
              <a:tr h="349758">
                <a:tc>
                  <a:txBody>
                    <a:bodyPr/>
                    <a:lstStyle/>
                    <a:p>
                      <a:pPr indent="-226695" algn="ctr">
                        <a:spcAft>
                          <a:spcPts val="0"/>
                        </a:spcAft>
                      </a:pPr>
                      <a:r>
                        <a:rPr lang="en-US" sz="2400">
                          <a:effectLst/>
                        </a:rPr>
                        <a:t>004</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 </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 </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00002</a:t>
                      </a:r>
                      <a:r>
                        <a:rPr lang="en-US" sz="2400">
                          <a:effectLst/>
                        </a:rPr>
                        <a:t>5</a:t>
                      </a:r>
                      <a:endParaRPr lang="ru-RU" sz="1800">
                        <a:effectLst/>
                        <a:latin typeface="Times New Roman"/>
                        <a:ea typeface="Calibri"/>
                        <a:cs typeface="Times New Roman"/>
                      </a:endParaRPr>
                    </a:p>
                  </a:txBody>
                  <a:tcPr marL="68580" marR="68580" marT="0" marB="0"/>
                </a:tc>
                <a:extLst>
                  <a:ext uri="{0D108BD9-81ED-4DB2-BD59-A6C34878D82A}">
                    <a16:rowId xmlns:a16="http://schemas.microsoft.com/office/drawing/2014/main" val="10005"/>
                  </a:ext>
                </a:extLst>
              </a:tr>
              <a:tr h="349758">
                <a:tc>
                  <a:txBody>
                    <a:bodyPr/>
                    <a:lstStyle/>
                    <a:p>
                      <a:pPr indent="-226695" algn="ctr">
                        <a:spcAft>
                          <a:spcPts val="0"/>
                        </a:spcAft>
                      </a:pPr>
                      <a:r>
                        <a:rPr lang="en-US" sz="2400">
                          <a:effectLst/>
                        </a:rPr>
                        <a:t>002</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 </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 </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 </a:t>
                      </a:r>
                      <a:endParaRPr lang="ru-RU" sz="1800">
                        <a:effectLst/>
                        <a:latin typeface="Times New Roman"/>
                        <a:ea typeface="Calibri"/>
                        <a:cs typeface="Times New Roman"/>
                      </a:endParaRPr>
                    </a:p>
                  </a:txBody>
                  <a:tcPr marL="68580" marR="68580" marT="0" marB="0"/>
                </a:tc>
                <a:extLst>
                  <a:ext uri="{0D108BD9-81ED-4DB2-BD59-A6C34878D82A}">
                    <a16:rowId xmlns:a16="http://schemas.microsoft.com/office/drawing/2014/main" val="10006"/>
                  </a:ext>
                </a:extLst>
              </a:tr>
              <a:tr h="349758">
                <a:tc>
                  <a:txBody>
                    <a:bodyPr/>
                    <a:lstStyle/>
                    <a:p>
                      <a:pPr indent="-226695" algn="ctr">
                        <a:spcAft>
                          <a:spcPts val="0"/>
                        </a:spcAft>
                      </a:pPr>
                      <a:r>
                        <a:rPr lang="en-US" sz="2400">
                          <a:effectLst/>
                        </a:rPr>
                        <a:t>003</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en-US" sz="2400">
                          <a:effectLst/>
                        </a:rPr>
                        <a:t>000030</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 </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 </a:t>
                      </a:r>
                      <a:endParaRPr lang="ru-RU" sz="1800">
                        <a:effectLst/>
                        <a:latin typeface="Times New Roman"/>
                        <a:ea typeface="Calibri"/>
                        <a:cs typeface="Times New Roman"/>
                      </a:endParaRPr>
                    </a:p>
                  </a:txBody>
                  <a:tcPr marL="68580" marR="68580" marT="0" marB="0"/>
                </a:tc>
                <a:extLst>
                  <a:ext uri="{0D108BD9-81ED-4DB2-BD59-A6C34878D82A}">
                    <a16:rowId xmlns:a16="http://schemas.microsoft.com/office/drawing/2014/main" val="10007"/>
                  </a:ext>
                </a:extLst>
              </a:tr>
              <a:tr h="349758">
                <a:tc>
                  <a:txBody>
                    <a:bodyPr/>
                    <a:lstStyle/>
                    <a:p>
                      <a:pPr indent="-226695" algn="ctr">
                        <a:spcAft>
                          <a:spcPts val="0"/>
                        </a:spcAft>
                      </a:pPr>
                      <a:r>
                        <a:rPr lang="en-US" sz="2400">
                          <a:effectLst/>
                        </a:rPr>
                        <a:t>004</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 </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ru-RU" sz="2400">
                          <a:effectLst/>
                        </a:rPr>
                        <a:t> </a:t>
                      </a:r>
                      <a:endParaRPr lang="ru-RU" sz="1800">
                        <a:effectLst/>
                        <a:latin typeface="Times New Roman"/>
                        <a:ea typeface="Calibri"/>
                        <a:cs typeface="Times New Roman"/>
                      </a:endParaRPr>
                    </a:p>
                  </a:txBody>
                  <a:tcPr marL="68580" marR="68580" marT="0" marB="0"/>
                </a:tc>
                <a:tc>
                  <a:txBody>
                    <a:bodyPr/>
                    <a:lstStyle/>
                    <a:p>
                      <a:pPr indent="-226695" algn="ctr">
                        <a:spcAft>
                          <a:spcPts val="0"/>
                        </a:spcAft>
                      </a:pPr>
                      <a:r>
                        <a:rPr lang="en-US" sz="2400" dirty="0">
                          <a:effectLst/>
                        </a:rPr>
                        <a:t>000030</a:t>
                      </a:r>
                      <a:endParaRPr lang="ru-RU" sz="1800" dirty="0">
                        <a:effectLst/>
                        <a:latin typeface="Times New Roman"/>
                        <a:ea typeface="Calibri"/>
                        <a:cs typeface="Times New Roman"/>
                      </a:endParaRPr>
                    </a:p>
                  </a:txBody>
                  <a:tcPr marL="68580" marR="68580"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198220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Интеграл">
  <a:themeElements>
    <a:clrScheme name="Интеграл">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Интеграл">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Интеграл">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Соседство">
  <a:themeElements>
    <a:clrScheme name="Соседство">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452</TotalTime>
  <Words>3836</Words>
  <Application>Microsoft Office PowerPoint</Application>
  <PresentationFormat>Экран (4:3)</PresentationFormat>
  <Paragraphs>459</Paragraphs>
  <Slides>56</Slides>
  <Notes>15</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2</vt:i4>
      </vt:variant>
      <vt:variant>
        <vt:lpstr>Заголовки слайдов</vt:lpstr>
      </vt:variant>
      <vt:variant>
        <vt:i4>56</vt:i4>
      </vt:variant>
    </vt:vector>
  </HeadingPairs>
  <TitlesOfParts>
    <vt:vector size="68" baseType="lpstr">
      <vt:lpstr>Arial</vt:lpstr>
      <vt:lpstr>Arial Rounded MT Bold</vt:lpstr>
      <vt:lpstr>Calibri</vt:lpstr>
      <vt:lpstr>Cambria</vt:lpstr>
      <vt:lpstr>Symbol</vt:lpstr>
      <vt:lpstr>Times New Roman</vt:lpstr>
      <vt:lpstr>Tw Cen MT</vt:lpstr>
      <vt:lpstr>Tw Cen MT Condensed</vt:lpstr>
      <vt:lpstr>Wingdings</vt:lpstr>
      <vt:lpstr>Wingdings 3</vt:lpstr>
      <vt:lpstr>Интеграл</vt:lpstr>
      <vt:lpstr>Соседство</vt:lpstr>
      <vt:lpstr>Архитектура ЭВМ</vt:lpstr>
      <vt:lpstr>Вычислительная система</vt:lpstr>
      <vt:lpstr>ЭВМ</vt:lpstr>
      <vt:lpstr>Архитектура вычислительной системы</vt:lpstr>
      <vt:lpstr>Классическая  архитектура  компьютера</vt:lpstr>
      <vt:lpstr>Принципы фон-Неймана</vt:lpstr>
      <vt:lpstr>Принципы фон-Неймана</vt:lpstr>
      <vt:lpstr>Принципы фон-Неймана</vt:lpstr>
      <vt:lpstr>Принципы фон-Неймана</vt:lpstr>
      <vt:lpstr>Принципы фон-Неймана</vt:lpstr>
      <vt:lpstr>Классическая архитектура </vt:lpstr>
      <vt:lpstr>ЦП выбирает из ОЗУ последовательность команд для выполнения. ЦП состоит из двух компонентов:</vt:lpstr>
      <vt:lpstr>Арифметико-логическое устройство (АЛУ)</vt:lpstr>
      <vt:lpstr>Регистры процессора</vt:lpstr>
      <vt:lpstr>8 типов регистров</vt:lpstr>
      <vt:lpstr>Оперативная память</vt:lpstr>
      <vt:lpstr>Архитектура ЭВМ</vt:lpstr>
      <vt:lpstr>Понятие ар­хитектуры ЭВМ является комплексным и включает в себя:</vt:lpstr>
      <vt:lpstr>Основные определения</vt:lpstr>
      <vt:lpstr>Счётчик команд</vt:lpstr>
      <vt:lpstr>Регистр команд</vt:lpstr>
      <vt:lpstr>Командный цикл процессора</vt:lpstr>
      <vt:lpstr>Система команд процессора</vt:lpstr>
      <vt:lpstr>Форматы команд</vt:lpstr>
      <vt:lpstr>Каждому из этих видов информации соответствует своя часть двоичного сло­ва — поле, а совокупность полей (их длины, расположение в командном слове, способ кодирования информации) называется форматом команды.</vt:lpstr>
      <vt:lpstr>Презентация PowerPoint</vt:lpstr>
      <vt:lpstr>Способы адресации</vt:lpstr>
      <vt:lpstr>Система операций</vt:lpstr>
      <vt:lpstr>Арифметико-логические и специальные</vt:lpstr>
      <vt:lpstr>Пересылки и загрузки</vt:lpstr>
      <vt:lpstr>Ввода/вывода</vt:lpstr>
      <vt:lpstr>Передачи управления</vt:lpstr>
      <vt:lpstr>Системные</vt:lpstr>
      <vt:lpstr>Вопросы</vt:lpstr>
      <vt:lpstr>Учебная модель ЭВМ</vt:lpstr>
      <vt:lpstr>Основное окно модели Модель учебной ЭВМ</vt:lpstr>
      <vt:lpstr>Меню</vt:lpstr>
      <vt:lpstr>Основные окна программы</vt:lpstr>
      <vt:lpstr>ЦП выбирает из ОЗУ последовательность команд для выполнения. ЦП состоит из двух компонентов:</vt:lpstr>
      <vt:lpstr>Регистры процессора</vt:lpstr>
      <vt:lpstr>8 типов регистров</vt:lpstr>
      <vt:lpstr>Программно-доступные регистры и флаги:</vt:lpstr>
      <vt:lpstr>Системные регистры и флаги:</vt:lpstr>
      <vt:lpstr>Окно Память</vt:lpstr>
      <vt:lpstr>Состав ОЗУ</vt:lpstr>
      <vt:lpstr>Окно Текст программы</vt:lpstr>
      <vt:lpstr>Окно Программа</vt:lpstr>
      <vt:lpstr>Режимы работы ЭВМ</vt:lpstr>
      <vt:lpstr>Основной цикл работы ЭВМ</vt:lpstr>
      <vt:lpstr>Для того чтобы получить результат выполнения программы, пользователь должен:</vt:lpstr>
      <vt:lpstr>Представление чисел в учебной ЭВМ</vt:lpstr>
      <vt:lpstr>Типы адресации:</vt:lpstr>
      <vt:lpstr>Формат команд</vt:lpstr>
      <vt:lpstr>Система команд учебной ЭВМ</vt:lpstr>
      <vt:lpstr>Пример решения задачи</vt:lpstr>
      <vt:lpstr>Выполнение программы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Архитектура микропроцессора</dc:title>
  <dc:creator>Лариса</dc:creator>
  <cp:lastModifiedBy>Лариса Цымбалюк</cp:lastModifiedBy>
  <cp:revision>21</cp:revision>
  <dcterms:created xsi:type="dcterms:W3CDTF">2013-03-10T18:48:39Z</dcterms:created>
  <dcterms:modified xsi:type="dcterms:W3CDTF">2020-09-03T09:05:25Z</dcterms:modified>
</cp:coreProperties>
</file>