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3"/>
  </p:notesMasterIdLst>
  <p:sldIdLst>
    <p:sldId id="256" r:id="rId2"/>
    <p:sldId id="258" r:id="rId3"/>
    <p:sldId id="257" r:id="rId4"/>
    <p:sldId id="266" r:id="rId5"/>
    <p:sldId id="259" r:id="rId6"/>
    <p:sldId id="296" r:id="rId7"/>
    <p:sldId id="295" r:id="rId8"/>
    <p:sldId id="297" r:id="rId9"/>
    <p:sldId id="260" r:id="rId10"/>
    <p:sldId id="298" r:id="rId11"/>
    <p:sldId id="261" r:id="rId12"/>
    <p:sldId id="262" r:id="rId13"/>
    <p:sldId id="268" r:id="rId14"/>
    <p:sldId id="263" r:id="rId15"/>
    <p:sldId id="264" r:id="rId16"/>
    <p:sldId id="265" r:id="rId17"/>
    <p:sldId id="267" r:id="rId18"/>
    <p:sldId id="273" r:id="rId19"/>
    <p:sldId id="269" r:id="rId20"/>
    <p:sldId id="270" r:id="rId21"/>
    <p:sldId id="271" r:id="rId22"/>
    <p:sldId id="272" r:id="rId23"/>
    <p:sldId id="274" r:id="rId24"/>
    <p:sldId id="299" r:id="rId25"/>
    <p:sldId id="300" r:id="rId26"/>
    <p:sldId id="301" r:id="rId27"/>
    <p:sldId id="302" r:id="rId28"/>
    <p:sldId id="303" r:id="rId29"/>
    <p:sldId id="304" r:id="rId30"/>
    <p:sldId id="305" r:id="rId31"/>
    <p:sldId id="294"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9" autoAdjust="0"/>
    <p:restoredTop sz="70030" autoAdjust="0"/>
  </p:normalViewPr>
  <p:slideViewPr>
    <p:cSldViewPr snapToGrid="0">
      <p:cViewPr varScale="1">
        <p:scale>
          <a:sx n="69" d="100"/>
          <a:sy n="69" d="100"/>
        </p:scale>
        <p:origin x="288" y="72"/>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6AEFC5-D05E-4434-9B89-604CB6BF813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80C492BE-711C-43AC-B748-B24AE7D75F97}">
      <dgm:prSet phldrT="[Текст]"/>
      <dgm:spPr/>
      <dgm:t>
        <a:bodyPr/>
        <a:lstStyle/>
        <a:p>
          <a:r>
            <a:rPr lang="ru-RU" dirty="0"/>
            <a:t>набор программ, управляющих оборудованием</a:t>
          </a:r>
        </a:p>
      </dgm:t>
    </dgm:pt>
    <dgm:pt modelId="{142A2C3A-054A-4F5B-8511-C19FAAF205E7}" type="parTrans" cxnId="{533A0532-80DA-4679-8E69-8A2B1FE6FBF6}">
      <dgm:prSet/>
      <dgm:spPr/>
      <dgm:t>
        <a:bodyPr/>
        <a:lstStyle/>
        <a:p>
          <a:endParaRPr lang="ru-RU"/>
        </a:p>
      </dgm:t>
    </dgm:pt>
    <dgm:pt modelId="{5BEE8591-8E64-4872-A693-6287EEF26F18}" type="sibTrans" cxnId="{533A0532-80DA-4679-8E69-8A2B1FE6FBF6}">
      <dgm:prSet/>
      <dgm:spPr/>
      <dgm:t>
        <a:bodyPr/>
        <a:lstStyle/>
        <a:p>
          <a:endParaRPr lang="ru-RU"/>
        </a:p>
      </dgm:t>
    </dgm:pt>
    <dgm:pt modelId="{8B27A2B3-57D0-41D2-BA5C-CF882CDEF977}">
      <dgm:prSet phldrT="[Текст]"/>
      <dgm:spPr/>
      <dgm:t>
        <a:bodyPr/>
        <a:lstStyle/>
        <a:p>
          <a:r>
            <a:rPr lang="ru-RU" dirty="0"/>
            <a:t>набор программ, управляющих другими программами</a:t>
          </a:r>
        </a:p>
      </dgm:t>
    </dgm:pt>
    <dgm:pt modelId="{0839038A-1DE4-4238-9043-7F058571936D}" type="parTrans" cxnId="{74D05D53-A11A-443C-BBA1-614421402EBA}">
      <dgm:prSet/>
      <dgm:spPr/>
      <dgm:t>
        <a:bodyPr/>
        <a:lstStyle/>
        <a:p>
          <a:endParaRPr lang="ru-RU"/>
        </a:p>
      </dgm:t>
    </dgm:pt>
    <dgm:pt modelId="{29BD6FF6-4259-4858-9466-C3F04ADBC125}" type="sibTrans" cxnId="{74D05D53-A11A-443C-BBA1-614421402EBA}">
      <dgm:prSet/>
      <dgm:spPr/>
      <dgm:t>
        <a:bodyPr/>
        <a:lstStyle/>
        <a:p>
          <a:endParaRPr lang="ru-RU"/>
        </a:p>
      </dgm:t>
    </dgm:pt>
    <dgm:pt modelId="{1FD00851-DBD5-4049-A1B4-A5722DD6F797}" type="pres">
      <dgm:prSet presAssocID="{4B6AEFC5-D05E-4434-9B89-604CB6BF8132}" presName="diagram" presStyleCnt="0">
        <dgm:presLayoutVars>
          <dgm:dir/>
          <dgm:resizeHandles val="exact"/>
        </dgm:presLayoutVars>
      </dgm:prSet>
      <dgm:spPr/>
    </dgm:pt>
    <dgm:pt modelId="{CABFDC1D-3934-4F7B-86F0-A6C9714FAD43}" type="pres">
      <dgm:prSet presAssocID="{80C492BE-711C-43AC-B748-B24AE7D75F97}" presName="node" presStyleLbl="node1" presStyleIdx="0" presStyleCnt="2">
        <dgm:presLayoutVars>
          <dgm:bulletEnabled val="1"/>
        </dgm:presLayoutVars>
      </dgm:prSet>
      <dgm:spPr/>
    </dgm:pt>
    <dgm:pt modelId="{0881106D-2ACE-4DD9-82A0-AB92E2072ADD}" type="pres">
      <dgm:prSet presAssocID="{5BEE8591-8E64-4872-A693-6287EEF26F18}" presName="sibTrans" presStyleCnt="0"/>
      <dgm:spPr/>
    </dgm:pt>
    <dgm:pt modelId="{A08BFEF8-1655-42EB-8603-85E266E7F3DD}" type="pres">
      <dgm:prSet presAssocID="{8B27A2B3-57D0-41D2-BA5C-CF882CDEF977}" presName="node" presStyleLbl="node1" presStyleIdx="1" presStyleCnt="2">
        <dgm:presLayoutVars>
          <dgm:bulletEnabled val="1"/>
        </dgm:presLayoutVars>
      </dgm:prSet>
      <dgm:spPr/>
    </dgm:pt>
  </dgm:ptLst>
  <dgm:cxnLst>
    <dgm:cxn modelId="{533A0532-80DA-4679-8E69-8A2B1FE6FBF6}" srcId="{4B6AEFC5-D05E-4434-9B89-604CB6BF8132}" destId="{80C492BE-711C-43AC-B748-B24AE7D75F97}" srcOrd="0" destOrd="0" parTransId="{142A2C3A-054A-4F5B-8511-C19FAAF205E7}" sibTransId="{5BEE8591-8E64-4872-A693-6287EEF26F18}"/>
    <dgm:cxn modelId="{64837C4F-4570-4236-A7EF-084F8083DAC9}" type="presOf" srcId="{80C492BE-711C-43AC-B748-B24AE7D75F97}" destId="{CABFDC1D-3934-4F7B-86F0-A6C9714FAD43}" srcOrd="0" destOrd="0" presId="urn:microsoft.com/office/officeart/2005/8/layout/default"/>
    <dgm:cxn modelId="{74D05D53-A11A-443C-BBA1-614421402EBA}" srcId="{4B6AEFC5-D05E-4434-9B89-604CB6BF8132}" destId="{8B27A2B3-57D0-41D2-BA5C-CF882CDEF977}" srcOrd="1" destOrd="0" parTransId="{0839038A-1DE4-4238-9043-7F058571936D}" sibTransId="{29BD6FF6-4259-4858-9466-C3F04ADBC125}"/>
    <dgm:cxn modelId="{5EEAC554-9CE1-453A-AD4D-7685E0AEB8B7}" type="presOf" srcId="{8B27A2B3-57D0-41D2-BA5C-CF882CDEF977}" destId="{A08BFEF8-1655-42EB-8603-85E266E7F3DD}" srcOrd="0" destOrd="0" presId="urn:microsoft.com/office/officeart/2005/8/layout/default"/>
    <dgm:cxn modelId="{D451C6C1-9119-4DF7-96F0-0A977DB702A0}" type="presOf" srcId="{4B6AEFC5-D05E-4434-9B89-604CB6BF8132}" destId="{1FD00851-DBD5-4049-A1B4-A5722DD6F797}" srcOrd="0" destOrd="0" presId="urn:microsoft.com/office/officeart/2005/8/layout/default"/>
    <dgm:cxn modelId="{23D7BED1-D16E-4CF0-9E7E-B2052907176B}" type="presParOf" srcId="{1FD00851-DBD5-4049-A1B4-A5722DD6F797}" destId="{CABFDC1D-3934-4F7B-86F0-A6C9714FAD43}" srcOrd="0" destOrd="0" presId="urn:microsoft.com/office/officeart/2005/8/layout/default"/>
    <dgm:cxn modelId="{D1D31EF5-2370-42A0-BD48-7DD031F4E405}" type="presParOf" srcId="{1FD00851-DBD5-4049-A1B4-A5722DD6F797}" destId="{0881106D-2ACE-4DD9-82A0-AB92E2072ADD}" srcOrd="1" destOrd="0" presId="urn:microsoft.com/office/officeart/2005/8/layout/default"/>
    <dgm:cxn modelId="{3325D2EF-94DC-4168-808B-418188CEA331}" type="presParOf" srcId="{1FD00851-DBD5-4049-A1B4-A5722DD6F797}" destId="{A08BFEF8-1655-42EB-8603-85E266E7F3DD}"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FDC1D-3934-4F7B-86F0-A6C9714FAD43}">
      <dsp:nvSpPr>
        <dsp:cNvPr id="0" name=""/>
        <dsp:cNvSpPr/>
      </dsp:nvSpPr>
      <dsp:spPr>
        <a:xfrm>
          <a:off x="1227" y="574799"/>
          <a:ext cx="4788544" cy="287312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ru-RU" sz="4500" kern="1200" dirty="0"/>
            <a:t>набор программ, управляющих оборудованием</a:t>
          </a:r>
        </a:p>
      </dsp:txBody>
      <dsp:txXfrm>
        <a:off x="1227" y="574799"/>
        <a:ext cx="4788544" cy="2873126"/>
      </dsp:txXfrm>
    </dsp:sp>
    <dsp:sp modelId="{A08BFEF8-1655-42EB-8603-85E266E7F3DD}">
      <dsp:nvSpPr>
        <dsp:cNvPr id="0" name=""/>
        <dsp:cNvSpPr/>
      </dsp:nvSpPr>
      <dsp:spPr>
        <a:xfrm>
          <a:off x="5268627" y="574799"/>
          <a:ext cx="4788544" cy="287312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ru-RU" sz="4500" kern="1200" dirty="0"/>
            <a:t>набор программ, управляющих другими программами</a:t>
          </a:r>
        </a:p>
      </dsp:txBody>
      <dsp:txXfrm>
        <a:off x="5268627" y="574799"/>
        <a:ext cx="4788544" cy="287312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66C39E-FBEA-4198-B314-38C9EA110569}" type="datetimeFigureOut">
              <a:rPr lang="ru-RU" smtClean="0"/>
              <a:t>01.09.2022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3E6F23-ED8C-4B4D-B422-EBED61A0DB4B}" type="slidenum">
              <a:rPr lang="ru-RU" smtClean="0"/>
              <a:t>‹#›</a:t>
            </a:fld>
            <a:endParaRPr lang="ru-RU"/>
          </a:p>
        </p:txBody>
      </p:sp>
    </p:spTree>
    <p:extLst>
      <p:ext uri="{BB962C8B-B14F-4D97-AF65-F5344CB8AC3E}">
        <p14:creationId xmlns:p14="http://schemas.microsoft.com/office/powerpoint/2010/main" val="2682986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ru.wikipedia.org/wiki/%D0%9C%D0%B8%D0%BA%D1%80%D0%BE%D0%BA%D0%BE%D0%BC%D0%BF%D1%8C%D1%8E%D1%82%D0%B5%D1%80"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ru.wikipedia.org/wiki/%D0%9A%D0%BE%D0%BC%D0%BF%D0%B0%D0%BA%D1%82-%D0%B4%D0%B8%D1%81%D0%B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ru.wikipedia.org/wiki/%D0%92%D1%8B%D1%87%D0%B8%D1%81%D0%BB%D0%B8%D1%82%D0%B5%D0%BB%D1%8C%D0%BD%D0%B0%D1%8F_%D1%81%D0%B8%D1%81%D1%82%D0%B5%D0%BC%D0%B0" TargetMode="External"/><Relationship Id="rId3" Type="http://schemas.openxmlformats.org/officeDocument/2006/relationships/hyperlink" Target="http://ru.wikipedia.org/wiki/%D0%90%D0%BD%D0%B3%D0%BB%D0%B8%D0%B9%D1%81%D0%BA%D0%B8%D0%B9_%D1%8F%D0%B7%D1%8B%D0%BA" TargetMode="External"/><Relationship Id="rId7" Type="http://schemas.openxmlformats.org/officeDocument/2006/relationships/hyperlink" Target="http://ru.wikipedia.org/wiki/%D0%90%D0%BF%D0%BF%D0%B0%D1%80%D0%B0%D1%82%D0%BD%D0%BE%D0%B5_%D0%BE%D0%B1%D0%B5%D1%81%D0%BF%D0%B5%D1%87%D0%B5%D0%BD%D0%B8%D0%B5"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ru.wikipedia.org/wiki/%D0%98%D0%BD%D1%82%D0%B5%D1%80%D1%84%D0%B5%D0%B9%D1%81" TargetMode="External"/><Relationship Id="rId11" Type="http://schemas.openxmlformats.org/officeDocument/2006/relationships/hyperlink" Target="http://ru.wikipedia.org/wiki/%D0%92%D1%8B%D1%87%D0%B8%D1%81%D0%BB%D0%B8%D1%82%D0%B5%D0%BB%D1%8C%D0%BD%D1%8B%D0%B5_%D1%80%D0%B5%D1%81%D1%83%D1%80%D1%81%D1%8B" TargetMode="External"/><Relationship Id="rId5" Type="http://schemas.openxmlformats.org/officeDocument/2006/relationships/hyperlink" Target="http://ru.wikipedia.org/wiki/%D0%9A%D0%BE%D0%BC%D0%BF%D1%8C%D1%8E%D1%82%D0%B5%D1%80%D0%BD%D0%B0%D1%8F_%D0%BF%D1%80%D0%BE%D0%B3%D1%80%D0%B0%D0%BC%D0%BC%D0%B0" TargetMode="External"/><Relationship Id="rId10" Type="http://schemas.openxmlformats.org/officeDocument/2006/relationships/hyperlink" Target="http://ru.wikipedia.org/wiki/%D0%92%D1%8B%D1%87%D0%B8%D1%81%D0%BB%D0%B8%D1%82%D0%B5%D0%BB%D1%8C%D0%BD%D1%8B%D0%B9_%D0%BF%D1%80%D0%BE%D1%86%D0%B5%D1%81%D1%81" TargetMode="External"/><Relationship Id="rId4" Type="http://schemas.openxmlformats.org/officeDocument/2006/relationships/hyperlink" Target="http://ru.wikipedia.org/wiki/%D0%A3%D0%BF%D1%80%D0%B0%D0%B2%D0%BB%D0%B5%D0%BD%D0%B8%D0%B5" TargetMode="External"/><Relationship Id="rId9" Type="http://schemas.openxmlformats.org/officeDocument/2006/relationships/hyperlink" Target="http://ru.wikipedia.org/wiki/%D0%9F%D1%80%D0%B8%D0%BA%D0%BB%D0%B0%D0%B4%D0%BD%D0%BE%D0%B5_%D0%BF%D1%80%D0%BE%D0%B3%D1%80%D0%B0%D0%BC%D0%BC%D0%BD%D0%BE%D0%B5_%D0%BE%D0%B1%D0%B5%D1%81%D0%BF%D0%B5%D1%87%D0%B5%D0%BD%D0%B8%D0%B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ru.wikipedia.org/wiki/%D0%9C%D0%BD%D0%BE%D0%B3%D0%BE%D0%B7%D0%B0%D0%B4%D0%B0%D1%87%D0%BD%D0%BE%D1%81%D1%82%D1%8C" TargetMode="External"/><Relationship Id="rId3" Type="http://schemas.openxmlformats.org/officeDocument/2006/relationships/hyperlink" Target="http://ru.wikipedia.org/wiki/%D0%A3%D1%81%D1%82%D1%80%D0%BE%D0%B9%D1%81%D1%82%D0%B2%D0%B0_%D0%B2%D0%B2%D0%BE%D0%B4%D0%B0-%D0%B2%D1%8B%D0%B2%D0%BE%D0%B4%D0%B0" TargetMode="External"/><Relationship Id="rId7" Type="http://schemas.openxmlformats.org/officeDocument/2006/relationships/hyperlink" Target="http://ru.wikipedia.org/wiki/%D0%A4%D0%B0%D0%B9%D0%BB%D0%BE%D0%B2%D0%B0%D1%8F_%D1%81%D0%B8%D1%81%D1%82%D0%B5%D0%BC%D0%B0"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ru.wikipedia.org/wiki/%D0%9E%D0%BF%D1%82%D0%B8%D1%87%D0%B5%D1%81%D0%BA%D0%B8%D0%B9_%D0%B4%D0%B8%D1%81%D0%BA" TargetMode="External"/><Relationship Id="rId5" Type="http://schemas.openxmlformats.org/officeDocument/2006/relationships/hyperlink" Target="http://ru.wikipedia.org/wiki/%D0%96%D1%91%D1%81%D1%82%D0%BA%D0%B8%D0%B9_%D0%B4%D0%B8%D1%81%D0%BA" TargetMode="External"/><Relationship Id="rId10" Type="http://schemas.openxmlformats.org/officeDocument/2006/relationships/hyperlink" Target="http://ru.wikipedia.org/wiki/%D0%90%D0%B2%D1%82%D0%BE%D1%80%D0%B8%D0%B7%D0%B0%D1%86%D0%B8%D1%8F" TargetMode="External"/><Relationship Id="rId4" Type="http://schemas.openxmlformats.org/officeDocument/2006/relationships/hyperlink" Target="http://ru.wikipedia.org/wiki/%D0%92%D0%B8%D1%80%D1%82%D1%83%D0%B0%D0%BB%D1%8C%D0%BD%D0%B0%D1%8F_%D0%BF%D0%B0%D0%BC%D1%8F%D1%82%D1%8C" TargetMode="External"/><Relationship Id="rId9" Type="http://schemas.openxmlformats.org/officeDocument/2006/relationships/hyperlink" Target="http://ru.wikipedia.org/wiki/%D0%90%D1%83%D1%82%D0%B5%D0%BD%D1%82%D0%B8%D1%84%D0%B8%D0%BA%D0%B0%D1%86%D0%B8%D1%8F"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ru.wikipedia.org/wiki/%CF%F0%EE%E3%F0%E0%EC%EC%ED%EE%E5_%EE%E1%E5%F1%EF%E5%F7%E5%ED%E8%E5#cite_note-13" TargetMode="External"/><Relationship Id="rId3" Type="http://schemas.openxmlformats.org/officeDocument/2006/relationships/hyperlink" Target="https://ru.wikipedia.org/w/index.php?title=%D0%9F%D1%80%D0%BE%D0%B3%D1%80%D0%B0%D0%BC%D0%BC%D0%BD%D0%BE%D0%B5_%D0%BE%D0%B1%D0%B5%D1%81%D0%BF%D0%B5%D1%87%D0%B5%D0%BD%D0%B8%D0%B5&amp;veaction=edit&amp;vesection=2" TargetMode="External"/><Relationship Id="rId7" Type="http://schemas.openxmlformats.org/officeDocument/2006/relationships/hyperlink" Target="https://ru.wikipedia.org/wiki/%D0%A1%D0%B2%D0%BE%D0%B1%D0%BE%D0%B4%D0%BD%D0%BE%D0%B5_%D0%BF%D1%80%D0%BE%D0%B3%D1%80%D0%B0%D0%BC%D0%BC%D0%BD%D0%BE%D0%B5_%D0%BE%D0%B1%D0%B5%D1%81%D0%BF%D0%B5%D1%87%D0%B5%D0%BD%D0%B8%D0%B5" TargetMode="External"/><Relationship Id="rId12" Type="http://schemas.openxmlformats.org/officeDocument/2006/relationships/hyperlink" Target="https://ru.wikipedia.org/wiki/%CF%F0%EE%E3%F0%E0%EC%EC%ED%EE%E5_%EE%E1%E5%F1%EF%E5%F7%E5%ED%E8%E5#cite_note-.D0.93.D0.9E.D0.A1.D0.A2_19.101-77-14"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ru.wikipedia.org/wiki/%D0%9E%D1%82%D0%BA%D1%80%D1%8B%D1%82%D0%BE%D0%B5_%D0%BF%D1%80%D0%BE%D0%B3%D1%80%D0%B0%D0%BC%D0%BC%D0%BD%D0%BE%D0%B5_%D0%BE%D0%B1%D0%B5%D1%81%D0%BF%D0%B5%D1%87%D0%B5%D0%BD%D0%B8%D0%B5" TargetMode="External"/><Relationship Id="rId11" Type="http://schemas.openxmlformats.org/officeDocument/2006/relationships/hyperlink" Target="https://ru.wikipedia.org/wiki/%D0%98%D0%BD%D1%81%D1%82%D1%80%D1%83%D0%BC%D0%B5%D0%BD%D1%82%D0%B0%D0%BB%D1%8C%D0%BD%D0%BE%D0%B5_%D0%BF%D1%80%D0%BE%D0%B3%D1%80%D0%B0%D0%BC%D0%BC%D0%BD%D0%BE%D0%B5_%D0%BE%D0%B1%D0%B5%D1%81%D0%BF%D0%B5%D1%87%D0%B5%D0%BD%D0%B8%D0%B5" TargetMode="External"/><Relationship Id="rId5" Type="http://schemas.openxmlformats.org/officeDocument/2006/relationships/hyperlink" Target="https://ru.wikipedia.org/wiki/%D0%9F%D1%80%D0%BE%D0%BF%D1%80%D0%B8%D0%B5%D1%82%D0%B0%D1%80%D0%BD%D0%BE%D0%B5_%D0%BF%D1%80%D0%BE%D0%B3%D1%80%D0%B0%D0%BC%D0%BC%D0%BD%D0%BE%D0%B5_%D0%BE%D0%B1%D0%B5%D1%81%D0%BF%D0%B5%D1%87%D0%B5%D0%BD%D0%B8%D0%B5" TargetMode="External"/><Relationship Id="rId10" Type="http://schemas.openxmlformats.org/officeDocument/2006/relationships/hyperlink" Target="https://ru.wikipedia.org/wiki/%D0%9F%D1%80%D0%B8%D0%BA%D0%BB%D0%B0%D0%B4%D0%BD%D0%BE%D0%B5_%D0%BF%D1%80%D0%BE%D0%B3%D1%80%D0%B0%D0%BC%D0%BC%D0%BD%D0%BE%D0%B5_%D0%BE%D0%B1%D0%B5%D1%81%D0%BF%D0%B5%D1%87%D0%B5%D0%BD%D0%B8%D0%B5" TargetMode="External"/><Relationship Id="rId4" Type="http://schemas.openxmlformats.org/officeDocument/2006/relationships/hyperlink" Target="https://ru.wikipedia.org/w/index.php?title=%D0%9F%D1%80%D0%BE%D0%B3%D1%80%D0%B0%D0%BC%D0%BC%D0%BD%D0%BE%D0%B5_%D0%BE%D0%B1%D0%B5%D1%81%D0%BF%D0%B5%D1%87%D0%B5%D0%BD%D0%B8%D0%B5&amp;action=edit&amp;section=2" TargetMode="External"/><Relationship Id="rId9" Type="http://schemas.openxmlformats.org/officeDocument/2006/relationships/hyperlink" Target="https://ru.wikipedia.org/wiki/%D0%A1%D0%B8%D1%81%D1%82%D0%B5%D0%BC%D0%BD%D0%BE%D0%B5_%D0%BF%D1%80%D0%BE%D0%B3%D1%80%D0%B0%D0%BC%D0%BC%D0%BD%D0%BE%D0%B5_%D0%BE%D0%B1%D0%B5%D1%81%D0%BF%D0%B5%D1%87%D0%B5%D0%BD%D0%B8%D0%B5"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ru.wikipedia.org/wiki/%D0%9F%D1%80%D0%BE%D0%B3%D1%80%D0%B0%D0%BC%D0%BC%D0%BD%D0%BE%D0%B5_%D0%BE%D0%B1%D0%B5%D1%81%D0%BF%D0%B5%D1%87%D0%B5%D0%BD%D0%B8%D0%B5"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ru.wikipedia.org/wiki/%D0%98%D0%BD%D1%82%D0%B5%D1%80%D1%84%D0%B5%D0%B9%D1%81_%D0%BF%D1%80%D0%BE%D0%B3%D1%80%D0%B0%D0%BC%D0%BC%D0%B8%D1%80%D0%BE%D0%B2%D0%B0%D0%BD%D0%B8%D1%8F_%D0%BF%D1%80%D0%B8%D0%BB%D0%BE%D0%B6%D0%B5%D0%BD%D0%B8%D0%B9"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i="0" kern="1200" dirty="0">
                <a:solidFill>
                  <a:schemeClr val="tx1"/>
                </a:solidFill>
                <a:effectLst/>
                <a:latin typeface="+mn-lt"/>
                <a:ea typeface="+mn-ea"/>
                <a:cs typeface="+mn-cs"/>
              </a:rPr>
              <a:t>Операционная система</a:t>
            </a:r>
            <a:r>
              <a:rPr lang="ru-RU" sz="1200" b="0" i="0" kern="1200" dirty="0">
                <a:solidFill>
                  <a:schemeClr val="tx1"/>
                </a:solidFill>
                <a:effectLst/>
                <a:latin typeface="+mn-lt"/>
                <a:ea typeface="+mn-ea"/>
                <a:cs typeface="+mn-cs"/>
              </a:rPr>
              <a:t>, сокр. ОС (англ. </a:t>
            </a:r>
            <a:r>
              <a:rPr lang="ru-RU" sz="1200" b="0" i="0" kern="1200" dirty="0" err="1">
                <a:solidFill>
                  <a:schemeClr val="tx1"/>
                </a:solidFill>
                <a:effectLst/>
                <a:latin typeface="+mn-lt"/>
                <a:ea typeface="+mn-ea"/>
                <a:cs typeface="+mn-cs"/>
              </a:rPr>
              <a:t>operating</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system</a:t>
            </a:r>
            <a:r>
              <a:rPr lang="ru-RU" sz="1200" b="0" i="0" kern="1200" dirty="0">
                <a:solidFill>
                  <a:schemeClr val="tx1"/>
                </a:solidFill>
                <a:effectLst/>
                <a:latin typeface="+mn-lt"/>
                <a:ea typeface="+mn-ea"/>
                <a:cs typeface="+mn-cs"/>
              </a:rPr>
              <a:t>, OS) — комплекс управляющих и обрабатывающих программ, которые, с одной стороны, выступают как интерфейс между устройствами вычислительной системы и прикладными программами, а с другой стороны — предназначены для управления устройствами, управления вычислительными процессами, эффективного распределения вычислительных ресурсов между вычислительными процессами и организации надёжных вычислений. Это определение применимо к большинству современных операционных систем общего назначения.</a:t>
            </a:r>
          </a:p>
          <a:p>
            <a:r>
              <a:rPr lang="ru-RU" sz="1200" b="0" i="0" kern="1200" dirty="0">
                <a:solidFill>
                  <a:schemeClr val="tx1"/>
                </a:solidFill>
                <a:effectLst/>
                <a:latin typeface="+mn-lt"/>
                <a:ea typeface="+mn-ea"/>
                <a:cs typeface="+mn-cs"/>
              </a:rPr>
              <a:t>В большинстве вычислительных систем операционная система является основной, наиболее важной (а иногда и единственной) частью системного программного обеспечения. С 1990-х годов наиболее распространёнными операционными системами являются системы семейства </a:t>
            </a:r>
            <a:r>
              <a:rPr lang="ru-RU" sz="1200" b="0" i="1" kern="1200" dirty="0">
                <a:solidFill>
                  <a:schemeClr val="tx1"/>
                </a:solidFill>
                <a:effectLst/>
                <a:latin typeface="+mn-lt"/>
                <a:ea typeface="+mn-ea"/>
                <a:cs typeface="+mn-cs"/>
              </a:rPr>
              <a:t>Windows</a:t>
            </a:r>
            <a:r>
              <a:rPr lang="ru-RU" sz="1200" b="0" i="0" kern="1200" dirty="0">
                <a:solidFill>
                  <a:schemeClr val="tx1"/>
                </a:solidFill>
                <a:effectLst/>
                <a:latin typeface="+mn-lt"/>
                <a:ea typeface="+mn-ea"/>
                <a:cs typeface="+mn-cs"/>
              </a:rPr>
              <a:t> и системы класса </a:t>
            </a:r>
            <a:r>
              <a:rPr lang="ru-RU" sz="1200" b="0" i="1" kern="1200" dirty="0">
                <a:solidFill>
                  <a:schemeClr val="tx1"/>
                </a:solidFill>
                <a:effectLst/>
                <a:latin typeface="+mn-lt"/>
                <a:ea typeface="+mn-ea"/>
                <a:cs typeface="+mn-cs"/>
              </a:rPr>
              <a:t>UNIX</a:t>
            </a:r>
            <a:r>
              <a:rPr lang="ru-RU" sz="1200" b="0" i="0" kern="1200" dirty="0">
                <a:solidFill>
                  <a:schemeClr val="tx1"/>
                </a:solidFill>
                <a:effectLst/>
                <a:latin typeface="+mn-lt"/>
                <a:ea typeface="+mn-ea"/>
                <a:cs typeface="+mn-cs"/>
              </a:rPr>
              <a:t> (особенно </a:t>
            </a:r>
            <a:r>
              <a:rPr lang="ru-RU" sz="1200" b="0" i="0" kern="1200" dirty="0" err="1">
                <a:solidFill>
                  <a:schemeClr val="tx1"/>
                </a:solidFill>
                <a:effectLst/>
                <a:latin typeface="+mn-lt"/>
                <a:ea typeface="+mn-ea"/>
                <a:cs typeface="+mn-cs"/>
              </a:rPr>
              <a:t>Linux</a:t>
            </a:r>
            <a:r>
              <a:rPr lang="ru-RU" sz="1200" b="0" i="0" kern="1200" dirty="0">
                <a:solidFill>
                  <a:schemeClr val="tx1"/>
                </a:solidFill>
                <a:effectLst/>
                <a:latin typeface="+mn-lt"/>
                <a:ea typeface="+mn-ea"/>
                <a:cs typeface="+mn-cs"/>
              </a:rPr>
              <a:t> и </a:t>
            </a:r>
            <a:r>
              <a:rPr lang="ru-RU" sz="1200" b="0" i="0" kern="1200" dirty="0" err="1">
                <a:solidFill>
                  <a:schemeClr val="tx1"/>
                </a:solidFill>
                <a:effectLst/>
                <a:latin typeface="+mn-lt"/>
                <a:ea typeface="+mn-ea"/>
                <a:cs typeface="+mn-cs"/>
              </a:rPr>
              <a:t>Mac</a:t>
            </a:r>
            <a:r>
              <a:rPr lang="ru-RU" sz="1200" b="0" i="0" kern="1200" dirty="0">
                <a:solidFill>
                  <a:schemeClr val="tx1"/>
                </a:solidFill>
                <a:effectLst/>
                <a:latin typeface="+mn-lt"/>
                <a:ea typeface="+mn-ea"/>
                <a:cs typeface="+mn-cs"/>
              </a:rPr>
              <a:t> OS). С 2000-х большое распространение получили мобильные компьютеры (смартфоны и планшеты) и с ними ОС </a:t>
            </a:r>
            <a:r>
              <a:rPr lang="ru-RU" sz="1200" b="0" i="0" kern="1200" dirty="0" err="1">
                <a:solidFill>
                  <a:schemeClr val="tx1"/>
                </a:solidFill>
                <a:effectLst/>
                <a:latin typeface="+mn-lt"/>
                <a:ea typeface="+mn-ea"/>
                <a:cs typeface="+mn-cs"/>
              </a:rPr>
              <a:t>Android</a:t>
            </a:r>
            <a:r>
              <a:rPr lang="ru-RU" sz="1200" b="0" i="0" kern="1200" dirty="0">
                <a:solidFill>
                  <a:schemeClr val="tx1"/>
                </a:solidFill>
                <a:effectLst/>
                <a:latin typeface="+mn-lt"/>
                <a:ea typeface="+mn-ea"/>
                <a:cs typeface="+mn-cs"/>
              </a:rPr>
              <a:t> и </a:t>
            </a:r>
            <a:r>
              <a:rPr lang="ru-RU" sz="1200" b="0" i="0" kern="1200" dirty="0" err="1">
                <a:solidFill>
                  <a:schemeClr val="tx1"/>
                </a:solidFill>
                <a:effectLst/>
                <a:latin typeface="+mn-lt"/>
                <a:ea typeface="+mn-ea"/>
                <a:cs typeface="+mn-cs"/>
              </a:rPr>
              <a:t>iOS</a:t>
            </a:r>
            <a:r>
              <a:rPr lang="ru-RU" sz="1200" b="0" i="0" kern="1200" dirty="0">
                <a:solidFill>
                  <a:schemeClr val="tx1"/>
                </a:solidFill>
                <a:effectLst/>
                <a:latin typeface="+mn-lt"/>
                <a:ea typeface="+mn-ea"/>
                <a:cs typeface="+mn-cs"/>
              </a:rPr>
              <a:t>.</a:t>
            </a:r>
          </a:p>
          <a:p>
            <a:r>
              <a:rPr lang="ru-RU" sz="1200" b="0" i="0" kern="1200" dirty="0">
                <a:solidFill>
                  <a:schemeClr val="tx1"/>
                </a:solidFill>
                <a:effectLst/>
                <a:latin typeface="+mn-lt"/>
                <a:ea typeface="+mn-ea"/>
                <a:cs typeface="+mn-cs"/>
              </a:rPr>
              <a:t>ОС является необходимой составляющей ПО ПК, без нее компьютер не может работать в принципе.</a:t>
            </a:r>
          </a:p>
          <a:p>
            <a:r>
              <a:rPr lang="ru-RU" sz="1200" b="0" i="0" kern="1200" dirty="0">
                <a:solidFill>
                  <a:schemeClr val="tx1"/>
                </a:solidFill>
                <a:effectLst/>
                <a:latin typeface="+mn-lt"/>
                <a:ea typeface="+mn-ea"/>
                <a:cs typeface="+mn-cs"/>
              </a:rPr>
              <a:t>ОС выполняет базовые функции:</a:t>
            </a:r>
          </a:p>
          <a:p>
            <a:r>
              <a:rPr lang="ru-RU" sz="1200" b="0" i="0" kern="1200" dirty="0">
                <a:solidFill>
                  <a:schemeClr val="tx1"/>
                </a:solidFill>
                <a:effectLst/>
                <a:latin typeface="+mn-lt"/>
                <a:ea typeface="+mn-ea"/>
                <a:cs typeface="+mn-cs"/>
              </a:rPr>
              <a:t>управляет файловой системой (просмотр, удаление, копирование, перемещение, переименование);</a:t>
            </a:r>
          </a:p>
          <a:p>
            <a:r>
              <a:rPr lang="ru-RU" sz="1200" b="0" i="0" kern="1200" dirty="0">
                <a:solidFill>
                  <a:schemeClr val="tx1"/>
                </a:solidFill>
                <a:effectLst/>
                <a:latin typeface="+mn-lt"/>
                <a:ea typeface="+mn-ea"/>
                <a:cs typeface="+mn-cs"/>
              </a:rPr>
              <a:t>запуск и завершение прикладных программ;</a:t>
            </a:r>
          </a:p>
          <a:p>
            <a:r>
              <a:rPr lang="ru-RU" sz="1200" b="0" i="0" kern="1200" dirty="0">
                <a:solidFill>
                  <a:schemeClr val="tx1"/>
                </a:solidFill>
                <a:effectLst/>
                <a:latin typeface="+mn-lt"/>
                <a:ea typeface="+mn-ea"/>
                <a:cs typeface="+mn-cs"/>
              </a:rPr>
              <a:t>всевозможный сервис (информация о параметрах, их настройка, оптимизация работы и </a:t>
            </a:r>
            <a:r>
              <a:rPr lang="ru-RU" sz="1200" b="0" i="0" kern="1200" dirty="0" err="1">
                <a:solidFill>
                  <a:schemeClr val="tx1"/>
                </a:solidFill>
                <a:effectLst/>
                <a:latin typeface="+mn-lt"/>
                <a:ea typeface="+mn-ea"/>
                <a:cs typeface="+mn-cs"/>
              </a:rPr>
              <a:t>тд</a:t>
            </a:r>
            <a:r>
              <a:rPr lang="ru-RU" sz="1200" b="0" i="0" kern="1200" dirty="0">
                <a:solidFill>
                  <a:schemeClr val="tx1"/>
                </a:solidFill>
                <a:effectLst/>
                <a:latin typeface="+mn-lt"/>
                <a:ea typeface="+mn-ea"/>
                <a:cs typeface="+mn-cs"/>
              </a:rPr>
              <a:t>)</a:t>
            </a:r>
          </a:p>
          <a:p>
            <a:r>
              <a:rPr lang="ru-RU" sz="1200" b="0" i="0" kern="1200" dirty="0">
                <a:solidFill>
                  <a:schemeClr val="tx1"/>
                </a:solidFill>
                <a:effectLst/>
                <a:latin typeface="+mn-lt"/>
                <a:ea typeface="+mn-ea"/>
                <a:cs typeface="+mn-cs"/>
              </a:rPr>
              <a:t>Разработчикам прикладных программ ОС позволяет не думать о деталях реализации и функционирования устройств, предоставляя минимально необходимый набор функций по работе с ним.</a:t>
            </a:r>
          </a:p>
          <a:p>
            <a:r>
              <a:rPr lang="ru-RU" sz="1200" b="0" i="0" kern="1200" dirty="0">
                <a:solidFill>
                  <a:schemeClr val="tx1"/>
                </a:solidFill>
                <a:effectLst/>
                <a:latin typeface="+mn-lt"/>
                <a:ea typeface="+mn-ea"/>
                <a:cs typeface="+mn-cs"/>
              </a:rPr>
              <a:t> </a:t>
            </a:r>
          </a:p>
          <a:p>
            <a:r>
              <a:rPr lang="ru-RU" sz="1200" b="0" i="0" kern="1200" dirty="0">
                <a:solidFill>
                  <a:schemeClr val="tx1"/>
                </a:solidFill>
                <a:effectLst/>
                <a:latin typeface="+mn-lt"/>
                <a:ea typeface="+mn-ea"/>
                <a:cs typeface="+mn-cs"/>
              </a:rPr>
              <a:t>Разработчикам прикладных программ ОС позволяет не думать о деталях реализации и функционирования устройств, предоставляя минимально необходимый набор функций по работе с ним.</a:t>
            </a:r>
          </a:p>
          <a:p>
            <a:r>
              <a:rPr lang="ru-RU" sz="1200" b="1" i="0" kern="1200" dirty="0">
                <a:solidFill>
                  <a:schemeClr val="tx1"/>
                </a:solidFill>
                <a:effectLst/>
                <a:latin typeface="+mn-lt"/>
                <a:ea typeface="+mn-ea"/>
                <a:cs typeface="+mn-cs"/>
              </a:rPr>
              <a:t>Основные функции</a:t>
            </a:r>
            <a:r>
              <a:rPr lang="ru-RU" sz="1200" b="0" i="0" kern="1200" dirty="0">
                <a:solidFill>
                  <a:schemeClr val="tx1"/>
                </a:solidFill>
                <a:effectLst/>
                <a:latin typeface="+mn-lt"/>
                <a:ea typeface="+mn-ea"/>
                <a:cs typeface="+mn-cs"/>
              </a:rPr>
              <a:t> ОС:</a:t>
            </a:r>
          </a:p>
          <a:p>
            <a:r>
              <a:rPr lang="ru-RU" sz="1200" b="0" i="0" kern="1200" dirty="0">
                <a:solidFill>
                  <a:schemeClr val="tx1"/>
                </a:solidFill>
                <a:effectLst/>
                <a:latin typeface="+mn-lt"/>
                <a:ea typeface="+mn-ea"/>
                <a:cs typeface="+mn-cs"/>
              </a:rPr>
              <a:t>Выполнение по запросу программ тех достаточно элементарных (низкоуровневых) действий, которые являются общими для большинства программ и часто встречаются почти во всех программах (ввод и вывод данных, запуск и остановка других программ, выделение и освобождение дополнительной памяти и др.).</a:t>
            </a:r>
          </a:p>
          <a:p>
            <a:r>
              <a:rPr lang="ru-RU" sz="1200" b="0" i="0" kern="1200" dirty="0">
                <a:solidFill>
                  <a:schemeClr val="tx1"/>
                </a:solidFill>
                <a:effectLst/>
                <a:latin typeface="+mn-lt"/>
                <a:ea typeface="+mn-ea"/>
                <a:cs typeface="+mn-cs"/>
              </a:rPr>
              <a:t>Загрузка программ в оперативную память и их выполнение.</a:t>
            </a:r>
          </a:p>
          <a:p>
            <a:r>
              <a:rPr lang="ru-RU" sz="1200" b="0" i="0" kern="1200" dirty="0">
                <a:solidFill>
                  <a:schemeClr val="tx1"/>
                </a:solidFill>
                <a:effectLst/>
                <a:latin typeface="+mn-lt"/>
                <a:ea typeface="+mn-ea"/>
                <a:cs typeface="+mn-cs"/>
              </a:rPr>
              <a:t>Стандартизованный доступ к периферийным устройствам (устройства ввода-вывода).</a:t>
            </a:r>
          </a:p>
          <a:p>
            <a:r>
              <a:rPr lang="ru-RU" sz="1200" b="0" i="0" kern="1200" dirty="0">
                <a:solidFill>
                  <a:schemeClr val="tx1"/>
                </a:solidFill>
                <a:effectLst/>
                <a:latin typeface="+mn-lt"/>
                <a:ea typeface="+mn-ea"/>
                <a:cs typeface="+mn-cs"/>
              </a:rPr>
              <a:t>Управление оперативной памятью (распределение между процессами, организация виртуальной памяти).</a:t>
            </a:r>
          </a:p>
          <a:p>
            <a:r>
              <a:rPr lang="ru-RU" sz="1200" b="0" i="0" kern="1200" dirty="0">
                <a:solidFill>
                  <a:schemeClr val="tx1"/>
                </a:solidFill>
                <a:effectLst/>
                <a:latin typeface="+mn-lt"/>
                <a:ea typeface="+mn-ea"/>
                <a:cs typeface="+mn-cs"/>
              </a:rPr>
              <a:t>Управление доступом к данным на энергонезависимых носителях (таких как жёсткий диск, оптические диски и др.), организованным в той или иной файловой системе.</a:t>
            </a:r>
          </a:p>
          <a:p>
            <a:r>
              <a:rPr lang="ru-RU" sz="1200" b="0" i="0" kern="1200" dirty="0">
                <a:solidFill>
                  <a:schemeClr val="tx1"/>
                </a:solidFill>
                <a:effectLst/>
                <a:latin typeface="+mn-lt"/>
                <a:ea typeface="+mn-ea"/>
                <a:cs typeface="+mn-cs"/>
              </a:rPr>
              <a:t>Обеспечение пользовательского интерфейса.</a:t>
            </a:r>
          </a:p>
          <a:p>
            <a:r>
              <a:rPr lang="ru-RU" sz="1200" b="0" i="0" kern="1200" dirty="0">
                <a:solidFill>
                  <a:schemeClr val="tx1"/>
                </a:solidFill>
                <a:effectLst/>
                <a:latin typeface="+mn-lt"/>
                <a:ea typeface="+mn-ea"/>
                <a:cs typeface="+mn-cs"/>
              </a:rPr>
              <a:t>Сетевые операции, поддержка стека сетевых протоколов.</a:t>
            </a:r>
          </a:p>
          <a:p>
            <a:r>
              <a:rPr lang="ru-RU" sz="1200" b="1" i="0" kern="1200" dirty="0">
                <a:solidFill>
                  <a:schemeClr val="tx1"/>
                </a:solidFill>
                <a:effectLst/>
                <a:latin typeface="+mn-lt"/>
                <a:ea typeface="+mn-ea"/>
                <a:cs typeface="+mn-cs"/>
              </a:rPr>
              <a:t>Дополнительные функции</a:t>
            </a:r>
            <a:r>
              <a:rPr lang="ru-RU" sz="1200" b="0" i="0" kern="1200" dirty="0">
                <a:solidFill>
                  <a:schemeClr val="tx1"/>
                </a:solidFill>
                <a:effectLst/>
                <a:latin typeface="+mn-lt"/>
                <a:ea typeface="+mn-ea"/>
                <a:cs typeface="+mn-cs"/>
              </a:rPr>
              <a:t>:</a:t>
            </a:r>
          </a:p>
          <a:p>
            <a:r>
              <a:rPr lang="ru-RU" sz="1200" b="0" i="0" kern="1200" dirty="0">
                <a:solidFill>
                  <a:schemeClr val="tx1"/>
                </a:solidFill>
                <a:effectLst/>
                <a:latin typeface="+mn-lt"/>
                <a:ea typeface="+mn-ea"/>
                <a:cs typeface="+mn-cs"/>
              </a:rPr>
              <a:t>Параллельное или псевдопараллельное выполнение задач (многозадачность).</a:t>
            </a:r>
          </a:p>
          <a:p>
            <a:r>
              <a:rPr lang="ru-RU" sz="1200" b="0" i="0" kern="1200" dirty="0">
                <a:solidFill>
                  <a:schemeClr val="tx1"/>
                </a:solidFill>
                <a:effectLst/>
                <a:latin typeface="+mn-lt"/>
                <a:ea typeface="+mn-ea"/>
                <a:cs typeface="+mn-cs"/>
              </a:rPr>
              <a:t>Эффективное распределение ресурсов вычислительной системы между процессами.</a:t>
            </a:r>
          </a:p>
          <a:p>
            <a:r>
              <a:rPr lang="ru-RU" sz="1200" b="0" i="0" kern="1200" dirty="0">
                <a:solidFill>
                  <a:schemeClr val="tx1"/>
                </a:solidFill>
                <a:effectLst/>
                <a:latin typeface="+mn-lt"/>
                <a:ea typeface="+mn-ea"/>
                <a:cs typeface="+mn-cs"/>
              </a:rPr>
              <a:t>Разграничение доступа различных процессов к ресурсам.</a:t>
            </a:r>
          </a:p>
          <a:p>
            <a:r>
              <a:rPr lang="ru-RU" sz="1200" b="0" i="0" kern="1200" dirty="0">
                <a:solidFill>
                  <a:schemeClr val="tx1"/>
                </a:solidFill>
                <a:effectLst/>
                <a:latin typeface="+mn-lt"/>
                <a:ea typeface="+mn-ea"/>
                <a:cs typeface="+mn-cs"/>
              </a:rPr>
              <a:t>Организация надёжных вычислений (невозможности одного вычислительного процесса намеренно или по ошибке повлиять на вычисления в другом процессе), основана на разграничении доступа к ресурсам.</a:t>
            </a:r>
          </a:p>
          <a:p>
            <a:r>
              <a:rPr lang="ru-RU" sz="1200" b="0" i="0" kern="1200" dirty="0">
                <a:solidFill>
                  <a:schemeClr val="tx1"/>
                </a:solidFill>
                <a:effectLst/>
                <a:latin typeface="+mn-lt"/>
                <a:ea typeface="+mn-ea"/>
                <a:cs typeface="+mn-cs"/>
              </a:rPr>
              <a:t>Взаимодействие между процессами: обмен данными, взаимная синхронизация.</a:t>
            </a:r>
          </a:p>
          <a:p>
            <a:r>
              <a:rPr lang="ru-RU" sz="1200" b="0" i="0" kern="1200" dirty="0">
                <a:solidFill>
                  <a:schemeClr val="tx1"/>
                </a:solidFill>
                <a:effectLst/>
                <a:latin typeface="+mn-lt"/>
                <a:ea typeface="+mn-ea"/>
                <a:cs typeface="+mn-cs"/>
              </a:rPr>
              <a:t>Защита самой системы, а также пользовательских данных и программ от действий пользователей (злонамеренных или по незнанию) или приложений.</a:t>
            </a:r>
          </a:p>
          <a:p>
            <a:r>
              <a:rPr lang="ru-RU" sz="1200" b="0" i="0" kern="1200" dirty="0">
                <a:solidFill>
                  <a:schemeClr val="tx1"/>
                </a:solidFill>
                <a:effectLst/>
                <a:latin typeface="+mn-lt"/>
                <a:ea typeface="+mn-ea"/>
                <a:cs typeface="+mn-cs"/>
              </a:rPr>
              <a:t>Многопользовательский режим работы и разграничение прав доступа.</a:t>
            </a:r>
          </a:p>
          <a:p>
            <a:r>
              <a:rPr lang="ru-RU" sz="1200" b="1" i="0" kern="1200" dirty="0">
                <a:solidFill>
                  <a:schemeClr val="tx1"/>
                </a:solidFill>
                <a:effectLst/>
                <a:latin typeface="+mn-lt"/>
                <a:ea typeface="+mn-ea"/>
                <a:cs typeface="+mn-cs"/>
              </a:rPr>
              <a:t>Ядро</a:t>
            </a:r>
            <a:r>
              <a:rPr lang="ru-RU" sz="1200" b="0" i="0" kern="1200" dirty="0">
                <a:solidFill>
                  <a:schemeClr val="tx1"/>
                </a:solidFill>
                <a:effectLst/>
                <a:latin typeface="+mn-lt"/>
                <a:ea typeface="+mn-ea"/>
                <a:cs typeface="+mn-cs"/>
              </a:rPr>
              <a:t> — центральная часть операционной системы, управляющая выполнением процессов, ресурсами вычислительной системы и предоставляющая процессам координированный доступ к этим ресурсам. Основными ресурсами являются процессорное время, память и устройства ввода-вывода. Доступ к файловой системе и сетевое взаимодействие также могут быть реализованы на уровне ядра.</a:t>
            </a:r>
          </a:p>
          <a:p>
            <a:r>
              <a:rPr lang="ru-RU" sz="1200" b="0" i="0" kern="1200" cap="all" dirty="0">
                <a:solidFill>
                  <a:schemeClr val="tx1"/>
                </a:solidFill>
                <a:effectLst/>
                <a:latin typeface="+mn-lt"/>
                <a:ea typeface="+mn-ea"/>
                <a:cs typeface="+mn-cs"/>
              </a:rPr>
              <a:t>В СОСТАВ ОС НЕПРЕМЕННО ВХОДЯТ:</a:t>
            </a:r>
          </a:p>
          <a:p>
            <a:r>
              <a:rPr lang="ru-RU" sz="1200" b="1" i="0" kern="1200" dirty="0">
                <a:solidFill>
                  <a:schemeClr val="tx1"/>
                </a:solidFill>
                <a:effectLst/>
                <a:latin typeface="+mn-lt"/>
                <a:ea typeface="+mn-ea"/>
                <a:cs typeface="+mn-cs"/>
              </a:rPr>
              <a:t>Программный модуль</a:t>
            </a:r>
            <a:r>
              <a:rPr lang="ru-RU" sz="1200" b="0" i="0" kern="1200" dirty="0">
                <a:solidFill>
                  <a:schemeClr val="tx1"/>
                </a:solidFill>
                <a:effectLst/>
                <a:latin typeface="+mn-lt"/>
                <a:ea typeface="+mn-ea"/>
                <a:cs typeface="+mn-cs"/>
              </a:rPr>
              <a:t>, управляющий файловой системой: процесс работы компьютера в сводится к обмену файлами между устройствами</a:t>
            </a:r>
          </a:p>
          <a:p>
            <a:r>
              <a:rPr lang="ru-RU" sz="1200" b="1" i="0" kern="1200" dirty="0">
                <a:solidFill>
                  <a:schemeClr val="tx1"/>
                </a:solidFill>
                <a:effectLst/>
                <a:latin typeface="+mn-lt"/>
                <a:ea typeface="+mn-ea"/>
                <a:cs typeface="+mn-cs"/>
              </a:rPr>
              <a:t>Командный процессор</a:t>
            </a:r>
            <a:r>
              <a:rPr lang="ru-RU" sz="1200" b="0" i="0" kern="1200" dirty="0">
                <a:solidFill>
                  <a:schemeClr val="tx1"/>
                </a:solidFill>
                <a:effectLst/>
                <a:latin typeface="+mn-lt"/>
                <a:ea typeface="+mn-ea"/>
                <a:cs typeface="+mn-cs"/>
              </a:rPr>
              <a:t> – специальная программа, которая запрашивает у пользователя команды и выполняет их. Пользователь может дать команду запуска программы, выполнения какой-либо операции над файлами (копирование, удаление, переименование), вывода документа на печать и так далее. Операционная система должна эту команду выполнить</a:t>
            </a:r>
          </a:p>
          <a:p>
            <a:r>
              <a:rPr lang="ru-RU" sz="1200" b="1" i="0" kern="1200" dirty="0">
                <a:solidFill>
                  <a:schemeClr val="tx1"/>
                </a:solidFill>
                <a:effectLst/>
                <a:latin typeface="+mn-lt"/>
                <a:ea typeface="+mn-ea"/>
                <a:cs typeface="+mn-cs"/>
              </a:rPr>
              <a:t>Драйверы</a:t>
            </a:r>
            <a:r>
              <a:rPr lang="ru-RU" sz="1200" b="0" i="0" kern="1200" dirty="0">
                <a:solidFill>
                  <a:schemeClr val="tx1"/>
                </a:solidFill>
                <a:effectLst/>
                <a:latin typeface="+mn-lt"/>
                <a:ea typeface="+mn-ea"/>
                <a:cs typeface="+mn-cs"/>
              </a:rPr>
              <a:t> – программы, которые управляют работой устройств. Каждому устройству соответствует свой драйвер. Технология «</a:t>
            </a:r>
            <a:r>
              <a:rPr lang="ru-RU" sz="1200" b="0" i="0" kern="1200" dirty="0" err="1">
                <a:solidFill>
                  <a:schemeClr val="tx1"/>
                </a:solidFill>
                <a:effectLst/>
                <a:latin typeface="+mn-lt"/>
                <a:ea typeface="+mn-ea"/>
                <a:cs typeface="+mn-cs"/>
              </a:rPr>
              <a:t>Plug</a:t>
            </a:r>
            <a:r>
              <a:rPr lang="ru-RU" sz="1200" b="0" i="0" kern="1200" dirty="0">
                <a:solidFill>
                  <a:schemeClr val="tx1"/>
                </a:solidFill>
                <a:effectLst/>
                <a:latin typeface="+mn-lt"/>
                <a:ea typeface="+mn-ea"/>
                <a:cs typeface="+mn-cs"/>
              </a:rPr>
              <a:t> and </a:t>
            </a:r>
            <a:r>
              <a:rPr lang="ru-RU" sz="1200" b="0" i="0" kern="1200" dirty="0" err="1">
                <a:solidFill>
                  <a:schemeClr val="tx1"/>
                </a:solidFill>
                <a:effectLst/>
                <a:latin typeface="+mn-lt"/>
                <a:ea typeface="+mn-ea"/>
                <a:cs typeface="+mn-cs"/>
              </a:rPr>
              <a:t>Play</a:t>
            </a:r>
            <a:r>
              <a:rPr lang="ru-RU" sz="1200" b="0" i="0" kern="1200" dirty="0">
                <a:solidFill>
                  <a:schemeClr val="tx1"/>
                </a:solidFill>
                <a:effectLst/>
                <a:latin typeface="+mn-lt"/>
                <a:ea typeface="+mn-ea"/>
                <a:cs typeface="+mn-cs"/>
              </a:rPr>
              <a:t>» (подключи и играй) позволяет автоматизировать подключение новых устройств. В процессе установки Windows определяет тип и конкретную модель установленного устройства и подключает необходимый для его функционирования драйвер. При включении компьютера </a:t>
            </a:r>
            <a:r>
              <a:rPr lang="ru-RU" sz="1200" b="0" i="0" kern="1200" dirty="0" err="1">
                <a:solidFill>
                  <a:schemeClr val="tx1"/>
                </a:solidFill>
                <a:effectLst/>
                <a:latin typeface="+mn-lt"/>
                <a:ea typeface="+mn-ea"/>
                <a:cs typeface="+mn-cs"/>
              </a:rPr>
              <a:t>произво-дится</a:t>
            </a:r>
            <a:r>
              <a:rPr lang="ru-RU" sz="1200" b="0" i="0" kern="1200" dirty="0">
                <a:solidFill>
                  <a:schemeClr val="tx1"/>
                </a:solidFill>
                <a:effectLst/>
                <a:latin typeface="+mn-lt"/>
                <a:ea typeface="+mn-ea"/>
                <a:cs typeface="+mn-cs"/>
              </a:rPr>
              <a:t> загрузка драйверов в оперативную память. Пользователь имеет возможность вручную установить или переустановить драйверы.</a:t>
            </a:r>
          </a:p>
          <a:p>
            <a:r>
              <a:rPr lang="ru-RU" sz="1200" b="0" i="0" kern="1200" dirty="0">
                <a:solidFill>
                  <a:schemeClr val="tx1"/>
                </a:solidFill>
                <a:effectLst/>
                <a:latin typeface="+mn-lt"/>
                <a:ea typeface="+mn-ea"/>
                <a:cs typeface="+mn-cs"/>
              </a:rPr>
              <a:t>Программные модули </a:t>
            </a:r>
            <a:r>
              <a:rPr lang="ru-RU" sz="1200" b="1" i="0" kern="1200" dirty="0">
                <a:solidFill>
                  <a:schemeClr val="tx1"/>
                </a:solidFill>
                <a:effectLst/>
                <a:latin typeface="+mn-lt"/>
                <a:ea typeface="+mn-ea"/>
                <a:cs typeface="+mn-cs"/>
              </a:rPr>
              <a:t>графического интерфейса</a:t>
            </a:r>
            <a:r>
              <a:rPr lang="ru-RU" sz="1200" b="0" i="0" kern="1200" dirty="0">
                <a:solidFill>
                  <a:schemeClr val="tx1"/>
                </a:solidFill>
                <a:effectLst/>
                <a:latin typeface="+mn-lt"/>
                <a:ea typeface="+mn-ea"/>
                <a:cs typeface="+mn-cs"/>
              </a:rPr>
              <a:t> – программы, позволяющие пользователю вводить команды с помощью мыши.</a:t>
            </a:r>
          </a:p>
          <a:p>
            <a:r>
              <a:rPr lang="ru-RU" sz="1200" b="0" i="0" kern="1200" dirty="0">
                <a:solidFill>
                  <a:schemeClr val="tx1"/>
                </a:solidFill>
                <a:effectLst/>
                <a:latin typeface="+mn-lt"/>
                <a:ea typeface="+mn-ea"/>
                <a:cs typeface="+mn-cs"/>
              </a:rPr>
              <a:t>Графический интерфейс пользователя (ГИП, ГПИ) — разновидность пользовательского интерфейса, в котором элементы интерфейса (меню, кнопки, значки, списки и т. п.), представленные пользователю на дисплее, исполнены в виде графических изображений.</a:t>
            </a:r>
          </a:p>
          <a:p>
            <a:r>
              <a:rPr lang="ru-RU" sz="1200" b="0" i="0" kern="1200" dirty="0">
                <a:solidFill>
                  <a:schemeClr val="tx1"/>
                </a:solidFill>
                <a:effectLst/>
                <a:latin typeface="+mn-lt"/>
                <a:ea typeface="+mn-ea"/>
                <a:cs typeface="+mn-cs"/>
              </a:rPr>
              <a:t>В отличие от интерфейса командной строки, в ГПИ пользователь имеет произвольный доступ (с помощью устройств ввода — клавиатуры, мыши, джойстика и т. п.) ко всем видимым экранным объектам (элементам интерфейса) и осуществляет непосредственное манипулирование ими. Чаще всего элементы интерфейса в ГИ реализованы на основе метафор и отображают их назначение и свойства, что облегчает понимание и освоение программ неподготовленными пользователями.</a:t>
            </a:r>
          </a:p>
          <a:p>
            <a:r>
              <a:rPr lang="ru-RU" sz="1200" b="0" i="0" kern="1200" dirty="0">
                <a:solidFill>
                  <a:schemeClr val="tx1"/>
                </a:solidFill>
                <a:effectLst/>
                <a:latin typeface="+mn-lt"/>
                <a:ea typeface="+mn-ea"/>
                <a:cs typeface="+mn-cs"/>
              </a:rPr>
              <a:t>Одним из требований к хорошему графическому интерфейсу программной системы является концепция </a:t>
            </a:r>
            <a:r>
              <a:rPr lang="ru-RU" sz="1200" b="1" i="0" kern="1200" dirty="0">
                <a:solidFill>
                  <a:schemeClr val="tx1"/>
                </a:solidFill>
                <a:effectLst/>
                <a:latin typeface="+mn-lt"/>
                <a:ea typeface="+mn-ea"/>
                <a:cs typeface="+mn-cs"/>
              </a:rPr>
              <a:t>«делай то, что я имею в виду»</a:t>
            </a:r>
            <a:r>
              <a:rPr lang="ru-RU" sz="1200" b="0" i="0" kern="1200" dirty="0">
                <a:solidFill>
                  <a:schemeClr val="tx1"/>
                </a:solidFill>
                <a:effectLst/>
                <a:latin typeface="+mn-lt"/>
                <a:ea typeface="+mn-ea"/>
                <a:cs typeface="+mn-cs"/>
              </a:rPr>
              <a:t> или DWIM (англ. </a:t>
            </a:r>
            <a:r>
              <a:rPr lang="ru-RU" sz="1200" b="0" i="0" kern="1200" dirty="0" err="1">
                <a:solidFill>
                  <a:schemeClr val="tx1"/>
                </a:solidFill>
                <a:effectLst/>
                <a:latin typeface="+mn-lt"/>
                <a:ea typeface="+mn-ea"/>
                <a:cs typeface="+mn-cs"/>
              </a:rPr>
              <a:t>Do</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What</a:t>
            </a:r>
            <a:r>
              <a:rPr lang="ru-RU" sz="1200" b="0" i="0" kern="1200" dirty="0">
                <a:solidFill>
                  <a:schemeClr val="tx1"/>
                </a:solidFill>
                <a:effectLst/>
                <a:latin typeface="+mn-lt"/>
                <a:ea typeface="+mn-ea"/>
                <a:cs typeface="+mn-cs"/>
              </a:rPr>
              <a:t> I </a:t>
            </a:r>
            <a:r>
              <a:rPr lang="ru-RU" sz="1200" b="0" i="0" kern="1200" dirty="0" err="1">
                <a:solidFill>
                  <a:schemeClr val="tx1"/>
                </a:solidFill>
                <a:effectLst/>
                <a:latin typeface="+mn-lt"/>
                <a:ea typeface="+mn-ea"/>
                <a:cs typeface="+mn-cs"/>
              </a:rPr>
              <a:t>Mean</a:t>
            </a:r>
            <a:r>
              <a:rPr lang="ru-RU" sz="1200" b="0" i="0" kern="1200" dirty="0">
                <a:solidFill>
                  <a:schemeClr val="tx1"/>
                </a:solidFill>
                <a:effectLst/>
                <a:latin typeface="+mn-lt"/>
                <a:ea typeface="+mn-ea"/>
                <a:cs typeface="+mn-cs"/>
              </a:rPr>
              <a:t>). DWIM требует, чтобы система работала предсказуемо, чтобы пользователь заранее интуитивно понимал, какое действие выполнит программа после получения его команды.</a:t>
            </a:r>
          </a:p>
          <a:p>
            <a:r>
              <a:rPr lang="ru-RU" sz="1200" b="1" i="0" kern="1200" dirty="0">
                <a:solidFill>
                  <a:schemeClr val="tx1"/>
                </a:solidFill>
                <a:effectLst/>
                <a:latin typeface="+mn-lt"/>
                <a:ea typeface="+mn-ea"/>
                <a:cs typeface="+mn-cs"/>
              </a:rPr>
              <a:t>Утилиты</a:t>
            </a:r>
            <a:r>
              <a:rPr lang="ru-RU" sz="1200" b="0" i="0" kern="1200" dirty="0">
                <a:solidFill>
                  <a:schemeClr val="tx1"/>
                </a:solidFill>
                <a:effectLst/>
                <a:latin typeface="+mn-lt"/>
                <a:ea typeface="+mn-ea"/>
                <a:cs typeface="+mn-cs"/>
              </a:rPr>
              <a:t> – сервисные программы для обслуживания дисков (проверять, сжимать, </a:t>
            </a:r>
            <a:r>
              <a:rPr lang="ru-RU" sz="1200" b="0" i="0" kern="1200" dirty="0" err="1">
                <a:solidFill>
                  <a:schemeClr val="tx1"/>
                </a:solidFill>
                <a:effectLst/>
                <a:latin typeface="+mn-lt"/>
                <a:ea typeface="+mn-ea"/>
                <a:cs typeface="+mn-cs"/>
              </a:rPr>
              <a:t>дефрагментировать</a:t>
            </a:r>
            <a:r>
              <a:rPr lang="ru-RU" sz="1200" b="0" i="0" kern="1200" dirty="0">
                <a:solidFill>
                  <a:schemeClr val="tx1"/>
                </a:solidFill>
                <a:effectLst/>
                <a:latin typeface="+mn-lt"/>
                <a:ea typeface="+mn-ea"/>
                <a:cs typeface="+mn-cs"/>
              </a:rPr>
              <a:t> и </a:t>
            </a:r>
            <a:r>
              <a:rPr lang="ru-RU" sz="1200" b="0" i="0" kern="1200" dirty="0" err="1">
                <a:solidFill>
                  <a:schemeClr val="tx1"/>
                </a:solidFill>
                <a:effectLst/>
                <a:latin typeface="+mn-lt"/>
                <a:ea typeface="+mn-ea"/>
                <a:cs typeface="+mn-cs"/>
              </a:rPr>
              <a:t>тд</a:t>
            </a:r>
            <a:r>
              <a:rPr lang="ru-RU" sz="1200" b="0" i="0" kern="1200" dirty="0">
                <a:solidFill>
                  <a:schemeClr val="tx1"/>
                </a:solidFill>
                <a:effectLst/>
                <a:latin typeface="+mn-lt"/>
                <a:ea typeface="+mn-ea"/>
                <a:cs typeface="+mn-cs"/>
              </a:rPr>
              <a:t>), выполнения операций с файлами (архивировать, копировать и </a:t>
            </a:r>
            <a:r>
              <a:rPr lang="ru-RU" sz="1200" b="0" i="0" kern="1200" dirty="0" err="1">
                <a:solidFill>
                  <a:schemeClr val="tx1"/>
                </a:solidFill>
                <a:effectLst/>
                <a:latin typeface="+mn-lt"/>
                <a:ea typeface="+mn-ea"/>
                <a:cs typeface="+mn-cs"/>
              </a:rPr>
              <a:t>тд</a:t>
            </a:r>
            <a:r>
              <a:rPr lang="ru-RU" sz="1200" b="0" i="0" kern="1200" dirty="0">
                <a:solidFill>
                  <a:schemeClr val="tx1"/>
                </a:solidFill>
                <a:effectLst/>
                <a:latin typeface="+mn-lt"/>
                <a:ea typeface="+mn-ea"/>
                <a:cs typeface="+mn-cs"/>
              </a:rPr>
              <a:t>), и работы в компьютерных сетях</a:t>
            </a:r>
          </a:p>
          <a:p>
            <a:r>
              <a:rPr lang="ru-RU" sz="1200" b="1" i="0" kern="1200" dirty="0">
                <a:solidFill>
                  <a:schemeClr val="tx1"/>
                </a:solidFill>
                <a:effectLst/>
                <a:latin typeface="+mn-lt"/>
                <a:ea typeface="+mn-ea"/>
                <a:cs typeface="+mn-cs"/>
              </a:rPr>
              <a:t>Справочная система</a:t>
            </a:r>
            <a:r>
              <a:rPr lang="ru-RU" sz="1200" b="0" i="0" kern="1200" dirty="0">
                <a:solidFill>
                  <a:schemeClr val="tx1"/>
                </a:solidFill>
                <a:effectLst/>
                <a:latin typeface="+mn-lt"/>
                <a:ea typeface="+mn-ea"/>
                <a:cs typeface="+mn-cs"/>
              </a:rPr>
              <a:t> – получение информации о функционировании ОС в целом и о работе её отдельных модулей</a:t>
            </a:r>
          </a:p>
          <a:p>
            <a:r>
              <a:rPr lang="ru-RU" sz="1200" b="1" i="0" kern="1200" dirty="0">
                <a:solidFill>
                  <a:schemeClr val="tx1"/>
                </a:solidFill>
                <a:effectLst/>
                <a:latin typeface="+mn-lt"/>
                <a:ea typeface="+mn-ea"/>
                <a:cs typeface="+mn-cs"/>
              </a:rPr>
              <a:t>Файлы ОС</a:t>
            </a:r>
            <a:r>
              <a:rPr lang="ru-RU" sz="1200" b="0" i="0" kern="1200" dirty="0">
                <a:solidFill>
                  <a:schemeClr val="tx1"/>
                </a:solidFill>
                <a:effectLst/>
                <a:latin typeface="+mn-lt"/>
                <a:ea typeface="+mn-ea"/>
                <a:cs typeface="+mn-cs"/>
              </a:rPr>
              <a:t> хранятся во внешней, долговременной памяти (на жестком, гибком или лазерном диске). Но программы могут выполняться, только если они находятся в оперативной памяти, поэтому файлы ОС необходимо загрузить в оперативную память.</a:t>
            </a:r>
          </a:p>
          <a:p>
            <a:r>
              <a:rPr lang="ru-RU" sz="1200" b="0" i="0" kern="1200" cap="all" dirty="0">
                <a:solidFill>
                  <a:schemeClr val="tx1"/>
                </a:solidFill>
                <a:effectLst/>
                <a:latin typeface="+mn-lt"/>
                <a:ea typeface="+mn-ea"/>
                <a:cs typeface="+mn-cs"/>
              </a:rPr>
              <a:t>ЗАГРУЗКА ОС:</a:t>
            </a:r>
          </a:p>
          <a:p>
            <a:r>
              <a:rPr lang="ru-RU" sz="1200" b="0" i="0" kern="1200" dirty="0">
                <a:solidFill>
                  <a:schemeClr val="tx1"/>
                </a:solidFill>
                <a:effectLst/>
                <a:latin typeface="+mn-lt"/>
                <a:ea typeface="+mn-ea"/>
                <a:cs typeface="+mn-cs"/>
              </a:rPr>
              <a:t>- </a:t>
            </a:r>
            <a:r>
              <a:rPr lang="ru-RU" sz="1200" b="1" i="0" kern="1200" dirty="0">
                <a:solidFill>
                  <a:schemeClr val="tx1"/>
                </a:solidFill>
                <a:effectLst/>
                <a:latin typeface="+mn-lt"/>
                <a:ea typeface="+mn-ea"/>
                <a:cs typeface="+mn-cs"/>
              </a:rPr>
              <a:t>Диск</a:t>
            </a:r>
            <a:r>
              <a:rPr lang="ru-RU" sz="1200" b="0" i="0" kern="1200" dirty="0">
                <a:solidFill>
                  <a:schemeClr val="tx1"/>
                </a:solidFill>
                <a:effectLst/>
                <a:latin typeface="+mn-lt"/>
                <a:ea typeface="+mn-ea"/>
                <a:cs typeface="+mn-cs"/>
              </a:rPr>
              <a:t> (жесткий, гибкий или лазерный), на котором находятся файлы операционной системы и с которого производится ее загрузка, называется </a:t>
            </a:r>
            <a:r>
              <a:rPr lang="ru-RU" sz="1200" b="1" i="0" kern="1200" dirty="0">
                <a:solidFill>
                  <a:schemeClr val="tx1"/>
                </a:solidFill>
                <a:effectLst/>
                <a:latin typeface="+mn-lt"/>
                <a:ea typeface="+mn-ea"/>
                <a:cs typeface="+mn-cs"/>
              </a:rPr>
              <a:t>системным</a:t>
            </a:r>
            <a:r>
              <a:rPr lang="ru-RU" sz="1200" b="0" i="0" kern="1200" dirty="0">
                <a:solidFill>
                  <a:schemeClr val="tx1"/>
                </a:solidFill>
                <a:effectLst/>
                <a:latin typeface="+mn-lt"/>
                <a:ea typeface="+mn-ea"/>
                <a:cs typeface="+mn-cs"/>
              </a:rPr>
              <a:t>.</a:t>
            </a:r>
          </a:p>
          <a:p>
            <a:r>
              <a:rPr lang="ru-RU" sz="1200" b="0" i="0" kern="1200" dirty="0">
                <a:solidFill>
                  <a:schemeClr val="tx1"/>
                </a:solidFill>
                <a:effectLst/>
                <a:latin typeface="+mn-lt"/>
                <a:ea typeface="+mn-ea"/>
                <a:cs typeface="+mn-cs"/>
              </a:rPr>
              <a:t>- После включения ПК производится загрузка ОС с системного диска в </a:t>
            </a:r>
            <a:r>
              <a:rPr lang="ru-RU" sz="1200" b="1" i="0" kern="1200" dirty="0">
                <a:solidFill>
                  <a:schemeClr val="tx1"/>
                </a:solidFill>
                <a:effectLst/>
                <a:latin typeface="+mn-lt"/>
                <a:ea typeface="+mn-ea"/>
                <a:cs typeface="+mn-cs"/>
              </a:rPr>
              <a:t>оперативную память</a:t>
            </a:r>
            <a:r>
              <a:rPr lang="ru-RU" sz="1200" b="0" i="0" kern="1200" dirty="0">
                <a:solidFill>
                  <a:schemeClr val="tx1"/>
                </a:solidFill>
                <a:effectLst/>
                <a:latin typeface="+mn-lt"/>
                <a:ea typeface="+mn-ea"/>
                <a:cs typeface="+mn-cs"/>
              </a:rPr>
              <a:t>. Загрузка должна выполняться в соответствии с программой загрузки. Однако для того чтобы компьютер выполнял какую-нибудь программу, эта программа должна уже находиться в оперативной памяти. Разрешение этого противоречия состоит в последовательной, поэтапной загрузке операционной системы.</a:t>
            </a:r>
          </a:p>
          <a:p>
            <a:r>
              <a:rPr lang="ru-RU" sz="1200" b="0" i="0" kern="1200" dirty="0">
                <a:solidFill>
                  <a:schemeClr val="tx1"/>
                </a:solidFill>
                <a:effectLst/>
                <a:latin typeface="+mn-lt"/>
                <a:ea typeface="+mn-ea"/>
                <a:cs typeface="+mn-cs"/>
              </a:rPr>
              <a:t>- В ПЗУ содержатся программы тестирования ПК и первого этапа загрузки ОС — это </a:t>
            </a:r>
            <a:r>
              <a:rPr lang="ru-RU" sz="1200" b="1" i="0" kern="1200" dirty="0">
                <a:solidFill>
                  <a:schemeClr val="tx1"/>
                </a:solidFill>
                <a:effectLst/>
                <a:latin typeface="+mn-lt"/>
                <a:ea typeface="+mn-ea"/>
                <a:cs typeface="+mn-cs"/>
              </a:rPr>
              <a:t>BIOS</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Basic</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Input</a:t>
            </a:r>
            <a:r>
              <a:rPr lang="ru-RU" sz="1200" b="0" i="0" kern="1200" dirty="0">
                <a:solidFill>
                  <a:schemeClr val="tx1"/>
                </a:solidFill>
                <a:effectLst/>
                <a:latin typeface="+mn-lt"/>
                <a:ea typeface="+mn-ea"/>
                <a:cs typeface="+mn-cs"/>
              </a:rPr>
              <a:t>/</a:t>
            </a:r>
            <a:r>
              <a:rPr lang="ru-RU" sz="1200" b="0" i="0" kern="1200" dirty="0" err="1">
                <a:solidFill>
                  <a:schemeClr val="tx1"/>
                </a:solidFill>
                <a:effectLst/>
                <a:latin typeface="+mn-lt"/>
                <a:ea typeface="+mn-ea"/>
                <a:cs typeface="+mn-cs"/>
              </a:rPr>
              <a:t>Output</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System</a:t>
            </a:r>
            <a:r>
              <a:rPr lang="ru-RU" sz="1200" b="0" i="0" kern="1200" dirty="0">
                <a:solidFill>
                  <a:schemeClr val="tx1"/>
                </a:solidFill>
                <a:effectLst/>
                <a:latin typeface="+mn-lt"/>
                <a:ea typeface="+mn-ea"/>
                <a:cs typeface="+mn-cs"/>
              </a:rPr>
              <a:t> — базовая система ввода/вывода).</a:t>
            </a:r>
          </a:p>
          <a:p>
            <a:r>
              <a:rPr lang="ru-RU" sz="1200" b="0" i="0" kern="1200" dirty="0">
                <a:solidFill>
                  <a:schemeClr val="tx1"/>
                </a:solidFill>
                <a:effectLst/>
                <a:latin typeface="+mn-lt"/>
                <a:ea typeface="+mn-ea"/>
                <a:cs typeface="+mn-cs"/>
              </a:rPr>
              <a:t>- После включения питания </a:t>
            </a:r>
            <a:r>
              <a:rPr lang="ru-RU" sz="1200" b="1" i="0" kern="1200" dirty="0">
                <a:solidFill>
                  <a:schemeClr val="tx1"/>
                </a:solidFill>
                <a:effectLst/>
                <a:latin typeface="+mn-lt"/>
                <a:ea typeface="+mn-ea"/>
                <a:cs typeface="+mn-cs"/>
              </a:rPr>
              <a:t>процессор</a:t>
            </a:r>
            <a:r>
              <a:rPr lang="ru-RU" sz="1200" b="0" i="0" kern="1200" dirty="0">
                <a:solidFill>
                  <a:schemeClr val="tx1"/>
                </a:solidFill>
                <a:effectLst/>
                <a:latin typeface="+mn-lt"/>
                <a:ea typeface="+mn-ea"/>
                <a:cs typeface="+mn-cs"/>
              </a:rPr>
              <a:t> начинает выполнение программы самотестирования компьютера POST (</a:t>
            </a:r>
            <a:r>
              <a:rPr lang="ru-RU" sz="1200" b="0" i="0" kern="1200" dirty="0" err="1">
                <a:solidFill>
                  <a:schemeClr val="tx1"/>
                </a:solidFill>
                <a:effectLst/>
                <a:latin typeface="+mn-lt"/>
                <a:ea typeface="+mn-ea"/>
                <a:cs typeface="+mn-cs"/>
              </a:rPr>
              <a:t>Power</a:t>
            </a:r>
            <a:r>
              <a:rPr lang="ru-RU" sz="1200" b="0" i="0" kern="1200" dirty="0">
                <a:solidFill>
                  <a:schemeClr val="tx1"/>
                </a:solidFill>
                <a:effectLst/>
                <a:latin typeface="+mn-lt"/>
                <a:ea typeface="+mn-ea"/>
                <a:cs typeface="+mn-cs"/>
              </a:rPr>
              <a:t>-ON </a:t>
            </a:r>
            <a:r>
              <a:rPr lang="ru-RU" sz="1200" b="0" i="0" kern="1200" dirty="0" err="1">
                <a:solidFill>
                  <a:schemeClr val="tx1"/>
                </a:solidFill>
                <a:effectLst/>
                <a:latin typeface="+mn-lt"/>
                <a:ea typeface="+mn-ea"/>
                <a:cs typeface="+mn-cs"/>
              </a:rPr>
              <a:t>Self</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Test</a:t>
            </a:r>
            <a:r>
              <a:rPr lang="ru-RU" sz="1200" b="0" i="0" kern="1200" dirty="0">
                <a:solidFill>
                  <a:schemeClr val="tx1"/>
                </a:solidFill>
                <a:effectLst/>
                <a:latin typeface="+mn-lt"/>
                <a:ea typeface="+mn-ea"/>
                <a:cs typeface="+mn-cs"/>
              </a:rPr>
              <a:t>). Производится тестирование работоспособности процессора, памяти и других аппаратных средств компьютера</a:t>
            </a:r>
          </a:p>
          <a:p>
            <a:r>
              <a:rPr lang="ru-RU" sz="1200" b="0" i="0" kern="1200" dirty="0">
                <a:solidFill>
                  <a:schemeClr val="tx1"/>
                </a:solidFill>
                <a:effectLst/>
                <a:latin typeface="+mn-lt"/>
                <a:ea typeface="+mn-ea"/>
                <a:cs typeface="+mn-cs"/>
              </a:rPr>
              <a:t>После проведения самотестирования специальная программа в BIOS, начинает поиск загрузчика ОС. Происходит поочередное обращение к имеющимся дискам и поиск на определенном месте (в первом загрузочном секторе диска) наличия специальной программы </a:t>
            </a:r>
            <a:r>
              <a:rPr lang="ru-RU" sz="1200" b="1" i="0" kern="1200" dirty="0" err="1">
                <a:solidFill>
                  <a:schemeClr val="tx1"/>
                </a:solidFill>
                <a:effectLst/>
                <a:latin typeface="+mn-lt"/>
                <a:ea typeface="+mn-ea"/>
                <a:cs typeface="+mn-cs"/>
              </a:rPr>
              <a:t>Master</a:t>
            </a:r>
            <a:r>
              <a:rPr lang="ru-RU" sz="1200" b="1" i="0" kern="1200" dirty="0">
                <a:solidFill>
                  <a:schemeClr val="tx1"/>
                </a:solidFill>
                <a:effectLst/>
                <a:latin typeface="+mn-lt"/>
                <a:ea typeface="+mn-ea"/>
                <a:cs typeface="+mn-cs"/>
              </a:rPr>
              <a:t> </a:t>
            </a:r>
            <a:r>
              <a:rPr lang="ru-RU" sz="1200" b="1" i="0" kern="1200" dirty="0" err="1">
                <a:solidFill>
                  <a:schemeClr val="tx1"/>
                </a:solidFill>
                <a:effectLst/>
                <a:latin typeface="+mn-lt"/>
                <a:ea typeface="+mn-ea"/>
                <a:cs typeface="+mn-cs"/>
              </a:rPr>
              <a:t>Boot</a:t>
            </a:r>
            <a:r>
              <a:rPr lang="ru-RU" sz="1200" b="0" i="0" kern="1200" dirty="0">
                <a:solidFill>
                  <a:schemeClr val="tx1"/>
                </a:solidFill>
                <a:effectLst/>
                <a:latin typeface="+mn-lt"/>
                <a:ea typeface="+mn-ea"/>
                <a:cs typeface="+mn-cs"/>
              </a:rPr>
              <a:t> (программы-загрузчика ОС).</a:t>
            </a:r>
          </a:p>
          <a:p>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Master</a:t>
            </a:r>
            <a:r>
              <a:rPr lang="ru-RU"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Boot</a:t>
            </a:r>
            <a:r>
              <a:rPr lang="ru-RU" sz="1200" b="0" i="0" kern="1200" dirty="0">
                <a:solidFill>
                  <a:schemeClr val="tx1"/>
                </a:solidFill>
                <a:effectLst/>
                <a:latin typeface="+mn-lt"/>
                <a:ea typeface="+mn-ea"/>
                <a:cs typeface="+mn-cs"/>
              </a:rPr>
              <a:t> загружается в ОС и ей передается управление работой компьютера. Программа ищет файлы операционной системы на системном диске и загружает их в оперативную память в качестве программных модулей</a:t>
            </a:r>
          </a:p>
          <a:p>
            <a:r>
              <a:rPr lang="ru-RU" sz="1200" b="0" i="0" kern="1200" dirty="0">
                <a:solidFill>
                  <a:schemeClr val="tx1"/>
                </a:solidFill>
                <a:effectLst/>
                <a:latin typeface="+mn-lt"/>
                <a:ea typeface="+mn-ea"/>
                <a:cs typeface="+mn-cs"/>
              </a:rPr>
              <a:t>Инсталляция программ – процедура установки большинства программных продуктов, при которой используется специальная дистрибутивная копия.</a:t>
            </a:r>
          </a:p>
          <a:p>
            <a:r>
              <a:rPr lang="ru-RU" sz="1200" b="0" i="0" kern="1200" dirty="0">
                <a:solidFill>
                  <a:schemeClr val="tx1"/>
                </a:solidFill>
                <a:effectLst/>
                <a:latin typeface="+mn-lt"/>
                <a:ea typeface="+mn-ea"/>
                <a:cs typeface="+mn-cs"/>
              </a:rPr>
              <a:t>Копирование программного продукта на жесткий диск называется установкой. Файл с программой имеет расширение .EXE .COM .BAT Он работает автономно или в сопровождении служебных файлов. Запустить программу – значит начать её работу. Но данный программный продукт должен быть совместим с аппаратными средствами</a:t>
            </a:r>
          </a:p>
          <a:p>
            <a:r>
              <a:rPr lang="ru-RU" sz="1200" b="1" i="0" kern="1200" dirty="0">
                <a:solidFill>
                  <a:schemeClr val="tx1"/>
                </a:solidFill>
                <a:effectLst/>
                <a:latin typeface="+mn-lt"/>
                <a:ea typeface="+mn-ea"/>
                <a:cs typeface="+mn-cs"/>
              </a:rPr>
              <a:t>Итак, ОС выполняет две группы функций</a:t>
            </a:r>
            <a:r>
              <a:rPr lang="ru-RU" sz="1200" b="0" i="0" kern="1200" dirty="0">
                <a:solidFill>
                  <a:schemeClr val="tx1"/>
                </a:solidFill>
                <a:effectLst/>
                <a:latin typeface="+mn-lt"/>
                <a:ea typeface="+mn-ea"/>
                <a:cs typeface="+mn-cs"/>
              </a:rPr>
              <a:t>:</a:t>
            </a:r>
          </a:p>
          <a:p>
            <a:r>
              <a:rPr lang="ru-RU" sz="1200" b="0" i="0" kern="1200" dirty="0">
                <a:solidFill>
                  <a:schemeClr val="tx1"/>
                </a:solidFill>
                <a:effectLst/>
                <a:latin typeface="+mn-lt"/>
                <a:ea typeface="+mn-ea"/>
                <a:cs typeface="+mn-cs"/>
              </a:rPr>
              <a:t>предоставление пользователю или программисту вместо реальной аппаратуры компьютера расширенной виртуальной машины, с которой удобней работать и которую легче программировать;</a:t>
            </a:r>
          </a:p>
          <a:p>
            <a:r>
              <a:rPr lang="ru-RU" sz="1200" b="0" i="0" kern="1200" dirty="0">
                <a:solidFill>
                  <a:schemeClr val="tx1"/>
                </a:solidFill>
                <a:effectLst/>
                <a:latin typeface="+mn-lt"/>
                <a:ea typeface="+mn-ea"/>
                <a:cs typeface="+mn-cs"/>
              </a:rPr>
              <a:t>повышение эффективности использования компьютера путем рационального управления его ресурсами в соответствии с некоторым критерием.</a:t>
            </a:r>
          </a:p>
          <a:p>
            <a:r>
              <a:rPr lang="ru-RU" sz="1200" b="0" i="0" kern="1200" dirty="0">
                <a:solidFill>
                  <a:schemeClr val="tx1"/>
                </a:solidFill>
                <a:effectLst/>
                <a:latin typeface="+mn-lt"/>
                <a:ea typeface="+mn-ea"/>
                <a:cs typeface="+mn-cs"/>
              </a:rPr>
              <a:t>Если говорить подробнее, то в функции ОС будут включены:</a:t>
            </a:r>
          </a:p>
          <a:p>
            <a:r>
              <a:rPr lang="ru-RU" sz="1200" b="0" i="0" kern="1200" dirty="0">
                <a:solidFill>
                  <a:schemeClr val="tx1"/>
                </a:solidFill>
                <a:effectLst/>
                <a:latin typeface="+mn-lt"/>
                <a:ea typeface="+mn-ea"/>
                <a:cs typeface="+mn-cs"/>
              </a:rPr>
              <a:t>Управление процессами</a:t>
            </a:r>
          </a:p>
          <a:p>
            <a:r>
              <a:rPr lang="ru-RU" sz="1200" b="0" i="0" kern="1200" dirty="0">
                <a:solidFill>
                  <a:schemeClr val="tx1"/>
                </a:solidFill>
                <a:effectLst/>
                <a:latin typeface="+mn-lt"/>
                <a:ea typeface="+mn-ea"/>
                <a:cs typeface="+mn-cs"/>
              </a:rPr>
              <a:t>Управление памятью</a:t>
            </a:r>
          </a:p>
          <a:p>
            <a:r>
              <a:rPr lang="ru-RU" sz="1200" b="0" i="0" kern="1200" dirty="0">
                <a:solidFill>
                  <a:schemeClr val="tx1"/>
                </a:solidFill>
                <a:effectLst/>
                <a:latin typeface="+mn-lt"/>
                <a:ea typeface="+mn-ea"/>
                <a:cs typeface="+mn-cs"/>
              </a:rPr>
              <a:t>Управление файлами и внешними устройствами</a:t>
            </a:r>
          </a:p>
          <a:p>
            <a:r>
              <a:rPr lang="ru-RU" sz="1200" b="0" i="0" kern="1200" dirty="0">
                <a:solidFill>
                  <a:schemeClr val="tx1"/>
                </a:solidFill>
                <a:effectLst/>
                <a:latin typeface="+mn-lt"/>
                <a:ea typeface="+mn-ea"/>
                <a:cs typeface="+mn-cs"/>
              </a:rPr>
              <a:t>Защита данных и администрирование</a:t>
            </a:r>
          </a:p>
          <a:p>
            <a:r>
              <a:rPr lang="ru-RU" sz="1200" b="0" i="0" kern="1200" dirty="0">
                <a:solidFill>
                  <a:schemeClr val="tx1"/>
                </a:solidFill>
                <a:effectLst/>
                <a:latin typeface="+mn-lt"/>
                <a:ea typeface="+mn-ea"/>
                <a:cs typeface="+mn-cs"/>
              </a:rPr>
              <a:t>Интерфейс прикладного программирования</a:t>
            </a:r>
          </a:p>
          <a:p>
            <a:r>
              <a:rPr lang="ru-RU" sz="1200" b="0" i="0" kern="1200" dirty="0">
                <a:solidFill>
                  <a:schemeClr val="tx1"/>
                </a:solidFill>
                <a:effectLst/>
                <a:latin typeface="+mn-lt"/>
                <a:ea typeface="+mn-ea"/>
                <a:cs typeface="+mn-cs"/>
              </a:rPr>
              <a:t>Пользовательский интерфейс</a:t>
            </a:r>
          </a:p>
          <a:p>
            <a:r>
              <a:rPr lang="ru-RU" sz="1200" b="0" i="0" kern="1200" dirty="0">
                <a:solidFill>
                  <a:schemeClr val="tx1"/>
                </a:solidFill>
                <a:effectLst/>
                <a:latin typeface="+mn-lt"/>
                <a:ea typeface="+mn-ea"/>
                <a:cs typeface="+mn-cs"/>
              </a:rPr>
              <a:t>и т.д.</a:t>
            </a:r>
          </a:p>
          <a:p>
            <a:r>
              <a:rPr lang="ru-RU" sz="1200" b="0" i="0" kern="1200" dirty="0">
                <a:solidFill>
                  <a:schemeClr val="tx1"/>
                </a:solidFill>
                <a:effectLst/>
                <a:latin typeface="+mn-lt"/>
                <a:ea typeface="+mn-ea"/>
                <a:cs typeface="+mn-cs"/>
              </a:rPr>
              <a:t>Если говорить о пользовательском интерфейсе, то операционная система должна обеспечивать удобный интерфейс не только для прикладных программ, но и для человека, работающего за терминалом.</a:t>
            </a:r>
          </a:p>
          <a:p>
            <a:r>
              <a:rPr lang="ru-RU" sz="1200" b="0" i="0" kern="1200" dirty="0">
                <a:solidFill>
                  <a:schemeClr val="tx1"/>
                </a:solidFill>
                <a:effectLst/>
                <a:latin typeface="+mn-lt"/>
                <a:ea typeface="+mn-ea"/>
                <a:cs typeface="+mn-cs"/>
              </a:rPr>
              <a:t>В ранних операционных системах пакетного режима функции пользовательского интерфейса были сведены к минимуму и не требовали наличия терминала. Команды языка управления заданиями набивались на перфокарты, а результаты выводились на печатающее устройство.</a:t>
            </a:r>
          </a:p>
          <a:p>
            <a:r>
              <a:rPr lang="ru-RU" sz="1200" b="0" i="0" kern="1200" dirty="0">
                <a:solidFill>
                  <a:schemeClr val="tx1"/>
                </a:solidFill>
                <a:effectLst/>
                <a:latin typeface="+mn-lt"/>
                <a:ea typeface="+mn-ea"/>
                <a:cs typeface="+mn-cs"/>
              </a:rPr>
              <a:t>Современные ОС поддерживают развитые функции пользовательского интерфейса для интерактивной работы за терминалами двух типов: алфавитно-цифровыми и графическими.</a:t>
            </a:r>
          </a:p>
          <a:p>
            <a:r>
              <a:rPr lang="ru-RU" sz="1200" b="0" i="0" kern="1200" dirty="0">
                <a:solidFill>
                  <a:schemeClr val="tx1"/>
                </a:solidFill>
                <a:effectLst/>
                <a:latin typeface="+mn-lt"/>
                <a:ea typeface="+mn-ea"/>
                <a:cs typeface="+mn-cs"/>
              </a:rPr>
              <a:t>При работе за алфавитно-цифровым терминалом пользователь имеет в своем распоряжении систему команд, мощность который отражает функциональные возможности данной ОС. Обычно командный язык ОС позволяет запускать и останавливать приложения, выполнять различные операции с файлами и каталогами, получать информацию о состоянии ОС (количество работающих процессов, объем свободного пространства на дисках и т. п.), администрировать систему. Команды могут вводиться не только в интерактивном режиме с терминала, но и считываться из так называемого командного файла, содержащего некоторую последовательность команд.</a:t>
            </a:r>
          </a:p>
          <a:p>
            <a:r>
              <a:rPr lang="ru-RU" sz="1200" b="0" i="0" kern="1200" dirty="0">
                <a:solidFill>
                  <a:schemeClr val="tx1"/>
                </a:solidFill>
                <a:effectLst/>
                <a:latin typeface="+mn-lt"/>
                <a:ea typeface="+mn-ea"/>
                <a:cs typeface="+mn-cs"/>
              </a:rPr>
              <a:t>Программный модуль ОС, ответственный за чтение отдельных команд или же последовательности команд из командного файла, иногда называют командным интерпретатором.</a:t>
            </a:r>
          </a:p>
          <a:p>
            <a:r>
              <a:rPr lang="ru-RU" sz="1200" b="0" i="0" kern="1200" dirty="0">
                <a:solidFill>
                  <a:schemeClr val="tx1"/>
                </a:solidFill>
                <a:effectLst/>
                <a:latin typeface="+mn-lt"/>
                <a:ea typeface="+mn-ea"/>
                <a:cs typeface="+mn-cs"/>
              </a:rPr>
              <a:t>Ввод команды может быть упрощен, если операционная система поддерживает графический пользовательский интерфейс. В этом случае пользователь для выполнения нужного действия с помощью мыши выбирает на экране нужный пункт меню или графический символ.</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a:t>
            </a:fld>
            <a:endParaRPr lang="ru-RU"/>
          </a:p>
        </p:txBody>
      </p:sp>
    </p:spTree>
    <p:extLst>
      <p:ext uri="{BB962C8B-B14F-4D97-AF65-F5344CB8AC3E}">
        <p14:creationId xmlns:p14="http://schemas.microsoft.com/office/powerpoint/2010/main" val="3808011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effectLst/>
                <a:latin typeface="Times New Roman" panose="02020603050405020304" pitchFamily="18" charset="0"/>
                <a:ea typeface="Times New Roman" panose="02020603050405020304" pitchFamily="18" charset="0"/>
              </a:rPr>
              <a:t>Обе они имеют свой точный технический смысл, который связан с вопросом, в каких случаях требуется операционная система.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Есть приложения вычислительной техники, для которых операционные системы излишни. Например, встроенные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3" tooltip="Микрокомпьютер"/>
              </a:rPr>
              <a:t>микрокомпьютеры</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содержащиеся во многих бытовых приборах, автомобилях (иногда по десятку в каждом), простейших сотовых телефонах, постоянно исполняют лишь одну программу,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запускающуюся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по включении. Многие простые игровые приставки — также представляющие собой специализированные микрокомпьютеры — могут обходиться без операционной системы, запуская при включении программу, записанную на вставленном в устройство «картридже» или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4" tooltip="Компакт-диск"/>
              </a:rPr>
              <a:t>компакт-диске</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4</a:t>
            </a:fld>
            <a:endParaRPr lang="ru-RU"/>
          </a:p>
        </p:txBody>
      </p:sp>
    </p:spTree>
    <p:extLst>
      <p:ext uri="{BB962C8B-B14F-4D97-AF65-F5344CB8AC3E}">
        <p14:creationId xmlns:p14="http://schemas.microsoft.com/office/powerpoint/2010/main" val="1997843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Это определение применимо к большинству современных операционных систем общего назначения.</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5</a:t>
            </a:fld>
            <a:endParaRPr lang="ru-RU"/>
          </a:p>
        </p:txBody>
      </p:sp>
    </p:spTree>
    <p:extLst>
      <p:ext uri="{BB962C8B-B14F-4D97-AF65-F5344CB8AC3E}">
        <p14:creationId xmlns:p14="http://schemas.microsoft.com/office/powerpoint/2010/main" val="3179245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Операцио́нная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систе́ма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сокр. ОС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3" tooltip="Английский язык"/>
              </a:rPr>
              <a:t>англ.</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operating</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system</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OS) — комплекс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4" tooltip="Управление"/>
              </a:rPr>
              <a:t>управляющих</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и обрабатывающих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5" tooltip="Компьютерная программа"/>
              </a:rPr>
              <a:t>программ</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которые, с одной стороны, выступают как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6" tooltip="Интерфейс"/>
              </a:rPr>
              <a:t>интерфейс</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между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7" tooltip="Аппаратное обеспечение"/>
              </a:rPr>
              <a:t>устройствами</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8" tooltip="Вычислительная система"/>
              </a:rPr>
              <a:t>вычислительной системы</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и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9" tooltip="Прикладное программное обеспечение"/>
              </a:rPr>
              <a:t>прикладными программами</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а с другой стороны — предназначены для управления устройствами, управления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10" tooltip="Вычислительный процесс"/>
              </a:rPr>
              <a:t>вычислительными процессами</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эффективного распределения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11" tooltip="Вычислительные ресурсы"/>
              </a:rPr>
              <a:t>вычислительных ресурсов</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между вычислительными процессами и организации надёжных вычислений. Это определение применимо к большинству современных операционных систем общего назначения.</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7</a:t>
            </a:fld>
            <a:endParaRPr lang="ru-RU"/>
          </a:p>
        </p:txBody>
      </p:sp>
    </p:spTree>
    <p:extLst>
      <p:ext uri="{BB962C8B-B14F-4D97-AF65-F5344CB8AC3E}">
        <p14:creationId xmlns:p14="http://schemas.microsoft.com/office/powerpoint/2010/main" val="1705675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Ни один из компонентов программного обеспечения, за исключением самой операционной системы, не имеет непосредственного доступа к аппаратуре компьютера. </a:t>
            </a:r>
            <a:r>
              <a:rPr lang="ru-RU" dirty="0" err="1"/>
              <a:t>Т.о</a:t>
            </a:r>
            <a:r>
              <a:rPr lang="ru-RU" dirty="0"/>
              <a:t>. любой компонент ПО работает под управлением операционной системы. Пользователи взаимодействуют с программами и компьютером через интерфейс ОС.</a:t>
            </a:r>
          </a:p>
        </p:txBody>
      </p:sp>
      <p:sp>
        <p:nvSpPr>
          <p:cNvPr id="4" name="Номер слайда 3"/>
          <p:cNvSpPr>
            <a:spLocks noGrp="1"/>
          </p:cNvSpPr>
          <p:nvPr>
            <p:ph type="sldNum" sz="quarter" idx="10"/>
          </p:nvPr>
        </p:nvSpPr>
        <p:spPr/>
        <p:txBody>
          <a:bodyPr/>
          <a:lstStyle/>
          <a:p>
            <a:fld id="{EF3C449D-7F47-4229-A74C-D5015B1DE0C1}" type="slidenum">
              <a:rPr lang="ru-RU" smtClean="0"/>
              <a:t>8</a:t>
            </a:fld>
            <a:endParaRPr lang="ru-RU"/>
          </a:p>
        </p:txBody>
      </p:sp>
    </p:spTree>
    <p:extLst>
      <p:ext uri="{BB962C8B-B14F-4D97-AF65-F5344CB8AC3E}">
        <p14:creationId xmlns:p14="http://schemas.microsoft.com/office/powerpoint/2010/main" val="2909379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ea typeface="Times New Roman" panose="02020603050405020304" pitchFamily="18" charset="0"/>
                <a:cs typeface="Times New Roman" panose="02020603050405020304" pitchFamily="18" charset="0"/>
              </a:rPr>
              <a:t>Ресурсы: память, процессорное время, устройства ввода\вывода.</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9</a:t>
            </a:fld>
            <a:endParaRPr lang="ru-RU"/>
          </a:p>
        </p:txBody>
      </p:sp>
    </p:spTree>
    <p:extLst>
      <p:ext uri="{BB962C8B-B14F-4D97-AF65-F5344CB8AC3E}">
        <p14:creationId xmlns:p14="http://schemas.microsoft.com/office/powerpoint/2010/main" val="3690126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dirty="0"/>
              <a:t>Системы управления файлами </a:t>
            </a:r>
            <a:r>
              <a:rPr lang="ru-RU" dirty="0"/>
              <a:t>– для более удобного доступа к данным, организованным в виде файлов. Любая система управления файлами разработана специально для ОС.</a:t>
            </a:r>
          </a:p>
          <a:p>
            <a:r>
              <a:rPr lang="ru-RU" b="1" dirty="0"/>
              <a:t>Интерфейсные оболочки</a:t>
            </a:r>
            <a:r>
              <a:rPr lang="ru-RU" b="0" dirty="0"/>
              <a:t>- для расширения или изменения возможностей по управлению ОС. </a:t>
            </a:r>
          </a:p>
          <a:p>
            <a:r>
              <a:rPr lang="ru-RU" b="1" dirty="0"/>
              <a:t>Системы программирования</a:t>
            </a:r>
            <a:r>
              <a:rPr lang="ru-RU" b="0" dirty="0"/>
              <a:t> – для разработки ПО, в том числе системного.</a:t>
            </a:r>
          </a:p>
          <a:p>
            <a:r>
              <a:rPr lang="ru-RU" b="1" dirty="0"/>
              <a:t>Утилиты</a:t>
            </a:r>
            <a:r>
              <a:rPr lang="ru-RU" b="0" dirty="0"/>
              <a:t> - специальные программы, с помощью которых можно обслуживать саму </a:t>
            </a:r>
            <a:r>
              <a:rPr lang="ru-RU" b="0"/>
              <a:t>операционную систему.</a:t>
            </a:r>
            <a:endParaRPr lang="ru-RU" b="1"/>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10</a:t>
            </a:fld>
            <a:endParaRPr lang="ru-RU"/>
          </a:p>
        </p:txBody>
      </p:sp>
    </p:spTree>
    <p:extLst>
      <p:ext uri="{BB962C8B-B14F-4D97-AF65-F5344CB8AC3E}">
        <p14:creationId xmlns:p14="http://schemas.microsoft.com/office/powerpoint/2010/main" val="2783683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a:solidFill>
                  <a:schemeClr val="tx1"/>
                </a:solidFill>
                <a:effectLst/>
                <a:latin typeface="+mn-lt"/>
                <a:ea typeface="+mn-ea"/>
                <a:cs typeface="+mn-cs"/>
              </a:rPr>
              <a:t>Функции операционных систем</a:t>
            </a:r>
          </a:p>
          <a:p>
            <a:r>
              <a:rPr lang="ru-RU" sz="1200" b="1" kern="1200" dirty="0">
                <a:solidFill>
                  <a:schemeClr val="tx1"/>
                </a:solidFill>
                <a:effectLst/>
                <a:latin typeface="+mn-lt"/>
                <a:ea typeface="+mn-ea"/>
                <a:cs typeface="+mn-cs"/>
              </a:rPr>
              <a:t>Основные функции:</a:t>
            </a:r>
            <a:endParaRPr lang="ru-RU" sz="1200" kern="1200" dirty="0">
              <a:solidFill>
                <a:schemeClr val="tx1"/>
              </a:solidFill>
              <a:effectLst/>
              <a:latin typeface="+mn-lt"/>
              <a:ea typeface="+mn-ea"/>
              <a:cs typeface="+mn-cs"/>
            </a:endParaRPr>
          </a:p>
          <a:p>
            <a:pPr lvl="0"/>
            <a:r>
              <a:rPr lang="ru-RU" sz="1200" kern="1200" dirty="0">
                <a:solidFill>
                  <a:schemeClr val="tx1"/>
                </a:solidFill>
                <a:effectLst/>
                <a:latin typeface="+mn-lt"/>
                <a:ea typeface="+mn-ea"/>
                <a:cs typeface="+mn-cs"/>
              </a:rPr>
              <a:t>Выполнение по запросу программ (ввод и вывод данных, запуск и остановка других программ, выделение и освобождение дополнительной памяти и др.).</a:t>
            </a:r>
          </a:p>
          <a:p>
            <a:pPr lvl="0"/>
            <a:r>
              <a:rPr lang="ru-RU" sz="1200" kern="1200" dirty="0">
                <a:solidFill>
                  <a:schemeClr val="tx1"/>
                </a:solidFill>
                <a:effectLst/>
                <a:latin typeface="+mn-lt"/>
                <a:ea typeface="+mn-ea"/>
                <a:cs typeface="+mn-cs"/>
              </a:rPr>
              <a:t>Загрузка программ в оперативную память и их выполнение.</a:t>
            </a:r>
          </a:p>
          <a:p>
            <a:pPr lvl="0"/>
            <a:r>
              <a:rPr lang="ru-RU" sz="1200" kern="1200" dirty="0">
                <a:solidFill>
                  <a:schemeClr val="tx1"/>
                </a:solidFill>
                <a:effectLst/>
                <a:latin typeface="+mn-lt"/>
                <a:ea typeface="+mn-ea"/>
                <a:cs typeface="+mn-cs"/>
              </a:rPr>
              <a:t>Стандартизованный доступ к периферийным устройствам (</a:t>
            </a:r>
            <a:r>
              <a:rPr lang="ru-RU" sz="1200" u="sng" kern="1200" dirty="0">
                <a:solidFill>
                  <a:schemeClr val="tx1"/>
                </a:solidFill>
                <a:effectLst/>
                <a:latin typeface="+mn-lt"/>
                <a:ea typeface="+mn-ea"/>
                <a:cs typeface="+mn-cs"/>
                <a:hlinkClick r:id="rId3" tooltip="Устройства ввода-вывода"/>
              </a:rPr>
              <a:t>устройства ввода-вывода</a:t>
            </a:r>
            <a:r>
              <a:rPr lang="ru-RU" sz="1200" kern="1200" dirty="0">
                <a:solidFill>
                  <a:schemeClr val="tx1"/>
                </a:solidFill>
                <a:effectLst/>
                <a:latin typeface="+mn-lt"/>
                <a:ea typeface="+mn-ea"/>
                <a:cs typeface="+mn-cs"/>
              </a:rPr>
              <a:t>).</a:t>
            </a:r>
          </a:p>
          <a:p>
            <a:pPr lvl="0"/>
            <a:r>
              <a:rPr lang="ru-RU" sz="1200" kern="1200" dirty="0">
                <a:solidFill>
                  <a:schemeClr val="tx1"/>
                </a:solidFill>
                <a:effectLst/>
                <a:latin typeface="+mn-lt"/>
                <a:ea typeface="+mn-ea"/>
                <a:cs typeface="+mn-cs"/>
              </a:rPr>
              <a:t>Управление оперативной памятью (распределение между процессами, организация </a:t>
            </a:r>
            <a:r>
              <a:rPr lang="ru-RU" sz="1200" u="sng" kern="1200" dirty="0">
                <a:solidFill>
                  <a:schemeClr val="tx1"/>
                </a:solidFill>
                <a:effectLst/>
                <a:latin typeface="+mn-lt"/>
                <a:ea typeface="+mn-ea"/>
                <a:cs typeface="+mn-cs"/>
                <a:hlinkClick r:id="rId4" tooltip="Виртуальная память"/>
              </a:rPr>
              <a:t>виртуальной памяти</a:t>
            </a:r>
            <a:r>
              <a:rPr lang="ru-RU" sz="1200" kern="1200" dirty="0">
                <a:solidFill>
                  <a:schemeClr val="tx1"/>
                </a:solidFill>
                <a:effectLst/>
                <a:latin typeface="+mn-lt"/>
                <a:ea typeface="+mn-ea"/>
                <a:cs typeface="+mn-cs"/>
              </a:rPr>
              <a:t>).</a:t>
            </a:r>
          </a:p>
          <a:p>
            <a:pPr lvl="0"/>
            <a:r>
              <a:rPr lang="ru-RU" sz="1200" kern="1200" dirty="0">
                <a:solidFill>
                  <a:schemeClr val="tx1"/>
                </a:solidFill>
                <a:effectLst/>
                <a:latin typeface="+mn-lt"/>
                <a:ea typeface="+mn-ea"/>
                <a:cs typeface="+mn-cs"/>
              </a:rPr>
              <a:t>Управление доступом к данным на энергонезависимых носителях (таких как </a:t>
            </a:r>
            <a:r>
              <a:rPr lang="ru-RU" sz="1200" u="sng" kern="1200" dirty="0">
                <a:solidFill>
                  <a:schemeClr val="tx1"/>
                </a:solidFill>
                <a:effectLst/>
                <a:latin typeface="+mn-lt"/>
                <a:ea typeface="+mn-ea"/>
                <a:cs typeface="+mn-cs"/>
                <a:hlinkClick r:id="rId5" tooltip="Жёсткий диск"/>
              </a:rPr>
              <a:t>жёсткий диск</a:t>
            </a:r>
            <a:r>
              <a:rPr lang="ru-RU" sz="1200" kern="1200" dirty="0">
                <a:solidFill>
                  <a:schemeClr val="tx1"/>
                </a:solidFill>
                <a:effectLst/>
                <a:latin typeface="+mn-lt"/>
                <a:ea typeface="+mn-ea"/>
                <a:cs typeface="+mn-cs"/>
              </a:rPr>
              <a:t>, </a:t>
            </a:r>
            <a:r>
              <a:rPr lang="ru-RU" sz="1200" u="sng" kern="1200" dirty="0">
                <a:solidFill>
                  <a:schemeClr val="tx1"/>
                </a:solidFill>
                <a:effectLst/>
                <a:latin typeface="+mn-lt"/>
                <a:ea typeface="+mn-ea"/>
                <a:cs typeface="+mn-cs"/>
                <a:hlinkClick r:id="rId6" tooltip="Оптический диск"/>
              </a:rPr>
              <a:t>оптические диски</a:t>
            </a:r>
            <a:r>
              <a:rPr lang="ru-RU" sz="1200" kern="1200" dirty="0">
                <a:solidFill>
                  <a:schemeClr val="tx1"/>
                </a:solidFill>
                <a:effectLst/>
                <a:latin typeface="+mn-lt"/>
                <a:ea typeface="+mn-ea"/>
                <a:cs typeface="+mn-cs"/>
              </a:rPr>
              <a:t> и др.), организованным в той или иной </a:t>
            </a:r>
            <a:r>
              <a:rPr lang="ru-RU" sz="1200" u="sng" kern="1200" dirty="0">
                <a:solidFill>
                  <a:schemeClr val="tx1"/>
                </a:solidFill>
                <a:effectLst/>
                <a:latin typeface="+mn-lt"/>
                <a:ea typeface="+mn-ea"/>
                <a:cs typeface="+mn-cs"/>
                <a:hlinkClick r:id="rId7" tooltip="Файловая система"/>
              </a:rPr>
              <a:t>файловой системе</a:t>
            </a:r>
            <a:r>
              <a:rPr lang="ru-RU" sz="1200" kern="1200" dirty="0">
                <a:solidFill>
                  <a:schemeClr val="tx1"/>
                </a:solidFill>
                <a:effectLst/>
                <a:latin typeface="+mn-lt"/>
                <a:ea typeface="+mn-ea"/>
                <a:cs typeface="+mn-cs"/>
              </a:rPr>
              <a:t>.</a:t>
            </a:r>
          </a:p>
          <a:p>
            <a:pPr lvl="0"/>
            <a:r>
              <a:rPr lang="ru-RU" sz="1200" kern="1200" dirty="0">
                <a:solidFill>
                  <a:schemeClr val="tx1"/>
                </a:solidFill>
                <a:effectLst/>
                <a:latin typeface="+mn-lt"/>
                <a:ea typeface="+mn-ea"/>
                <a:cs typeface="+mn-cs"/>
              </a:rPr>
              <a:t>Обеспечение пользовательского интерфейса.</a:t>
            </a:r>
          </a:p>
          <a:p>
            <a:pPr lvl="0"/>
            <a:r>
              <a:rPr lang="ru-RU" sz="1200" kern="1200" dirty="0">
                <a:solidFill>
                  <a:schemeClr val="tx1"/>
                </a:solidFill>
                <a:effectLst/>
                <a:latin typeface="+mn-lt"/>
                <a:ea typeface="+mn-ea"/>
                <a:cs typeface="+mn-cs"/>
              </a:rPr>
              <a:t>Сохранение информации об ошибках системы.</a:t>
            </a:r>
          </a:p>
          <a:p>
            <a:r>
              <a:rPr lang="ru-RU" sz="1200" b="1" kern="1200" dirty="0">
                <a:solidFill>
                  <a:schemeClr val="tx1"/>
                </a:solidFill>
                <a:effectLst/>
                <a:latin typeface="+mn-lt"/>
                <a:ea typeface="+mn-ea"/>
                <a:cs typeface="+mn-cs"/>
              </a:rPr>
              <a:t>Дополнительные функции:</a:t>
            </a:r>
            <a:endParaRPr lang="ru-RU" sz="1200" kern="1200" dirty="0">
              <a:solidFill>
                <a:schemeClr val="tx1"/>
              </a:solidFill>
              <a:effectLst/>
              <a:latin typeface="+mn-lt"/>
              <a:ea typeface="+mn-ea"/>
              <a:cs typeface="+mn-cs"/>
            </a:endParaRPr>
          </a:p>
          <a:p>
            <a:pPr lvl="0"/>
            <a:r>
              <a:rPr lang="ru-RU" sz="1200" kern="1200" dirty="0">
                <a:solidFill>
                  <a:schemeClr val="tx1"/>
                </a:solidFill>
                <a:effectLst/>
                <a:latin typeface="+mn-lt"/>
                <a:ea typeface="+mn-ea"/>
                <a:cs typeface="+mn-cs"/>
              </a:rPr>
              <a:t>Параллельное или псевдопараллельное выполнение задач (</a:t>
            </a:r>
            <a:r>
              <a:rPr lang="ru-RU" sz="1200" u="sng" kern="1200" dirty="0">
                <a:solidFill>
                  <a:schemeClr val="tx1"/>
                </a:solidFill>
                <a:effectLst/>
                <a:latin typeface="+mn-lt"/>
                <a:ea typeface="+mn-ea"/>
                <a:cs typeface="+mn-cs"/>
                <a:hlinkClick r:id="rId8" tooltip="Многозадачность"/>
              </a:rPr>
              <a:t>многозадачность</a:t>
            </a:r>
            <a:r>
              <a:rPr lang="ru-RU" sz="1200" kern="1200" dirty="0">
                <a:solidFill>
                  <a:schemeClr val="tx1"/>
                </a:solidFill>
                <a:effectLst/>
                <a:latin typeface="+mn-lt"/>
                <a:ea typeface="+mn-ea"/>
                <a:cs typeface="+mn-cs"/>
              </a:rPr>
              <a:t>).</a:t>
            </a:r>
          </a:p>
          <a:p>
            <a:pPr lvl="0"/>
            <a:r>
              <a:rPr lang="ru-RU" sz="1200" kern="1200" dirty="0">
                <a:solidFill>
                  <a:schemeClr val="tx1"/>
                </a:solidFill>
                <a:effectLst/>
                <a:latin typeface="+mn-lt"/>
                <a:ea typeface="+mn-ea"/>
                <a:cs typeface="+mn-cs"/>
              </a:rPr>
              <a:t>Эффективное распределение ресурсов вычислительной системы между процессами.</a:t>
            </a:r>
          </a:p>
          <a:p>
            <a:pPr lvl="0"/>
            <a:r>
              <a:rPr lang="ru-RU" sz="1200" kern="1200" dirty="0">
                <a:solidFill>
                  <a:schemeClr val="tx1"/>
                </a:solidFill>
                <a:effectLst/>
                <a:latin typeface="+mn-lt"/>
                <a:ea typeface="+mn-ea"/>
                <a:cs typeface="+mn-cs"/>
              </a:rPr>
              <a:t>Разграничение доступа различных процессов к ресурсам.</a:t>
            </a:r>
          </a:p>
          <a:p>
            <a:pPr lvl="0"/>
            <a:r>
              <a:rPr lang="ru-RU" sz="1200" kern="1200" dirty="0">
                <a:solidFill>
                  <a:schemeClr val="tx1"/>
                </a:solidFill>
                <a:effectLst/>
                <a:latin typeface="+mn-lt"/>
                <a:ea typeface="+mn-ea"/>
                <a:cs typeface="+mn-cs"/>
              </a:rPr>
              <a:t>Организация надёжных вычислений (невозможности одного вычислительного процесса намеренно или по ошибке повлиять на вычисления в другом процессе), основана на разграничении доступа к ресурсам.</a:t>
            </a:r>
          </a:p>
          <a:p>
            <a:pPr lvl="0"/>
            <a:r>
              <a:rPr lang="ru-RU" sz="1200" kern="1200" dirty="0">
                <a:solidFill>
                  <a:schemeClr val="tx1"/>
                </a:solidFill>
                <a:effectLst/>
                <a:latin typeface="+mn-lt"/>
                <a:ea typeface="+mn-ea"/>
                <a:cs typeface="+mn-cs"/>
              </a:rPr>
              <a:t>Взаимодействие между процессами: обмен данными, взаимная синхронизация.</a:t>
            </a:r>
          </a:p>
          <a:p>
            <a:pPr lvl="0"/>
            <a:r>
              <a:rPr lang="ru-RU" sz="1200" kern="1200" dirty="0">
                <a:solidFill>
                  <a:schemeClr val="tx1"/>
                </a:solidFill>
                <a:effectLst/>
                <a:latin typeface="+mn-lt"/>
                <a:ea typeface="+mn-ea"/>
                <a:cs typeface="+mn-cs"/>
              </a:rPr>
              <a:t>Защита самой системы, а также пользовательских данных и программ от действий пользователей (злонамеренных или по незнанию) или приложений.</a:t>
            </a:r>
          </a:p>
          <a:p>
            <a:pPr lvl="0"/>
            <a:r>
              <a:rPr lang="ru-RU" sz="1200" kern="1200" dirty="0">
                <a:solidFill>
                  <a:schemeClr val="tx1"/>
                </a:solidFill>
                <a:effectLst/>
                <a:latin typeface="+mn-lt"/>
                <a:ea typeface="+mn-ea"/>
                <a:cs typeface="+mn-cs"/>
              </a:rPr>
              <a:t>Многопользовательский режим работы и разграничение прав доступа (см. </a:t>
            </a:r>
            <a:r>
              <a:rPr lang="ru-RU" sz="1200" u="sng" kern="1200" dirty="0">
                <a:solidFill>
                  <a:schemeClr val="tx1"/>
                </a:solidFill>
                <a:effectLst/>
                <a:latin typeface="+mn-lt"/>
                <a:ea typeface="+mn-ea"/>
                <a:cs typeface="+mn-cs"/>
                <a:hlinkClick r:id="rId9" tooltip="Аутентификация"/>
              </a:rPr>
              <a:t>аутентификация</a:t>
            </a:r>
            <a:r>
              <a:rPr lang="ru-RU" sz="1200" kern="1200" dirty="0">
                <a:solidFill>
                  <a:schemeClr val="tx1"/>
                </a:solidFill>
                <a:effectLst/>
                <a:latin typeface="+mn-lt"/>
                <a:ea typeface="+mn-ea"/>
                <a:cs typeface="+mn-cs"/>
              </a:rPr>
              <a:t>, </a:t>
            </a:r>
            <a:r>
              <a:rPr lang="ru-RU" sz="1200" u="sng" kern="1200" dirty="0">
                <a:solidFill>
                  <a:schemeClr val="tx1"/>
                </a:solidFill>
                <a:effectLst/>
                <a:latin typeface="+mn-lt"/>
                <a:ea typeface="+mn-ea"/>
                <a:cs typeface="+mn-cs"/>
                <a:hlinkClick r:id="rId10" tooltip="Авторизация"/>
              </a:rPr>
              <a:t>авторизация</a:t>
            </a:r>
            <a:r>
              <a:rPr lang="ru-RU" sz="1200" kern="1200" dirty="0">
                <a:solidFill>
                  <a:schemeClr val="tx1"/>
                </a:solidFill>
                <a:effectLst/>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11</a:t>
            </a:fld>
            <a:endParaRPr lang="ru-RU"/>
          </a:p>
        </p:txBody>
      </p:sp>
    </p:spTree>
    <p:extLst>
      <p:ext uri="{BB962C8B-B14F-4D97-AF65-F5344CB8AC3E}">
        <p14:creationId xmlns:p14="http://schemas.microsoft.com/office/powerpoint/2010/main" val="671187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000000"/>
                </a:solidFill>
                <a:effectLst/>
                <a:latin typeface="Times New Roman" panose="02020603050405020304" pitchFamily="18" charset="0"/>
              </a:rPr>
              <a:t>Иногда под ВС понимают совокупность технических средств ЭВМ, в которую входит не менее двух процессоров, связанных общностью управления и использования общесистемных ресурсов (память, периферийные устройства, программное обеспечение и т.п.). </a:t>
            </a:r>
          </a:p>
          <a:p>
            <a:endParaRPr lang="ru-RU" b="0" i="0" dirty="0">
              <a:solidFill>
                <a:srgbClr val="000000"/>
              </a:solidFill>
              <a:effectLst/>
              <a:latin typeface="Times New Roman" panose="02020603050405020304" pitchFamily="18" charset="0"/>
            </a:endParaRPr>
          </a:p>
          <a:p>
            <a:r>
              <a:rPr lang="ru-RU" b="1" i="0" dirty="0">
                <a:solidFill>
                  <a:srgbClr val="000000"/>
                </a:solidFill>
                <a:effectLst/>
                <a:latin typeface="Times New Roman" panose="02020603050405020304" pitchFamily="18" charset="0"/>
              </a:rPr>
              <a:t>Ресурсы вычислительной системы</a:t>
            </a:r>
            <a:r>
              <a:rPr lang="ru-RU" b="0" i="0" dirty="0">
                <a:solidFill>
                  <a:srgbClr val="000000"/>
                </a:solidFill>
                <a:effectLst/>
                <a:latin typeface="Times New Roman" panose="02020603050405020304" pitchFamily="18" charset="0"/>
              </a:rPr>
              <a:t> </a:t>
            </a:r>
            <a:br>
              <a:rPr lang="ru-RU" dirty="0"/>
            </a:br>
            <a:br>
              <a:rPr lang="ru-RU" dirty="0"/>
            </a:br>
            <a:r>
              <a:rPr lang="ru-RU" b="0" i="0" dirty="0">
                <a:solidFill>
                  <a:srgbClr val="000000"/>
                </a:solidFill>
                <a:effectLst/>
                <a:latin typeface="Times New Roman" panose="02020603050405020304" pitchFamily="18" charset="0"/>
              </a:rPr>
              <a:t>К ресурсам вычислительной системы относят такие средства вычислительной системы, которые могут быть выделены процессу обработки данных на определенный квант времени. Основными ресурсами ВС являются процессоры, области оперативной памяти, наборы данных, периферийные устройства, программы. </a:t>
            </a:r>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12</a:t>
            </a:fld>
            <a:endParaRPr lang="ru-RU"/>
          </a:p>
        </p:txBody>
      </p:sp>
    </p:spTree>
    <p:extLst>
      <p:ext uri="{BB962C8B-B14F-4D97-AF65-F5344CB8AC3E}">
        <p14:creationId xmlns:p14="http://schemas.microsoft.com/office/powerpoint/2010/main" val="468662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a:latin typeface="Times NR Cyr MT"/>
                <a:ea typeface="Times New Roman" panose="02020603050405020304" pitchFamily="18" charset="0"/>
              </a:rPr>
              <a:t>hardware</a:t>
            </a:r>
            <a:r>
              <a:rPr lang="ru-RU" dirty="0">
                <a:latin typeface="Times NR Cyr MT"/>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r>
              <a:rPr lang="ru-RU" dirty="0">
                <a:latin typeface="Times NR Cyr MT"/>
                <a:ea typeface="Times New Roman" panose="02020603050405020304" pitchFamily="18" charset="0"/>
                <a:cs typeface="Times New Roman" panose="02020603050405020304" pitchFamily="18" charset="0"/>
              </a:rPr>
              <a:t>К </a:t>
            </a:r>
            <a:r>
              <a:rPr lang="ru-RU" b="1" dirty="0">
                <a:latin typeface="Times NR Cyr MT"/>
                <a:ea typeface="Times New Roman" panose="02020603050405020304" pitchFamily="18" charset="0"/>
                <a:cs typeface="Times New Roman" panose="02020603050405020304" pitchFamily="18" charset="0"/>
              </a:rPr>
              <a:t>прикладному программному</a:t>
            </a:r>
            <a:r>
              <a:rPr lang="ru-RU" dirty="0">
                <a:latin typeface="Times NR Cyr MT"/>
                <a:ea typeface="Times New Roman" panose="02020603050405020304" pitchFamily="18" charset="0"/>
                <a:cs typeface="Times New Roman" panose="02020603050405020304" pitchFamily="18" charset="0"/>
              </a:rPr>
              <a:t> обеспечению, как правило, относятся </a:t>
            </a:r>
            <a:r>
              <a:rPr lang="ru-RU" b="1" dirty="0">
                <a:latin typeface="Times NR Cyr MT"/>
                <a:ea typeface="Times New Roman" panose="02020603050405020304" pitchFamily="18" charset="0"/>
                <a:cs typeface="Times New Roman" panose="02020603050405020304" pitchFamily="18" charset="0"/>
              </a:rPr>
              <a:t>разнообразные банковские и прочие бизнес-программы, игры, текстовые</a:t>
            </a:r>
            <a:r>
              <a:rPr lang="ru-RU" dirty="0">
                <a:latin typeface="Times NR Cyr MT"/>
                <a:ea typeface="Times New Roman" panose="02020603050405020304" pitchFamily="18" charset="0"/>
                <a:cs typeface="Times New Roman" panose="02020603050405020304" pitchFamily="18" charset="0"/>
              </a:rPr>
              <a:t> процессоры и т. п. Под </a:t>
            </a:r>
            <a:r>
              <a:rPr lang="ru-RU" b="1" dirty="0">
                <a:latin typeface="Times NR Cyr MT"/>
                <a:ea typeface="Times New Roman" panose="02020603050405020304" pitchFamily="18" charset="0"/>
                <a:cs typeface="Times New Roman" panose="02020603050405020304" pitchFamily="18" charset="0"/>
              </a:rPr>
              <a:t>системным программным обеспечением обычно понимают программы</a:t>
            </a:r>
            <a:r>
              <a:rPr lang="ru-RU" dirty="0">
                <a:latin typeface="Times NR Cyr MT"/>
                <a:ea typeface="Times New Roman" panose="02020603050405020304" pitchFamily="18" charset="0"/>
                <a:cs typeface="Times New Roman" panose="02020603050405020304" pitchFamily="18" charset="0"/>
              </a:rPr>
              <a:t>, способствующие функционированию и разработке прикладных программ.</a:t>
            </a:r>
          </a:p>
          <a:p>
            <a:r>
              <a:rPr lang="ru-RU" sz="1200" b="0" i="0" kern="1200" dirty="0">
                <a:solidFill>
                  <a:schemeClr val="tx1"/>
                </a:solidFill>
                <a:effectLst/>
                <a:latin typeface="+mn-lt"/>
                <a:ea typeface="+mn-ea"/>
                <a:cs typeface="+mn-cs"/>
              </a:rPr>
              <a:t>Классификация ПО[</a:t>
            </a:r>
            <a:r>
              <a:rPr lang="ru-RU" sz="1200" b="0" i="0" u="none" strike="noStrike" kern="1200" dirty="0">
                <a:solidFill>
                  <a:schemeClr val="tx1"/>
                </a:solidFill>
                <a:effectLst/>
                <a:latin typeface="+mn-lt"/>
                <a:ea typeface="+mn-ea"/>
                <a:cs typeface="+mn-cs"/>
                <a:hlinkClick r:id="rId3" tooltip="Редактировать раздел «Классификация ПО»"/>
              </a:rPr>
              <a:t>править</a:t>
            </a:r>
            <a:r>
              <a:rPr lang="ru-RU" sz="1200" b="0" i="0" kern="1200" dirty="0">
                <a:solidFill>
                  <a:schemeClr val="tx1"/>
                </a:solidFill>
                <a:effectLst/>
                <a:latin typeface="+mn-lt"/>
                <a:ea typeface="+mn-ea"/>
                <a:cs typeface="+mn-cs"/>
              </a:rPr>
              <a:t> | </a:t>
            </a:r>
            <a:r>
              <a:rPr lang="ru-RU" sz="1200" b="0" i="0" u="none" strike="noStrike" kern="1200" dirty="0">
                <a:solidFill>
                  <a:schemeClr val="tx1"/>
                </a:solidFill>
                <a:effectLst/>
                <a:latin typeface="+mn-lt"/>
                <a:ea typeface="+mn-ea"/>
                <a:cs typeface="+mn-cs"/>
                <a:hlinkClick r:id="rId4" tooltip="Редактировать раздел «Классификация ПО»"/>
              </a:rPr>
              <a:t>править вики-текст</a:t>
            </a:r>
            <a:r>
              <a:rPr lang="ru-RU" sz="1200" b="0" i="0" kern="1200" dirty="0">
                <a:solidFill>
                  <a:schemeClr val="tx1"/>
                </a:solidFill>
                <a:effectLst/>
                <a:latin typeface="+mn-lt"/>
                <a:ea typeface="+mn-ea"/>
                <a:cs typeface="+mn-cs"/>
              </a:rPr>
              <a:t>]</a:t>
            </a:r>
          </a:p>
          <a:p>
            <a:r>
              <a:rPr lang="ru-RU" sz="1200" b="0" i="1" kern="1200" dirty="0">
                <a:solidFill>
                  <a:schemeClr val="tx1"/>
                </a:solidFill>
                <a:effectLst/>
                <a:latin typeface="+mn-lt"/>
                <a:ea typeface="+mn-ea"/>
                <a:cs typeface="+mn-cs"/>
              </a:rPr>
              <a:t>По способу исполнения</a:t>
            </a:r>
            <a:r>
              <a:rPr lang="ru-RU" sz="1200" b="0" i="0" kern="1200" dirty="0">
                <a:solidFill>
                  <a:schemeClr val="tx1"/>
                </a:solidFill>
                <a:effectLst/>
                <a:latin typeface="+mn-lt"/>
                <a:ea typeface="+mn-ea"/>
                <a:cs typeface="+mn-cs"/>
              </a:rPr>
              <a:t> программы делят на</a:t>
            </a:r>
          </a:p>
          <a:p>
            <a:r>
              <a:rPr lang="ru-RU" sz="1200" b="0" i="0" kern="1200" dirty="0">
                <a:solidFill>
                  <a:schemeClr val="tx1"/>
                </a:solidFill>
                <a:effectLst/>
                <a:latin typeface="+mn-lt"/>
                <a:ea typeface="+mn-ea"/>
                <a:cs typeface="+mn-cs"/>
              </a:rPr>
              <a:t>интерпретируемые и</a:t>
            </a:r>
          </a:p>
          <a:p>
            <a:r>
              <a:rPr lang="ru-RU" sz="1200" b="0" i="0" kern="1200" dirty="0">
                <a:solidFill>
                  <a:schemeClr val="tx1"/>
                </a:solidFill>
                <a:effectLst/>
                <a:latin typeface="+mn-lt"/>
                <a:ea typeface="+mn-ea"/>
                <a:cs typeface="+mn-cs"/>
              </a:rPr>
              <a:t>компилируемые.</a:t>
            </a:r>
          </a:p>
          <a:p>
            <a:r>
              <a:rPr lang="ru-RU" sz="1200" b="0" i="1" kern="1200" dirty="0">
                <a:solidFill>
                  <a:schemeClr val="tx1"/>
                </a:solidFill>
                <a:effectLst/>
                <a:latin typeface="+mn-lt"/>
                <a:ea typeface="+mn-ea"/>
                <a:cs typeface="+mn-cs"/>
              </a:rPr>
              <a:t>По степени переносимости</a:t>
            </a:r>
            <a:r>
              <a:rPr lang="ru-RU" sz="1200" b="0" i="0" kern="1200" dirty="0">
                <a:solidFill>
                  <a:schemeClr val="tx1"/>
                </a:solidFill>
                <a:effectLst/>
                <a:latin typeface="+mn-lt"/>
                <a:ea typeface="+mn-ea"/>
                <a:cs typeface="+mn-cs"/>
              </a:rPr>
              <a:t> программы делят на</a:t>
            </a:r>
          </a:p>
          <a:p>
            <a:r>
              <a:rPr lang="ru-RU" sz="1200" b="0" i="0" kern="1200" dirty="0" err="1">
                <a:solidFill>
                  <a:schemeClr val="tx1"/>
                </a:solidFill>
                <a:effectLst/>
                <a:latin typeface="+mn-lt"/>
                <a:ea typeface="+mn-ea"/>
                <a:cs typeface="+mn-cs"/>
              </a:rPr>
              <a:t>платформозависимые</a:t>
            </a:r>
            <a:r>
              <a:rPr lang="ru-RU" sz="1200" b="0" i="0" kern="1200" dirty="0">
                <a:solidFill>
                  <a:schemeClr val="tx1"/>
                </a:solidFill>
                <a:effectLst/>
                <a:latin typeface="+mn-lt"/>
                <a:ea typeface="+mn-ea"/>
                <a:cs typeface="+mn-cs"/>
              </a:rPr>
              <a:t> и</a:t>
            </a:r>
          </a:p>
          <a:p>
            <a:r>
              <a:rPr lang="ru-RU" sz="1200" b="0" i="0" kern="1200" dirty="0">
                <a:solidFill>
                  <a:schemeClr val="tx1"/>
                </a:solidFill>
                <a:effectLst/>
                <a:latin typeface="+mn-lt"/>
                <a:ea typeface="+mn-ea"/>
                <a:cs typeface="+mn-cs"/>
              </a:rPr>
              <a:t>кроссплатформенные.</a:t>
            </a:r>
          </a:p>
          <a:p>
            <a:r>
              <a:rPr lang="ru-RU" sz="1200" b="0" i="1" kern="1200" dirty="0">
                <a:solidFill>
                  <a:schemeClr val="tx1"/>
                </a:solidFill>
                <a:effectLst/>
                <a:latin typeface="+mn-lt"/>
                <a:ea typeface="+mn-ea"/>
                <a:cs typeface="+mn-cs"/>
              </a:rPr>
              <a:t>По способу распространения и использования</a:t>
            </a:r>
            <a:r>
              <a:rPr lang="ru-RU" sz="1200" b="0" i="0" kern="1200" dirty="0">
                <a:solidFill>
                  <a:schemeClr val="tx1"/>
                </a:solidFill>
                <a:effectLst/>
                <a:latin typeface="+mn-lt"/>
                <a:ea typeface="+mn-ea"/>
                <a:cs typeface="+mn-cs"/>
              </a:rPr>
              <a:t> программы делят на</a:t>
            </a:r>
          </a:p>
          <a:p>
            <a:r>
              <a:rPr lang="ru-RU" sz="1200" b="0" i="0" u="none" strike="noStrike" kern="1200" dirty="0">
                <a:solidFill>
                  <a:schemeClr val="tx1"/>
                </a:solidFill>
                <a:effectLst/>
                <a:latin typeface="+mn-lt"/>
                <a:ea typeface="+mn-ea"/>
                <a:cs typeface="+mn-cs"/>
                <a:hlinkClick r:id="rId5" tooltip="Проприетарное программное обеспечение"/>
              </a:rPr>
              <a:t>несвободные (закрытые)</a:t>
            </a:r>
            <a:r>
              <a:rPr lang="ru-RU" sz="1200" b="0" i="0" kern="1200" dirty="0">
                <a:solidFill>
                  <a:schemeClr val="tx1"/>
                </a:solidFill>
                <a:effectLst/>
                <a:latin typeface="+mn-lt"/>
                <a:ea typeface="+mn-ea"/>
                <a:cs typeface="+mn-cs"/>
              </a:rPr>
              <a:t>;</a:t>
            </a:r>
          </a:p>
          <a:p>
            <a:r>
              <a:rPr lang="ru-RU" sz="1200" b="0" i="0" u="none" strike="noStrike" kern="1200" dirty="0">
                <a:solidFill>
                  <a:schemeClr val="tx1"/>
                </a:solidFill>
                <a:effectLst/>
                <a:latin typeface="+mn-lt"/>
                <a:ea typeface="+mn-ea"/>
                <a:cs typeface="+mn-cs"/>
                <a:hlinkClick r:id="rId6" tooltip="Открытое программное обеспечение"/>
              </a:rPr>
              <a:t>открытые</a:t>
            </a:r>
            <a:r>
              <a:rPr lang="ru-RU" sz="1200" b="0" i="0" kern="1200" dirty="0">
                <a:solidFill>
                  <a:schemeClr val="tx1"/>
                </a:solidFill>
                <a:effectLst/>
                <a:latin typeface="+mn-lt"/>
                <a:ea typeface="+mn-ea"/>
                <a:cs typeface="+mn-cs"/>
              </a:rPr>
              <a:t> и</a:t>
            </a:r>
          </a:p>
          <a:p>
            <a:r>
              <a:rPr lang="ru-RU" sz="1200" b="0" i="0" u="none" strike="noStrike" kern="1200" dirty="0">
                <a:solidFill>
                  <a:schemeClr val="tx1"/>
                </a:solidFill>
                <a:effectLst/>
                <a:latin typeface="+mn-lt"/>
                <a:ea typeface="+mn-ea"/>
                <a:cs typeface="+mn-cs"/>
                <a:hlinkClick r:id="rId7" tooltip="Свободное программное обеспечение"/>
              </a:rPr>
              <a:t>свободные</a:t>
            </a:r>
            <a:r>
              <a:rPr lang="ru-RU" sz="1200" b="0" i="0" kern="1200" dirty="0">
                <a:solidFill>
                  <a:schemeClr val="tx1"/>
                </a:solidFill>
                <a:effectLst/>
                <a:latin typeface="+mn-lt"/>
                <a:ea typeface="+mn-ea"/>
                <a:cs typeface="+mn-cs"/>
              </a:rPr>
              <a:t>.</a:t>
            </a:r>
          </a:p>
          <a:p>
            <a:r>
              <a:rPr lang="ru-RU" sz="1200" b="0" i="1" kern="1200" dirty="0">
                <a:solidFill>
                  <a:schemeClr val="tx1"/>
                </a:solidFill>
                <a:effectLst/>
                <a:latin typeface="+mn-lt"/>
                <a:ea typeface="+mn-ea"/>
                <a:cs typeface="+mn-cs"/>
              </a:rPr>
              <a:t>По назначению</a:t>
            </a:r>
            <a:r>
              <a:rPr lang="ru-RU" sz="1200" b="0" i="0" kern="1200" dirty="0">
                <a:solidFill>
                  <a:schemeClr val="tx1"/>
                </a:solidFill>
                <a:effectLst/>
                <a:latin typeface="+mn-lt"/>
                <a:ea typeface="+mn-ea"/>
                <a:cs typeface="+mn-cs"/>
              </a:rPr>
              <a:t> программы делят на</a:t>
            </a:r>
            <a:r>
              <a:rPr lang="ru-RU" sz="1200" b="0" i="0" u="none" strike="noStrike" kern="1200" baseline="30000" dirty="0">
                <a:solidFill>
                  <a:schemeClr val="tx1"/>
                </a:solidFill>
                <a:effectLst/>
                <a:latin typeface="+mn-lt"/>
                <a:ea typeface="+mn-ea"/>
                <a:cs typeface="+mn-cs"/>
                <a:hlinkClick r:id="rId8"/>
              </a:rPr>
              <a:t>[13]</a:t>
            </a:r>
            <a:r>
              <a:rPr lang="ru-RU" sz="1200" b="0" i="0" kern="1200" dirty="0">
                <a:solidFill>
                  <a:schemeClr val="tx1"/>
                </a:solidFill>
                <a:effectLst/>
                <a:latin typeface="+mn-lt"/>
                <a:ea typeface="+mn-ea"/>
                <a:cs typeface="+mn-cs"/>
              </a:rPr>
              <a:t>:</a:t>
            </a:r>
          </a:p>
          <a:p>
            <a:r>
              <a:rPr lang="ru-RU" sz="1200" b="0" i="0" u="none" strike="noStrike" kern="1200" dirty="0">
                <a:solidFill>
                  <a:schemeClr val="tx1"/>
                </a:solidFill>
                <a:effectLst/>
                <a:latin typeface="+mn-lt"/>
                <a:ea typeface="+mn-ea"/>
                <a:cs typeface="+mn-cs"/>
                <a:hlinkClick r:id="rId9" tooltip="Системное программное обеспечение"/>
              </a:rPr>
              <a:t>системные</a:t>
            </a:r>
            <a:r>
              <a:rPr lang="ru-RU" sz="1200" b="0" i="0" kern="1200" dirty="0">
                <a:solidFill>
                  <a:schemeClr val="tx1"/>
                </a:solidFill>
                <a:effectLst/>
                <a:latin typeface="+mn-lt"/>
                <a:ea typeface="+mn-ea"/>
                <a:cs typeface="+mn-cs"/>
              </a:rPr>
              <a:t>; </a:t>
            </a:r>
          </a:p>
          <a:p>
            <a:r>
              <a:rPr lang="ru-RU" sz="1200" b="0" i="0" u="none" strike="noStrike" kern="1200" dirty="0">
                <a:solidFill>
                  <a:schemeClr val="tx1"/>
                </a:solidFill>
                <a:effectLst/>
                <a:latin typeface="+mn-lt"/>
                <a:ea typeface="+mn-ea"/>
                <a:cs typeface="+mn-cs"/>
                <a:hlinkClick r:id="rId10" tooltip="Прикладное программное обеспечение"/>
              </a:rPr>
              <a:t>прикладные</a:t>
            </a:r>
            <a:r>
              <a:rPr lang="ru-RU" sz="1200" b="0" i="0" kern="1200" dirty="0">
                <a:solidFill>
                  <a:schemeClr val="tx1"/>
                </a:solidFill>
                <a:effectLst/>
                <a:latin typeface="+mn-lt"/>
                <a:ea typeface="+mn-ea"/>
                <a:cs typeface="+mn-cs"/>
              </a:rPr>
              <a:t> и </a:t>
            </a:r>
          </a:p>
          <a:p>
            <a:r>
              <a:rPr lang="ru-RU" sz="1200" b="0" i="0" u="none" strike="noStrike" kern="1200" dirty="0">
                <a:solidFill>
                  <a:schemeClr val="tx1"/>
                </a:solidFill>
                <a:effectLst/>
                <a:latin typeface="+mn-lt"/>
                <a:ea typeface="+mn-ea"/>
                <a:cs typeface="+mn-cs"/>
                <a:hlinkClick r:id="rId11" tooltip="Инструментальное программное обеспечение"/>
              </a:rPr>
              <a:t>инструментальные</a:t>
            </a:r>
            <a:r>
              <a:rPr lang="ru-RU" sz="1200" b="0" i="0" kern="1200" dirty="0">
                <a:solidFill>
                  <a:schemeClr val="tx1"/>
                </a:solidFill>
                <a:effectLst/>
                <a:latin typeface="+mn-lt"/>
                <a:ea typeface="+mn-ea"/>
                <a:cs typeface="+mn-cs"/>
              </a:rPr>
              <a:t>. </a:t>
            </a:r>
          </a:p>
          <a:p>
            <a:r>
              <a:rPr lang="ru-RU" sz="1200" b="0" i="1" kern="1200" dirty="0">
                <a:solidFill>
                  <a:schemeClr val="tx1"/>
                </a:solidFill>
                <a:effectLst/>
                <a:latin typeface="+mn-lt"/>
                <a:ea typeface="+mn-ea"/>
                <a:cs typeface="+mn-cs"/>
              </a:rPr>
              <a:t>По видам</a:t>
            </a:r>
            <a:r>
              <a:rPr lang="ru-RU" sz="1200" b="0" i="0" kern="1200" dirty="0">
                <a:solidFill>
                  <a:schemeClr val="tx1"/>
                </a:solidFill>
                <a:effectLst/>
                <a:latin typeface="+mn-lt"/>
                <a:ea typeface="+mn-ea"/>
                <a:cs typeface="+mn-cs"/>
              </a:rPr>
              <a:t> программы делят на</a:t>
            </a:r>
            <a:r>
              <a:rPr lang="ru-RU" sz="1200" b="0" i="0" u="none" strike="noStrike" kern="1200" baseline="30000" dirty="0">
                <a:solidFill>
                  <a:schemeClr val="tx1"/>
                </a:solidFill>
                <a:effectLst/>
                <a:latin typeface="+mn-lt"/>
                <a:ea typeface="+mn-ea"/>
                <a:cs typeface="+mn-cs"/>
                <a:hlinkClick r:id="rId12"/>
              </a:rPr>
              <a:t>[14]</a:t>
            </a:r>
            <a:r>
              <a:rPr lang="ru-RU" sz="1200" b="0" i="0" kern="1200" dirty="0">
                <a:solidFill>
                  <a:schemeClr val="tx1"/>
                </a:solidFill>
                <a:effectLst/>
                <a:latin typeface="+mn-lt"/>
                <a:ea typeface="+mn-ea"/>
                <a:cs typeface="+mn-cs"/>
              </a:rPr>
              <a:t>:</a:t>
            </a:r>
          </a:p>
          <a:p>
            <a:r>
              <a:rPr lang="ru-RU" sz="1200" b="0" i="0" kern="1200" dirty="0">
                <a:solidFill>
                  <a:schemeClr val="tx1"/>
                </a:solidFill>
                <a:effectLst/>
                <a:latin typeface="+mn-lt"/>
                <a:ea typeface="+mn-ea"/>
                <a:cs typeface="+mn-cs"/>
              </a:rPr>
              <a:t>компонент: программа, рассматриваемая как единое целое, выполняющая законченную функцию и применяемая самостоятельно или в составе комплекса;</a:t>
            </a:r>
          </a:p>
          <a:p>
            <a:r>
              <a:rPr lang="ru-RU" sz="1200" b="0" i="0" kern="1200" dirty="0">
                <a:solidFill>
                  <a:schemeClr val="tx1"/>
                </a:solidFill>
                <a:effectLst/>
                <a:latin typeface="+mn-lt"/>
                <a:ea typeface="+mn-ea"/>
                <a:cs typeface="+mn-cs"/>
              </a:rPr>
              <a:t>комплекс: программа, состоящая из двух или более компонентов и (или) комплексов, выполняющих взаимосвязанные функции, и применяемая самостоятельно или в составе другого комплекса.</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14</a:t>
            </a:fld>
            <a:endParaRPr lang="ru-RU"/>
          </a:p>
        </p:txBody>
      </p:sp>
    </p:spTree>
    <p:extLst>
      <p:ext uri="{BB962C8B-B14F-4D97-AF65-F5344CB8AC3E}">
        <p14:creationId xmlns:p14="http://schemas.microsoft.com/office/powerpoint/2010/main" val="1059825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50215" algn="just">
              <a:spcAft>
                <a:spcPts val="0"/>
              </a:spcAft>
            </a:pP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Аппаратные средства</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нижний уровень  - это аппаратура, то, что делается из металла, пластика и прочих материалов, используемых для производства «железа» компьютера.</a:t>
            </a:r>
          </a:p>
          <a:p>
            <a:pPr indent="457200" algn="just">
              <a:spcAft>
                <a:spcPts val="0"/>
              </a:spcAft>
            </a:pPr>
            <a:r>
              <a:rPr lang="ru-RU" sz="1200" dirty="0">
                <a:solidFill>
                  <a:srgbClr val="222222"/>
                </a:solidFill>
                <a:effectLst/>
                <a:latin typeface="Times New Roman" panose="02020603050405020304" pitchFamily="18" charset="0"/>
                <a:ea typeface="Times New Roman" panose="02020603050405020304" pitchFamily="18" charset="0"/>
              </a:rPr>
              <a:t>Ресурсы ВС разделяются на два типа:</a:t>
            </a:r>
          </a:p>
          <a:p>
            <a:pPr marL="342900" lvl="0" indent="-342900" algn="just">
              <a:spcAft>
                <a:spcPts val="0"/>
              </a:spcAft>
              <a:buFont typeface="Symbol" panose="05050102010706020507" pitchFamily="18" charset="2"/>
              <a:buChar char=""/>
              <a:tabLst>
                <a:tab pos="457200" algn="l"/>
              </a:tabLs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не участвующие в управлении программой (объем винчестера и т.д.). </a:t>
            </a:r>
          </a:p>
          <a:p>
            <a:pPr marL="342900" lvl="0" indent="-342900" algn="just">
              <a:spcAft>
                <a:spcPts val="0"/>
              </a:spcAft>
              <a:buFont typeface="Symbol" panose="05050102010706020507" pitchFamily="18" charset="2"/>
              <a:buChar char=""/>
              <a:tabLst>
                <a:tab pos="457200" algn="l"/>
              </a:tabLs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участвующие в управлении программой (размер ячейки памяти, объем оперативной памяти, скорость выполнения команд). </a:t>
            </a:r>
          </a:p>
          <a:p>
            <a:pPr algn="just">
              <a:spcAft>
                <a:spcPts val="0"/>
              </a:spcAft>
            </a:pPr>
            <a:r>
              <a:rPr lang="ru-RU" sz="1200" dirty="0">
                <a:solidFill>
                  <a:srgbClr val="222222"/>
                </a:solidFill>
                <a:effectLst/>
                <a:latin typeface="Times New Roman" panose="02020603050405020304" pitchFamily="18" charset="0"/>
                <a:ea typeface="Times New Roman" panose="02020603050405020304" pitchFamily="18" charset="0"/>
              </a:rPr>
              <a:t>Ресурсы второго типа называются физическими ресурсами аппаратуры.</a:t>
            </a:r>
          </a:p>
          <a:p>
            <a:pPr indent="450215" algn="just">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Управление физическими устройствами</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осуществляют программы, ориентированные на качества и свойства аппаратуры, взаимодействующие с аппаратными структурами, знающие «язык» аппаратуры.</a:t>
            </a:r>
          </a:p>
          <a:p>
            <a:pPr indent="450215" algn="just">
              <a:spcAft>
                <a:spcPts val="0"/>
              </a:spcAft>
            </a:pP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 Уровень управления логическими устройствами</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ориентирован на пользователя, предназначен для сглаживания аппаратных особенностей устройств. Команды данного уровня не зависят от физических устройств, они обращены к предыдущему уровню. На базе этого уровня могут создаваться новые логические ресурсы.</a:t>
            </a:r>
          </a:p>
          <a:p>
            <a:pPr indent="450215" algn="just">
              <a:spcAft>
                <a:spcPts val="0"/>
              </a:spcAft>
            </a:pP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 Система программирования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 это комплекс программ для поддержки всего технологического цикла разработки программного обеспечения.</a:t>
            </a:r>
          </a:p>
          <a:p>
            <a:pPr indent="450215" algn="just">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Прикладные программы</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предназначены для решения некоторых задач в конкретных областях знаний.</a:t>
            </a:r>
          </a:p>
          <a:p>
            <a:pPr indent="450215" algn="just">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rPr>
              <a:t>К ОС относят второй и третий уровень пирамиды.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16</a:t>
            </a:fld>
            <a:endParaRPr lang="ru-RU"/>
          </a:p>
        </p:txBody>
      </p:sp>
    </p:spTree>
    <p:extLst>
      <p:ext uri="{BB962C8B-B14F-4D97-AF65-F5344CB8AC3E}">
        <p14:creationId xmlns:p14="http://schemas.microsoft.com/office/powerpoint/2010/main" val="1140797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450215" algn="just">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Разработчикам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3" tooltip="Программное обеспечение"/>
              </a:rPr>
              <a:t>программного обеспечения</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операционная система позволяет абстрагироваться от деталей реализации и функционирования устройств, предоставляя минимально необходимый набор функций (см. </a:t>
            </a:r>
            <a:r>
              <a:rPr lang="ru-RU" sz="12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hlinkClick r:id="rId4" tooltip="Интерфейс программирования приложений"/>
              </a:rPr>
              <a:t>интерфейс программирования приложений</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50215" algn="just">
              <a:spcAft>
                <a:spcPts val="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В большинстве вычислительных систем операционная система является основной, наиболее важной (а иногда и единственной) частью системного программного обеспечения. С 1990-х годов наиболее распространёнными операционными системами являются системы семейства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Microsoft</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Windows</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и системы класса UNIX (особенно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Linux</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и </a:t>
            </a:r>
            <a:r>
              <a:rPr lang="ru-RU" sz="1200" dirty="0" err="1">
                <a:effectLst/>
                <a:latin typeface="Times New Roman" panose="02020603050405020304" pitchFamily="18" charset="0"/>
                <a:ea typeface="Times New Roman" panose="02020603050405020304" pitchFamily="18" charset="0"/>
                <a:cs typeface="Times New Roman" panose="02020603050405020304" pitchFamily="18" charset="0"/>
              </a:rPr>
              <a:t>Mac</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OS).</a:t>
            </a:r>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17</a:t>
            </a:fld>
            <a:endParaRPr lang="ru-RU"/>
          </a:p>
        </p:txBody>
      </p:sp>
    </p:spTree>
    <p:extLst>
      <p:ext uri="{BB962C8B-B14F-4D97-AF65-F5344CB8AC3E}">
        <p14:creationId xmlns:p14="http://schemas.microsoft.com/office/powerpoint/2010/main" val="3984816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ea typeface="Times New Roman" panose="02020603050405020304" pitchFamily="18" charset="0"/>
              </a:rPr>
              <a:t>В то время как аппаратная часть компьютера устаревает за несколько лет, полезная жизнь операционных систем может измеряться десятилетиями. Сохранение целостности кода, какие бы изменения не вносились в операционную систему, является главной целью. Расширяемость достигается за счет модульной структуры ОС и использования объектов для представления системных ресурсов.</a:t>
            </a:r>
            <a:endParaRPr lang="ru-RU" sz="1200" dirty="0"/>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25</a:t>
            </a:fld>
            <a:endParaRPr lang="ru-RU"/>
          </a:p>
        </p:txBody>
      </p:sp>
    </p:spTree>
    <p:extLst>
      <p:ext uri="{BB962C8B-B14F-4D97-AF65-F5344CB8AC3E}">
        <p14:creationId xmlns:p14="http://schemas.microsoft.com/office/powerpoint/2010/main" val="2789027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ea typeface="Times New Roman" panose="02020603050405020304" pitchFamily="18" charset="0"/>
              </a:rPr>
              <a:t>Различают двоичную совместимость и сов. на уровне исходного кода. Для последней хватит лишь совместимости на уровне системных вызовов и наличия нужного компилятора. Используется эмуляция и виртуальные машины</a:t>
            </a:r>
            <a:endParaRPr lang="ru-RU" dirty="0"/>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27</a:t>
            </a:fld>
            <a:endParaRPr lang="ru-RU"/>
          </a:p>
        </p:txBody>
      </p:sp>
    </p:spTree>
    <p:extLst>
      <p:ext uri="{BB962C8B-B14F-4D97-AF65-F5344CB8AC3E}">
        <p14:creationId xmlns:p14="http://schemas.microsoft.com/office/powerpoint/2010/main" val="2755496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ea typeface="Times New Roman" panose="02020603050405020304" pitchFamily="18" charset="0"/>
              </a:rPr>
              <a:t>ОС должна иметь в своем составе средства аутентификации – определение легальности пользователей, авторизации – представление легальным пользователям дифференцированных прав доступа к ресурсам, аудита – фиксации всех подозрительных для безопасности системы  событий</a:t>
            </a:r>
            <a:endParaRPr lang="ru-RU" dirty="0"/>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29</a:t>
            </a:fld>
            <a:endParaRPr lang="ru-RU"/>
          </a:p>
        </p:txBody>
      </p:sp>
    </p:spTree>
    <p:extLst>
      <p:ext uri="{BB962C8B-B14F-4D97-AF65-F5344CB8AC3E}">
        <p14:creationId xmlns:p14="http://schemas.microsoft.com/office/powerpoint/2010/main" val="1611894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ea typeface="Times New Roman" panose="02020603050405020304" pitchFamily="18" charset="0"/>
              </a:rPr>
              <a:t>На производительность ОС влияет архитектура ОС, многообразие функций, качество программирования кода, возможность исполнения ОС на многопроцессорной платформе</a:t>
            </a:r>
            <a:endParaRPr lang="ru-RU" dirty="0"/>
          </a:p>
          <a:p>
            <a:endParaRPr lang="ru-RU" dirty="0"/>
          </a:p>
        </p:txBody>
      </p:sp>
      <p:sp>
        <p:nvSpPr>
          <p:cNvPr id="4" name="Номер слайда 3"/>
          <p:cNvSpPr>
            <a:spLocks noGrp="1"/>
          </p:cNvSpPr>
          <p:nvPr>
            <p:ph type="sldNum" sz="quarter" idx="10"/>
          </p:nvPr>
        </p:nvSpPr>
        <p:spPr/>
        <p:txBody>
          <a:bodyPr/>
          <a:lstStyle/>
          <a:p>
            <a:fld id="{933E6F23-ED8C-4B4D-B422-EBED61A0DB4B}" type="slidenum">
              <a:rPr lang="ru-RU" smtClean="0"/>
              <a:t>30</a:t>
            </a:fld>
            <a:endParaRPr lang="ru-RU"/>
          </a:p>
        </p:txBody>
      </p:sp>
    </p:spTree>
    <p:extLst>
      <p:ext uri="{BB962C8B-B14F-4D97-AF65-F5344CB8AC3E}">
        <p14:creationId xmlns:p14="http://schemas.microsoft.com/office/powerpoint/2010/main" val="3604996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B108583-7975-4AB0-B6D7-5BE219EEA682}" type="datetimeFigureOut">
              <a:rPr lang="ru-RU" smtClean="0"/>
              <a:t>01.09.2022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5C1DD4-63D1-4CC4-805D-133FC5911DB7}"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480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B108583-7975-4AB0-B6D7-5BE219EEA682}" type="datetimeFigureOut">
              <a:rPr lang="ru-RU" smtClean="0"/>
              <a:t>01.09.2022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376464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B108583-7975-4AB0-B6D7-5BE219EEA682}" type="datetimeFigureOut">
              <a:rPr lang="ru-RU" smtClean="0"/>
              <a:t>01.09.2022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5C1DD4-63D1-4CC4-805D-133FC5911DB7}"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7454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B108583-7975-4AB0-B6D7-5BE219EEA682}" type="datetimeFigureOut">
              <a:rPr lang="ru-RU" smtClean="0"/>
              <a:t>01.09.2022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2743120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B108583-7975-4AB0-B6D7-5BE219EEA682}" type="datetimeFigureOut">
              <a:rPr lang="ru-RU" smtClean="0"/>
              <a:t>01.09.2022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341921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B108583-7975-4AB0-B6D7-5BE219EEA682}" type="datetimeFigureOut">
              <a:rPr lang="ru-RU" smtClean="0"/>
              <a:t>01.09.2022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3972026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B108583-7975-4AB0-B6D7-5BE219EEA682}" type="datetimeFigureOut">
              <a:rPr lang="ru-RU" smtClean="0"/>
              <a:t>01.09.2022</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3094279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B108583-7975-4AB0-B6D7-5BE219EEA682}" type="datetimeFigureOut">
              <a:rPr lang="ru-RU" smtClean="0"/>
              <a:t>01.09.2022</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35C1DD4-63D1-4CC4-805D-133FC5911DB7}" type="slidenum">
              <a:rPr lang="ru-RU" smtClean="0"/>
              <a:t>‹#›</a:t>
            </a:fld>
            <a:endParaRPr lang="ru-RU"/>
          </a:p>
        </p:txBody>
      </p:sp>
    </p:spTree>
    <p:extLst>
      <p:ext uri="{BB962C8B-B14F-4D97-AF65-F5344CB8AC3E}">
        <p14:creationId xmlns:p14="http://schemas.microsoft.com/office/powerpoint/2010/main" val="2750826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B108583-7975-4AB0-B6D7-5BE219EEA682}" type="datetimeFigureOut">
              <a:rPr lang="ru-RU" smtClean="0"/>
              <a:t>01.09.2022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168233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B108583-7975-4AB0-B6D7-5BE219EEA682}" type="datetimeFigureOut">
              <a:rPr lang="ru-RU" smtClean="0"/>
              <a:t>01.09.2022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67282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B108583-7975-4AB0-B6D7-5BE219EEA682}" type="datetimeFigureOut">
              <a:rPr lang="ru-RU" smtClean="0"/>
              <a:t>01.09.2022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35C1DD4-63D1-4CC4-805D-133FC5911DB7}" type="slidenum">
              <a:rPr lang="ru-RU" smtClean="0"/>
              <a:t>‹#›</a:t>
            </a:fld>
            <a:endParaRPr lang="ru-RU"/>
          </a:p>
        </p:txBody>
      </p:sp>
    </p:spTree>
    <p:extLst>
      <p:ext uri="{BB962C8B-B14F-4D97-AF65-F5344CB8AC3E}">
        <p14:creationId xmlns:p14="http://schemas.microsoft.com/office/powerpoint/2010/main" val="1790616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B108583-7975-4AB0-B6D7-5BE219EEA682}" type="datetimeFigureOut">
              <a:rPr lang="ru-RU" smtClean="0"/>
              <a:t>01.09.2022</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35C1DD4-63D1-4CC4-805D-133FC5911DB7}"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823947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Операционные системы</a:t>
            </a:r>
          </a:p>
        </p:txBody>
      </p:sp>
      <p:sp>
        <p:nvSpPr>
          <p:cNvPr id="3" name="Подзаголовок 2"/>
          <p:cNvSpPr>
            <a:spLocks noGrp="1"/>
          </p:cNvSpPr>
          <p:nvPr>
            <p:ph type="subTitle" idx="1"/>
          </p:nvPr>
        </p:nvSpPr>
        <p:spPr/>
        <p:txBody>
          <a:bodyPr/>
          <a:lstStyle/>
          <a:p>
            <a:r>
              <a:rPr lang="ru-RU" dirty="0"/>
              <a:t>Введение. </a:t>
            </a:r>
            <a:r>
              <a:rPr lang="ru-RU" b="1" dirty="0"/>
              <a:t>Понятие операционной системы. Структура вычислительной системы</a:t>
            </a:r>
            <a:endParaRPr lang="ru-RU" dirty="0"/>
          </a:p>
        </p:txBody>
      </p:sp>
    </p:spTree>
    <p:extLst>
      <p:ext uri="{BB962C8B-B14F-4D97-AF65-F5344CB8AC3E}">
        <p14:creationId xmlns:p14="http://schemas.microsoft.com/office/powerpoint/2010/main" val="313344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Литература</a:t>
            </a:r>
          </a:p>
        </p:txBody>
      </p:sp>
      <p:sp>
        <p:nvSpPr>
          <p:cNvPr id="3" name="Объект 2"/>
          <p:cNvSpPr>
            <a:spLocks noGrp="1"/>
          </p:cNvSpPr>
          <p:nvPr>
            <p:ph idx="1"/>
          </p:nvPr>
        </p:nvSpPr>
        <p:spPr/>
        <p:txBody>
          <a:bodyPr/>
          <a:lstStyle/>
          <a:p>
            <a:pPr marL="457200" indent="-457200">
              <a:buFont typeface="+mj-lt"/>
              <a:buAutoNum type="arabicPeriod"/>
            </a:pPr>
            <a:r>
              <a:rPr lang="ru-RU" dirty="0" err="1">
                <a:latin typeface="Times New Roman" panose="02020603050405020304" pitchFamily="18" charset="0"/>
                <a:ea typeface="Calibri" panose="020F0502020204030204" pitchFamily="34" charset="0"/>
                <a:cs typeface="Times New Roman" panose="02020603050405020304" pitchFamily="18" charset="0"/>
              </a:rPr>
              <a:t>Партыка</a:t>
            </a:r>
            <a:r>
              <a:rPr lang="ru-RU" dirty="0">
                <a:latin typeface="Times New Roman" panose="02020603050405020304" pitchFamily="18" charset="0"/>
                <a:ea typeface="Calibri" panose="020F0502020204030204" pitchFamily="34" charset="0"/>
                <a:cs typeface="Times New Roman" panose="02020603050405020304" pitchFamily="18" charset="0"/>
              </a:rPr>
              <a:t> Т.Л., Попов И.И. Операционные системы, среды и оболочки: учебное пособие</a:t>
            </a:r>
          </a:p>
          <a:p>
            <a:pPr marL="457200" indent="-457200">
              <a:buFont typeface="+mj-lt"/>
              <a:buAutoNum type="arabicPeriod"/>
            </a:pPr>
            <a:r>
              <a:rPr lang="ru-RU" dirty="0">
                <a:latin typeface="Times New Roman" panose="02020603050405020304" pitchFamily="18" charset="0"/>
                <a:cs typeface="Times New Roman" panose="02020603050405020304" pitchFamily="18" charset="0"/>
              </a:rPr>
              <a:t>Дроздов С.Н., Операционные системы, </a:t>
            </a:r>
            <a:r>
              <a:rPr lang="ru-RU" dirty="0" err="1">
                <a:latin typeface="Times New Roman" panose="02020603050405020304" pitchFamily="18" charset="0"/>
                <a:cs typeface="Times New Roman" panose="02020603050405020304" pitchFamily="18" charset="0"/>
              </a:rPr>
              <a:t>Ростов</a:t>
            </a:r>
            <a:r>
              <a:rPr lang="ru-RU" dirty="0">
                <a:latin typeface="Times New Roman" panose="02020603050405020304" pitchFamily="18" charset="0"/>
                <a:cs typeface="Times New Roman" panose="02020603050405020304" pitchFamily="18" charset="0"/>
              </a:rPr>
              <a:t> на Дону., 2016 год</a:t>
            </a:r>
            <a:endParaRPr lang="en-US"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ru-RU" b="1" dirty="0" err="1">
                <a:latin typeface="Times New Roman" panose="02020603050405020304" pitchFamily="18" charset="0"/>
                <a:cs typeface="Times New Roman" panose="02020603050405020304" pitchFamily="18" charset="0"/>
              </a:rPr>
              <a:t>Олифер</a:t>
            </a:r>
            <a:r>
              <a:rPr lang="ru-RU" b="1" dirty="0">
                <a:latin typeface="Times New Roman" panose="02020603050405020304" pitchFamily="18" charset="0"/>
                <a:cs typeface="Times New Roman" panose="02020603050405020304" pitchFamily="18" charset="0"/>
              </a:rPr>
              <a:t> В.Г., </a:t>
            </a:r>
            <a:r>
              <a:rPr lang="ru-RU" b="1" dirty="0" err="1">
                <a:latin typeface="Times New Roman" panose="02020603050405020304" pitchFamily="18" charset="0"/>
                <a:cs typeface="Times New Roman" panose="02020603050405020304" pitchFamily="18" charset="0"/>
              </a:rPr>
              <a:t>Олифер</a:t>
            </a:r>
            <a:r>
              <a:rPr lang="ru-RU" b="1" dirty="0">
                <a:latin typeface="Times New Roman" panose="02020603050405020304" pitchFamily="18" charset="0"/>
                <a:cs typeface="Times New Roman" panose="02020603050405020304" pitchFamily="18" charset="0"/>
              </a:rPr>
              <a:t> Н.А. Сетевые операционные системы, СПб.-Питер</a:t>
            </a:r>
          </a:p>
          <a:p>
            <a:pPr marL="457200" indent="-457200">
              <a:buFont typeface="+mj-lt"/>
              <a:buAutoNum type="arabicPeriod"/>
            </a:pPr>
            <a:r>
              <a:rPr lang="ru-RU" dirty="0">
                <a:latin typeface="Times New Roman" panose="02020603050405020304" pitchFamily="18" charset="0"/>
                <a:ea typeface="Calibri" panose="020F0502020204030204" pitchFamily="34" charset="0"/>
                <a:cs typeface="Times New Roman" panose="02020603050405020304" pitchFamily="18" charset="0"/>
              </a:rPr>
              <a:t>Рудаков А.В., Операционные системы и среды, 2018 год </a:t>
            </a:r>
          </a:p>
          <a:p>
            <a:pPr marL="457200" indent="-457200">
              <a:buFont typeface="+mj-lt"/>
              <a:buAutoNum type="arabicPeriod"/>
            </a:pPr>
            <a:r>
              <a:rPr lang="ru-RU" b="1" dirty="0">
                <a:latin typeface="Times New Roman" panose="02020603050405020304" pitchFamily="18" charset="0"/>
                <a:ea typeface="Calibri" panose="020F0502020204030204" pitchFamily="34" charset="0"/>
                <a:cs typeface="Times New Roman" panose="02020603050405020304" pitchFamily="18" charset="0"/>
              </a:rPr>
              <a:t>Жмакин А.П. Архитектура ЭВМ. – СПб: БХВ-Петербург</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8306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Количество часов по дисциплине</a:t>
            </a:r>
          </a:p>
        </p:txBody>
      </p:sp>
      <p:sp>
        <p:nvSpPr>
          <p:cNvPr id="3" name="Объект 2"/>
          <p:cNvSpPr>
            <a:spLocks noGrp="1"/>
          </p:cNvSpPr>
          <p:nvPr>
            <p:ph idx="1"/>
          </p:nvPr>
        </p:nvSpPr>
        <p:spPr/>
        <p:txBody>
          <a:bodyPr/>
          <a:lstStyle/>
          <a:p>
            <a:pPr marL="1346200" indent="-1260475">
              <a:buNone/>
              <a:tabLst>
                <a:tab pos="2693988" algn="l"/>
              </a:tabLst>
            </a:pPr>
            <a:r>
              <a:rPr lang="ru-RU" sz="3600" dirty="0"/>
              <a:t>32ч </a:t>
            </a:r>
            <a:r>
              <a:rPr lang="ru-RU" sz="3600" dirty="0" err="1"/>
              <a:t>лк</a:t>
            </a:r>
            <a:r>
              <a:rPr lang="ru-RU" sz="3600" dirty="0"/>
              <a:t> + 46ч </a:t>
            </a:r>
            <a:r>
              <a:rPr lang="ru-RU" sz="3600" dirty="0" err="1"/>
              <a:t>пр</a:t>
            </a:r>
            <a:r>
              <a:rPr lang="ru-RU" sz="3600" dirty="0"/>
              <a:t> экзамен – 1981</a:t>
            </a:r>
          </a:p>
          <a:p>
            <a:pPr marL="1346200" indent="-1260475">
              <a:buNone/>
              <a:tabLst>
                <a:tab pos="2693988" algn="l"/>
              </a:tabLst>
            </a:pPr>
            <a:r>
              <a:rPr lang="ru-RU" sz="3600" dirty="0"/>
              <a:t>28ч </a:t>
            </a:r>
            <a:r>
              <a:rPr lang="ru-RU" sz="3600" dirty="0" err="1"/>
              <a:t>лк</a:t>
            </a:r>
            <a:r>
              <a:rPr lang="ru-RU" sz="3600" dirty="0"/>
              <a:t> + 46ч </a:t>
            </a:r>
            <a:r>
              <a:rPr lang="ru-RU" sz="3600" dirty="0" err="1"/>
              <a:t>пр</a:t>
            </a:r>
            <a:r>
              <a:rPr lang="ru-RU" sz="3600" dirty="0"/>
              <a:t> экзамен – 1991</a:t>
            </a:r>
          </a:p>
        </p:txBody>
      </p:sp>
    </p:spTree>
    <p:extLst>
      <p:ext uri="{BB962C8B-B14F-4D97-AF65-F5344CB8AC3E}">
        <p14:creationId xmlns:p14="http://schemas.microsoft.com/office/powerpoint/2010/main" val="1835740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latin typeface="Times New Roman" panose="02020603050405020304" pitchFamily="18" charset="0"/>
                <a:ea typeface="Times New Roman" panose="02020603050405020304" pitchFamily="18" charset="0"/>
              </a:rPr>
              <a:t>Две группы определений операционной системы</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343945051"/>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549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a:latin typeface="Times New Roman" panose="02020603050405020304" pitchFamily="18" charset="0"/>
                <a:ea typeface="Times New Roman" panose="02020603050405020304" pitchFamily="18" charset="0"/>
              </a:rPr>
              <a:t>Операционная система</a:t>
            </a:r>
            <a:endParaRPr lang="ru-RU"/>
          </a:p>
        </p:txBody>
      </p:sp>
      <p:sp>
        <p:nvSpPr>
          <p:cNvPr id="3" name="Объект 2"/>
          <p:cNvSpPr>
            <a:spLocks noGrp="1"/>
          </p:cNvSpPr>
          <p:nvPr>
            <p:ph idx="1"/>
          </p:nvPr>
        </p:nvSpPr>
        <p:spPr>
          <a:xfrm>
            <a:off x="1097280" y="1906694"/>
            <a:ext cx="10058400" cy="4451576"/>
          </a:xfrm>
        </p:spPr>
        <p:txBody>
          <a:bodyPr>
            <a:normAutofit/>
          </a:bodyPr>
          <a:lstStyle/>
          <a:p>
            <a:pPr algn="just"/>
            <a:r>
              <a:rPr lang="ru-RU" sz="3200" b="1" dirty="0" err="1">
                <a:solidFill>
                  <a:srgbClr val="000000"/>
                </a:solidFill>
                <a:latin typeface="Times New Roman" panose="02020603050405020304" pitchFamily="18" charset="0"/>
                <a:ea typeface="Times New Roman" panose="02020603050405020304" pitchFamily="18" charset="0"/>
                <a:cs typeface="Calibri" panose="020F0502020204030204" pitchFamily="34" charset="0"/>
              </a:rPr>
              <a:t>Операцио́нная</a:t>
            </a:r>
            <a:r>
              <a:rPr lang="ru-RU" sz="32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a:t>
            </a:r>
            <a:r>
              <a:rPr lang="ru-RU" sz="3200" b="1" dirty="0" err="1">
                <a:solidFill>
                  <a:srgbClr val="000000"/>
                </a:solidFill>
                <a:latin typeface="Times New Roman" panose="02020603050405020304" pitchFamily="18" charset="0"/>
                <a:ea typeface="Times New Roman" panose="02020603050405020304" pitchFamily="18" charset="0"/>
                <a:cs typeface="Calibri" panose="020F0502020204030204" pitchFamily="34" charset="0"/>
              </a:rPr>
              <a:t>систе́ма</a:t>
            </a:r>
            <a:r>
              <a:rPr lang="ru-RU" sz="32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сокр. ОС</a:t>
            </a:r>
            <a:r>
              <a:rPr lang="ru-RU" sz="32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(англ. </a:t>
            </a:r>
            <a:r>
              <a:rPr lang="ru-RU" sz="3200" dirty="0" err="1">
                <a:solidFill>
                  <a:srgbClr val="000000"/>
                </a:solidFill>
                <a:latin typeface="Times New Roman" panose="02020603050405020304" pitchFamily="18" charset="0"/>
                <a:ea typeface="Times New Roman" panose="02020603050405020304" pitchFamily="18" charset="0"/>
                <a:cs typeface="Calibri" panose="020F0502020204030204" pitchFamily="34" charset="0"/>
              </a:rPr>
              <a:t>operating</a:t>
            </a:r>
            <a:r>
              <a:rPr lang="ru-RU" sz="32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a:t>
            </a:r>
            <a:r>
              <a:rPr lang="ru-RU" sz="3200" dirty="0" err="1">
                <a:solidFill>
                  <a:srgbClr val="000000"/>
                </a:solidFill>
                <a:latin typeface="Times New Roman" panose="02020603050405020304" pitchFamily="18" charset="0"/>
                <a:ea typeface="Times New Roman" panose="02020603050405020304" pitchFamily="18" charset="0"/>
                <a:cs typeface="Calibri" panose="020F0502020204030204" pitchFamily="34" charset="0"/>
              </a:rPr>
              <a:t>system</a:t>
            </a:r>
            <a:r>
              <a:rPr lang="ru-RU" sz="32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OS) — комплекс управляющих и обрабатывающих программ, которые:</a:t>
            </a:r>
          </a:p>
          <a:p>
            <a:pPr lvl="1" algn="just">
              <a:buFont typeface="Wingdings" panose="05000000000000000000" pitchFamily="2" charset="2"/>
              <a:buChar char="Ø"/>
            </a:pPr>
            <a:r>
              <a:rPr lang="ru-RU" sz="28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выступают как интерфейс между устройствами вычислительной системы, прикладными программами и пользователем,</a:t>
            </a:r>
          </a:p>
          <a:p>
            <a:pPr lvl="1" algn="just">
              <a:buFont typeface="Wingdings" panose="05000000000000000000" pitchFamily="2" charset="2"/>
              <a:buChar char="Ø"/>
            </a:pPr>
            <a:r>
              <a:rPr lang="ru-RU" sz="28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предназначены для управления устройствами, управления вычислительными процессами, эффективного распределения вычислительных ресурсов между вычислительными процессами и организации надёжных вычислений. </a:t>
            </a:r>
          </a:p>
        </p:txBody>
      </p:sp>
    </p:spTree>
    <p:extLst>
      <p:ext uri="{BB962C8B-B14F-4D97-AF65-F5344CB8AC3E}">
        <p14:creationId xmlns:p14="http://schemas.microsoft.com/office/powerpoint/2010/main" val="183058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algn="ctr" eaLnBrk="1" hangingPunct="1"/>
            <a:r>
              <a:rPr lang="ru-RU" sz="4000" dirty="0"/>
              <a:t>Определение ОС</a:t>
            </a:r>
          </a:p>
        </p:txBody>
      </p:sp>
      <p:sp>
        <p:nvSpPr>
          <p:cNvPr id="5123" name="Rectangle 3"/>
          <p:cNvSpPr>
            <a:spLocks noGrp="1" noChangeArrowheads="1"/>
          </p:cNvSpPr>
          <p:nvPr>
            <p:ph idx="1"/>
          </p:nvPr>
        </p:nvSpPr>
        <p:spPr/>
        <p:txBody>
          <a:bodyPr/>
          <a:lstStyle/>
          <a:p>
            <a:pPr algn="just" eaLnBrk="1" hangingPunct="1">
              <a:buFont typeface="Wingdings" pitchFamily="2" charset="2"/>
              <a:buNone/>
            </a:pPr>
            <a:r>
              <a:rPr lang="ru-RU" sz="4000" u="sng" dirty="0"/>
              <a:t>Операционная система</a:t>
            </a:r>
            <a:r>
              <a:rPr lang="ru-RU" sz="4000" dirty="0"/>
              <a:t> – комплекс программ, обеспечивающих взаимодействие всех аппаратных и программных частей компьютера между собой и взаимодействие пользователя и компьютера. </a:t>
            </a:r>
          </a:p>
        </p:txBody>
      </p:sp>
    </p:spTree>
    <p:extLst>
      <p:ext uri="{BB962C8B-B14F-4D97-AF65-F5344CB8AC3E}">
        <p14:creationId xmlns:p14="http://schemas.microsoft.com/office/powerpoint/2010/main" val="165093552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a:latin typeface="Times New Roman" panose="02020603050405020304" pitchFamily="18" charset="0"/>
                <a:ea typeface="Times New Roman" panose="02020603050405020304" pitchFamily="18" charset="0"/>
              </a:rPr>
              <a:t>Операционная система</a:t>
            </a:r>
            <a:endParaRPr lang="ru-RU"/>
          </a:p>
        </p:txBody>
      </p:sp>
      <p:sp>
        <p:nvSpPr>
          <p:cNvPr id="3" name="Объект 2"/>
          <p:cNvSpPr>
            <a:spLocks noGrp="1"/>
          </p:cNvSpPr>
          <p:nvPr>
            <p:ph idx="1"/>
          </p:nvPr>
        </p:nvSpPr>
        <p:spPr>
          <a:xfrm>
            <a:off x="1097280" y="1906694"/>
            <a:ext cx="10058400" cy="4023360"/>
          </a:xfrm>
        </p:spPr>
        <p:txBody>
          <a:bodyPr>
            <a:normAutofit/>
          </a:bodyPr>
          <a:lstStyle/>
          <a:p>
            <a:pPr algn="just"/>
            <a:r>
              <a:rPr lang="ru-RU" sz="3200"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комплекс взаимосвязанных программ, обеспечивающих взаимодействие пользователя с вычислительной системой, а также управления ресурсами вычислительной системы.</a:t>
            </a:r>
            <a:endParaRPr lang="ru-RU" sz="3200" dirty="0"/>
          </a:p>
        </p:txBody>
      </p:sp>
    </p:spTree>
    <p:extLst>
      <p:ext uri="{BB962C8B-B14F-4D97-AF65-F5344CB8AC3E}">
        <p14:creationId xmlns:p14="http://schemas.microsoft.com/office/powerpoint/2010/main" val="2056535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1100137" y="452437"/>
            <a:ext cx="9763125" cy="5686425"/>
          </a:xfrm>
          <a:prstGeom prst="rect">
            <a:avLst/>
          </a:prstGeom>
        </p:spPr>
      </p:pic>
    </p:spTree>
    <p:extLst>
      <p:ext uri="{BB962C8B-B14F-4D97-AF65-F5344CB8AC3E}">
        <p14:creationId xmlns:p14="http://schemas.microsoft.com/office/powerpoint/2010/main" val="2550675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Функции ОС</a:t>
            </a:r>
            <a:endParaRPr lang="ru-RU" dirty="0"/>
          </a:p>
        </p:txBody>
      </p:sp>
      <p:sp>
        <p:nvSpPr>
          <p:cNvPr id="3" name="Объект 2"/>
          <p:cNvSpPr>
            <a:spLocks noGrp="1"/>
          </p:cNvSpPr>
          <p:nvPr>
            <p:ph idx="1"/>
          </p:nvPr>
        </p:nvSpPr>
        <p:spPr/>
        <p:txBody>
          <a:bodyPr/>
          <a:lstStyle/>
          <a:p>
            <a:pPr marL="434340" indent="-342900" algn="just">
              <a:spcAft>
                <a:spcPts val="0"/>
              </a:spcAft>
              <a:buFont typeface="Wingdings" panose="05000000000000000000" pitchFamily="2" charset="2"/>
              <a:buChar char="Ø"/>
              <a:tabLst>
                <a:tab pos="450215" algn="l"/>
              </a:tabLs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Предоставление пользователю вместо реальной аппаратуры виртуальной машины (виртуальной аппаратуры);</a:t>
            </a:r>
          </a:p>
          <a:p>
            <a:pPr marL="434340" indent="-342900" algn="just">
              <a:spcAft>
                <a:spcPts val="0"/>
              </a:spcAft>
              <a:buFont typeface="Wingdings" panose="05000000000000000000" pitchFamily="2" charset="2"/>
              <a:buChar char="Ø"/>
              <a:tabLst>
                <a:tab pos="450215" algn="l"/>
              </a:tabLs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Повышение эффективности использования аппаратуры путём рационального использования ресурсов. </a:t>
            </a:r>
          </a:p>
          <a:p>
            <a:pPr marL="434340" indent="-342900" algn="just">
              <a:spcAft>
                <a:spcPts val="0"/>
              </a:spcAft>
              <a:buFont typeface="Wingdings" panose="05000000000000000000" pitchFamily="2" charset="2"/>
              <a:buChar char="Ø"/>
              <a:tabLst>
                <a:tab pos="450215" algn="l"/>
              </a:tabLst>
            </a:pPr>
            <a:endParaRPr lang="ru-RU" sz="2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72221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35C7D87C-2F38-4160-8F97-4FB0C1DC48A5}"/>
              </a:ext>
            </a:extLst>
          </p:cNvPr>
          <p:cNvSpPr>
            <a:spLocks noGrp="1"/>
          </p:cNvSpPr>
          <p:nvPr>
            <p:ph type="title"/>
          </p:nvPr>
        </p:nvSpPr>
        <p:spPr>
          <a:xfrm>
            <a:off x="7859485" y="251338"/>
            <a:ext cx="3690257" cy="1834365"/>
          </a:xfrm>
        </p:spPr>
        <p:txBody>
          <a:bodyPr>
            <a:normAutofit/>
          </a:bodyPr>
          <a:lstStyle/>
          <a:p>
            <a:pPr algn="ctr"/>
            <a:r>
              <a:rPr lang="ru-RU" sz="2800" b="1" dirty="0"/>
              <a:t>Обобщенная структура программного обеспечения компьютера</a:t>
            </a:r>
          </a:p>
        </p:txBody>
      </p:sp>
      <p:pic>
        <p:nvPicPr>
          <p:cNvPr id="1026" name="Picture 2" descr="https://pp.userapi.com/c849228/v849228295/6b65a/JrKbkI_Q75o.jpg">
            <a:extLst>
              <a:ext uri="{FF2B5EF4-FFF2-40B4-BE49-F238E27FC236}">
                <a16:creationId xmlns:a16="http://schemas.microsoft.com/office/drawing/2014/main" id="{E6D57233-A865-4CBF-8B40-347FA6BCF4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76" t="8809" r="1852" b="17619"/>
          <a:stretch/>
        </p:blipFill>
        <p:spPr bwMode="auto">
          <a:xfrm rot="16200000">
            <a:off x="1038541" y="181170"/>
            <a:ext cx="6049735" cy="6190073"/>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Объект 2">
            <a:extLst>
              <a:ext uri="{FF2B5EF4-FFF2-40B4-BE49-F238E27FC236}">
                <a16:creationId xmlns:a16="http://schemas.microsoft.com/office/drawing/2014/main" id="{34767FDF-1E21-4B8C-8167-8753B3CC56AD}"/>
              </a:ext>
            </a:extLst>
          </p:cNvPr>
          <p:cNvSpPr>
            <a:spLocks noGrp="1"/>
          </p:cNvSpPr>
          <p:nvPr>
            <p:ph idx="1"/>
          </p:nvPr>
        </p:nvSpPr>
        <p:spPr>
          <a:xfrm>
            <a:off x="7707087" y="2198914"/>
            <a:ext cx="3842656" cy="3678202"/>
          </a:xfrm>
        </p:spPr>
        <p:txBody>
          <a:bodyPr>
            <a:normAutofit fontScale="92500"/>
          </a:bodyPr>
          <a:lstStyle/>
          <a:p>
            <a:pPr algn="just"/>
            <a:r>
              <a:rPr lang="ru-RU" sz="2400" dirty="0"/>
              <a:t>Системное программное обеспечение </a:t>
            </a:r>
            <a:r>
              <a:rPr lang="en-US" sz="2400" dirty="0"/>
              <a:t>(System Software)</a:t>
            </a:r>
            <a:r>
              <a:rPr lang="ru-RU" sz="2400" dirty="0"/>
              <a:t> включает в себя программы и комплексы программ для:</a:t>
            </a:r>
          </a:p>
          <a:p>
            <a:pPr algn="just">
              <a:buFont typeface="Wingdings" panose="05000000000000000000" pitchFamily="2" charset="2"/>
              <a:buChar char="v"/>
            </a:pPr>
            <a:r>
              <a:rPr lang="ru-RU" sz="2400" dirty="0"/>
              <a:t>совместного использования ПК, </a:t>
            </a:r>
          </a:p>
          <a:p>
            <a:pPr algn="just">
              <a:buFont typeface="Wingdings" panose="05000000000000000000" pitchFamily="2" charset="2"/>
              <a:buChar char="v"/>
            </a:pPr>
            <a:r>
              <a:rPr lang="ru-RU" sz="2400" dirty="0"/>
              <a:t>автоматизации разработки новых программ, </a:t>
            </a:r>
          </a:p>
          <a:p>
            <a:pPr algn="just">
              <a:buFont typeface="Wingdings" panose="05000000000000000000" pitchFamily="2" charset="2"/>
              <a:buChar char="v"/>
            </a:pPr>
            <a:r>
              <a:rPr lang="ru-RU" sz="2400" dirty="0"/>
              <a:t>организации выполнения существующих программ.</a:t>
            </a:r>
          </a:p>
        </p:txBody>
      </p:sp>
      <p:sp>
        <p:nvSpPr>
          <p:cNvPr id="75" name="Rectangle 74">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074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ДЗ</a:t>
            </a:r>
          </a:p>
        </p:txBody>
      </p:sp>
      <p:sp>
        <p:nvSpPr>
          <p:cNvPr id="3" name="Объект 2"/>
          <p:cNvSpPr>
            <a:spLocks noGrp="1"/>
          </p:cNvSpPr>
          <p:nvPr>
            <p:ph idx="1"/>
          </p:nvPr>
        </p:nvSpPr>
        <p:spPr>
          <a:xfrm>
            <a:off x="1097280" y="2095500"/>
            <a:ext cx="10058400" cy="3773594"/>
          </a:xfrm>
        </p:spPr>
        <p:txBody>
          <a:bodyPr>
            <a:normAutofit/>
          </a:bodyPr>
          <a:lstStyle/>
          <a:p>
            <a:r>
              <a:rPr lang="ru-RU" sz="3200" dirty="0"/>
              <a:t>Основные и дополнительные функции ОС</a:t>
            </a:r>
          </a:p>
        </p:txBody>
      </p:sp>
    </p:spTree>
    <p:extLst>
      <p:ext uri="{BB962C8B-B14F-4D97-AF65-F5344CB8AC3E}">
        <p14:creationId xmlns:p14="http://schemas.microsoft.com/office/powerpoint/2010/main" val="1706450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Структура вычислительной системы. Место ОС в структуре вычислительной системы</a:t>
            </a:r>
            <a:endParaRPr lang="ru-RU" dirty="0"/>
          </a:p>
        </p:txBody>
      </p:sp>
      <p:sp>
        <p:nvSpPr>
          <p:cNvPr id="3" name="Объект 2"/>
          <p:cNvSpPr>
            <a:spLocks noGrp="1"/>
          </p:cNvSpPr>
          <p:nvPr>
            <p:ph idx="1"/>
          </p:nvPr>
        </p:nvSpPr>
        <p:spPr/>
        <p:txBody>
          <a:bodyPr>
            <a:normAutofit/>
          </a:bodyPr>
          <a:lstStyle/>
          <a:p>
            <a:pPr algn="just"/>
            <a:r>
              <a:rPr lang="ru-RU" sz="2800" b="1" dirty="0">
                <a:latin typeface="Times New Roman" panose="02020603050405020304" pitchFamily="18" charset="0"/>
                <a:ea typeface="Times New Roman" panose="02020603050405020304" pitchFamily="18" charset="0"/>
              </a:rPr>
              <a:t>Вычислительная система</a:t>
            </a:r>
            <a:r>
              <a:rPr lang="ru-RU" sz="2800" dirty="0">
                <a:latin typeface="Times New Roman" panose="02020603050405020304" pitchFamily="18" charset="0"/>
                <a:ea typeface="Times New Roman" panose="02020603050405020304" pitchFamily="18" charset="0"/>
              </a:rPr>
              <a:t> – это взаимосвязанная совокупность аппаратных средств вычислительной техники и программного обеспечения, предназначенная для обработки информации.</a:t>
            </a:r>
            <a:endParaRPr lang="ru-RU" sz="2800" dirty="0"/>
          </a:p>
        </p:txBody>
      </p:sp>
    </p:spTree>
    <p:extLst>
      <p:ext uri="{BB962C8B-B14F-4D97-AF65-F5344CB8AC3E}">
        <p14:creationId xmlns:p14="http://schemas.microsoft.com/office/powerpoint/2010/main" val="301062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latin typeface="Times New Roman" panose="02020603050405020304" pitchFamily="18" charset="0"/>
                <a:ea typeface="Times New Roman" panose="02020603050405020304" pitchFamily="18" charset="0"/>
              </a:rPr>
              <a:t>Вычислительная система (ВС) </a:t>
            </a:r>
            <a:endParaRPr lang="ru-RU" dirty="0"/>
          </a:p>
        </p:txBody>
      </p:sp>
      <p:sp>
        <p:nvSpPr>
          <p:cNvPr id="3" name="Объект 2"/>
          <p:cNvSpPr>
            <a:spLocks noGrp="1"/>
          </p:cNvSpPr>
          <p:nvPr>
            <p:ph idx="1"/>
          </p:nvPr>
        </p:nvSpPr>
        <p:spPr/>
        <p:txBody>
          <a:bodyPr>
            <a:normAutofit/>
          </a:bodyPr>
          <a:lstStyle/>
          <a:p>
            <a:pPr algn="just"/>
            <a:r>
              <a:rPr lang="ru-RU" sz="3200" dirty="0">
                <a:latin typeface="Times New Roman" panose="02020603050405020304" pitchFamily="18" charset="0"/>
                <a:ea typeface="Times New Roman" panose="02020603050405020304" pitchFamily="18" charset="0"/>
              </a:rPr>
              <a:t>объединение аппаратных средств, средств управления аппаратурой (физическими ресурсами), средств управления логическими ресурсами, систем программирования и прикладного программного обеспечения.</a:t>
            </a:r>
            <a:endParaRPr lang="ru-RU" sz="3200" dirty="0"/>
          </a:p>
        </p:txBody>
      </p:sp>
    </p:spTree>
    <p:extLst>
      <p:ext uri="{BB962C8B-B14F-4D97-AF65-F5344CB8AC3E}">
        <p14:creationId xmlns:p14="http://schemas.microsoft.com/office/powerpoint/2010/main" val="563099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Состав ВС</a:t>
            </a:r>
          </a:p>
        </p:txBody>
      </p:sp>
      <p:sp>
        <p:nvSpPr>
          <p:cNvPr id="3" name="Объект 2"/>
          <p:cNvSpPr>
            <a:spLocks noGrp="1"/>
          </p:cNvSpPr>
          <p:nvPr>
            <p:ph idx="1"/>
          </p:nvPr>
        </p:nvSpPr>
        <p:spPr/>
        <p:txBody>
          <a:bodyPr/>
          <a:lstStyle/>
          <a:p>
            <a:pPr marL="342900" lvl="0" indent="-342900" algn="just">
              <a:spcAft>
                <a:spcPts val="0"/>
              </a:spcAft>
              <a:buFont typeface="+mj-lt"/>
              <a:buAutoNum type="arabicPeriod"/>
              <a:tabLst>
                <a:tab pos="630555" algn="l"/>
              </a:tabLst>
            </a:pPr>
            <a:r>
              <a:rPr lang="ru-RU" sz="2400" b="1" dirty="0">
                <a:latin typeface="Times NR Cyr MT"/>
                <a:ea typeface="Times New Roman" panose="02020603050405020304" pitchFamily="18" charset="0"/>
              </a:rPr>
              <a:t>hardware</a:t>
            </a:r>
            <a:r>
              <a:rPr lang="ru-RU" sz="2400" dirty="0">
                <a:latin typeface="Times NR Cyr MT"/>
                <a:ea typeface="Times New Roman" panose="02020603050405020304" pitchFamily="18" charset="0"/>
              </a:rPr>
              <a:t>, или техническое обеспечение: совокупность технических средств, компьютерной техники, средств передачи информации, используемых в автоматизированных системах управления и в информационных системах или  процессор, память, монитор, дисковые устройства и т.д., объединенные магистральным соединением, которое называется шиной. </a:t>
            </a:r>
          </a:p>
          <a:p>
            <a:pPr marL="342900" lvl="0" indent="-342900" algn="just">
              <a:spcAft>
                <a:spcPts val="0"/>
              </a:spcAft>
              <a:buFont typeface="+mj-lt"/>
              <a:buAutoNum type="arabicPeriod"/>
              <a:tabLst>
                <a:tab pos="630555" algn="l"/>
              </a:tabLst>
            </a:pPr>
            <a:r>
              <a:rPr lang="en-US" sz="2400" b="1" dirty="0">
                <a:latin typeface="Times NR Cyr MT"/>
                <a:ea typeface="Times New Roman" panose="02020603050405020304" pitchFamily="18" charset="0"/>
              </a:rPr>
              <a:t>software</a:t>
            </a:r>
            <a:r>
              <a:rPr lang="ru-RU" sz="2400" b="1" dirty="0">
                <a:latin typeface="Times NR Cyr MT"/>
                <a:ea typeface="Times New Roman" panose="02020603050405020304" pitchFamily="18" charset="0"/>
              </a:rPr>
              <a:t>, </a:t>
            </a:r>
            <a:r>
              <a:rPr lang="ru-RU" sz="2400" dirty="0">
                <a:latin typeface="Times NR Cyr MT"/>
                <a:ea typeface="Times New Roman" panose="02020603050405020304" pitchFamily="18" charset="0"/>
              </a:rPr>
              <a:t>или программное обеспечение: совокупность программ системы обработки информации и программных документов, необходимых для эксплуатации этих программ.</a:t>
            </a:r>
            <a:r>
              <a:rPr lang="ru-RU" sz="2400" dirty="0">
                <a:latin typeface="Times NR Cyr MT"/>
                <a:ea typeface="Times New Roman" panose="02020603050405020304" pitchFamily="18" charset="0"/>
                <a:cs typeface="Times New Roman" panose="02020603050405020304" pitchFamily="18" charset="0"/>
              </a:rPr>
              <a:t> Все программное обеспечение принято делить на две части: прикладное и системное. </a:t>
            </a:r>
            <a:endParaRPr lang="ru-RU" sz="24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369378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86603"/>
            <a:ext cx="10058400" cy="830997"/>
          </a:xfrm>
        </p:spPr>
        <p:txBody>
          <a:bodyPr/>
          <a:lstStyle/>
          <a:p>
            <a:r>
              <a:rPr lang="ru-RU" dirty="0"/>
              <a:t>Структура вычислительной системы</a:t>
            </a:r>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2490088" y="1117600"/>
            <a:ext cx="6714872" cy="5018777"/>
          </a:xfrm>
          <a:prstGeom prst="rect">
            <a:avLst/>
          </a:prstGeom>
        </p:spPr>
      </p:pic>
    </p:spTree>
    <p:extLst>
      <p:ext uri="{BB962C8B-B14F-4D97-AF65-F5344CB8AC3E}">
        <p14:creationId xmlns:p14="http://schemas.microsoft.com/office/powerpoint/2010/main" val="727254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indent="450215" algn="ct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Вычислительная система</a:t>
            </a:r>
            <a:endParaRPr lang="ru-RU" dirty="0"/>
          </a:p>
        </p:txBody>
      </p:sp>
      <p:pic>
        <p:nvPicPr>
          <p:cNvPr id="4" name="Объект 3"/>
          <p:cNvPicPr>
            <a:picLocks noGrp="1" noChangeAspect="1"/>
          </p:cNvPicPr>
          <p:nvPr>
            <p:ph idx="1"/>
          </p:nvPr>
        </p:nvPicPr>
        <p:blipFill rotWithShape="1">
          <a:blip r:embed="rId3"/>
          <a:srcRect l="13657" t="44282" r="63331" b="46218"/>
          <a:stretch/>
        </p:blipFill>
        <p:spPr>
          <a:xfrm>
            <a:off x="361507" y="2530548"/>
            <a:ext cx="11355572" cy="2636875"/>
          </a:xfrm>
          <a:prstGeom prst="rect">
            <a:avLst/>
          </a:prstGeom>
        </p:spPr>
      </p:pic>
    </p:spTree>
    <p:extLst>
      <p:ext uri="{BB962C8B-B14F-4D97-AF65-F5344CB8AC3E}">
        <p14:creationId xmlns:p14="http://schemas.microsoft.com/office/powerpoint/2010/main" val="114877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2800" dirty="0"/>
              <a:t>В логической структуре типичной вычислительной системы операционная система занимает положение между устройствами с их микроархитектурой, машинным языком и, возможно, собственными (встроенными) микропрограммами — с одной стороны — и прикладными программами с другой.</a:t>
            </a:r>
          </a:p>
        </p:txBody>
      </p:sp>
    </p:spTree>
    <p:extLst>
      <p:ext uri="{BB962C8B-B14F-4D97-AF65-F5344CB8AC3E}">
        <p14:creationId xmlns:p14="http://schemas.microsoft.com/office/powerpoint/2010/main" val="76018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latin typeface="Times New Roman" panose="02020603050405020304" pitchFamily="18" charset="0"/>
                <a:ea typeface="Times New Roman" panose="02020603050405020304" pitchFamily="18" charset="0"/>
                <a:cs typeface="Times New Roman" panose="02020603050405020304" pitchFamily="18" charset="0"/>
              </a:rPr>
              <a:t>Операционные системы нужны, если:</a:t>
            </a:r>
            <a:endParaRPr lang="ru-RU" dirty="0"/>
          </a:p>
        </p:txBody>
      </p:sp>
      <p:sp>
        <p:nvSpPr>
          <p:cNvPr id="3" name="Объект 2"/>
          <p:cNvSpPr>
            <a:spLocks noGrp="1"/>
          </p:cNvSpPr>
          <p:nvPr>
            <p:ph idx="1"/>
          </p:nvPr>
        </p:nvSpPr>
        <p:spPr>
          <a:xfrm>
            <a:off x="1097280" y="1845733"/>
            <a:ext cx="10058400" cy="4342415"/>
          </a:xfrm>
        </p:spPr>
        <p:txBody>
          <a:bodyPr>
            <a:noAutofit/>
          </a:bodyPr>
          <a:lstStyle/>
          <a:p>
            <a:pPr algn="just"/>
            <a:r>
              <a:rPr lang="ru-RU" sz="2800" b="1" dirty="0">
                <a:latin typeface="Times New Roman" panose="02020603050405020304" pitchFamily="18" charset="0"/>
                <a:ea typeface="Times New Roman" panose="02020603050405020304" pitchFamily="18" charset="0"/>
              </a:rPr>
              <a:t>Вычислительная система используется для различных задач, причём программы, решающие эти задачи, нуждаются в сохранении данных и обмене ими</a:t>
            </a:r>
            <a:r>
              <a:rPr lang="ru-RU" sz="2800" dirty="0">
                <a:latin typeface="Times New Roman" panose="02020603050405020304" pitchFamily="18" charset="0"/>
                <a:ea typeface="Times New Roman" panose="02020603050405020304" pitchFamily="18" charset="0"/>
              </a:rPr>
              <a:t>. </a:t>
            </a:r>
          </a:p>
          <a:p>
            <a:pPr algn="just"/>
            <a:r>
              <a:rPr lang="ru-RU" sz="2800" dirty="0">
                <a:latin typeface="Times New Roman" panose="02020603050405020304" pitchFamily="18" charset="0"/>
                <a:ea typeface="Times New Roman" panose="02020603050405020304" pitchFamily="18" charset="0"/>
              </a:rPr>
              <a:t>Из этого следует необходимость универсального механизма сохранения данных; в подавляющем большинстве случаев операционная система отвечает на неё </a:t>
            </a:r>
            <a:r>
              <a:rPr lang="ru-RU" sz="2800" b="1" dirty="0">
                <a:latin typeface="Times New Roman" panose="02020603050405020304" pitchFamily="18" charset="0"/>
                <a:ea typeface="Times New Roman" panose="02020603050405020304" pitchFamily="18" charset="0"/>
              </a:rPr>
              <a:t>реализацией файловой системы</a:t>
            </a:r>
            <a:r>
              <a:rPr lang="ru-RU" sz="2800" dirty="0">
                <a:latin typeface="Times New Roman" panose="02020603050405020304" pitchFamily="18" charset="0"/>
                <a:ea typeface="Times New Roman" panose="02020603050405020304" pitchFamily="18" charset="0"/>
              </a:rPr>
              <a:t>. </a:t>
            </a:r>
          </a:p>
          <a:p>
            <a:pPr algn="just"/>
            <a:r>
              <a:rPr lang="ru-RU" sz="2800" dirty="0">
                <a:latin typeface="Times New Roman" panose="02020603050405020304" pitchFamily="18" charset="0"/>
                <a:ea typeface="Times New Roman" panose="02020603050405020304" pitchFamily="18" charset="0"/>
              </a:rPr>
              <a:t>Современные системы, кроме того, предоставляют возможность непосредственно «связать» вывод одной программы со вводом другой, минуя относительно медленные дисковые операции;</a:t>
            </a:r>
            <a:endParaRPr lang="ru-RU" sz="2800" dirty="0"/>
          </a:p>
        </p:txBody>
      </p:sp>
    </p:spTree>
    <p:extLst>
      <p:ext uri="{BB962C8B-B14F-4D97-AF65-F5344CB8AC3E}">
        <p14:creationId xmlns:p14="http://schemas.microsoft.com/office/powerpoint/2010/main" val="3828662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latin typeface="Times New Roman" panose="02020603050405020304" pitchFamily="18" charset="0"/>
                <a:ea typeface="Times New Roman" panose="02020603050405020304" pitchFamily="18" charset="0"/>
                <a:cs typeface="Times New Roman" panose="02020603050405020304" pitchFamily="18" charset="0"/>
              </a:rPr>
              <a:t>Операционные системы нужны, если:</a:t>
            </a:r>
            <a:endParaRPr lang="ru-RU" dirty="0"/>
          </a:p>
        </p:txBody>
      </p:sp>
      <p:sp>
        <p:nvSpPr>
          <p:cNvPr id="3" name="Объект 2"/>
          <p:cNvSpPr>
            <a:spLocks noGrp="1"/>
          </p:cNvSpPr>
          <p:nvPr>
            <p:ph idx="1"/>
          </p:nvPr>
        </p:nvSpPr>
        <p:spPr/>
        <p:txBody>
          <a:bodyPr/>
          <a:lstStyle/>
          <a:p>
            <a:pPr algn="just"/>
            <a:r>
              <a:rPr lang="ru-RU" sz="3200" b="1" dirty="0"/>
              <a:t>Различные программы нуждаются в выполнении одних и тех же рутинных действий</a:t>
            </a:r>
            <a:r>
              <a:rPr lang="ru-RU" sz="2800" dirty="0"/>
              <a:t>. </a:t>
            </a:r>
          </a:p>
          <a:p>
            <a:pPr algn="just">
              <a:buFont typeface="Wingdings" panose="05000000000000000000" pitchFamily="2" charset="2"/>
              <a:buChar char="Ø"/>
            </a:pPr>
            <a:r>
              <a:rPr lang="ru-RU" sz="2800" dirty="0"/>
              <a:t>Например, простой ввод символа с клавиатуры и отображение его на экране может потребовать исполнения сотен машинных команд, а дисковая операция — тысяч. </a:t>
            </a:r>
          </a:p>
          <a:p>
            <a:pPr algn="just">
              <a:buFont typeface="Wingdings" panose="05000000000000000000" pitchFamily="2" charset="2"/>
              <a:buChar char="Ø"/>
            </a:pPr>
            <a:r>
              <a:rPr lang="ru-RU" sz="2800" dirty="0"/>
              <a:t>Чтобы не программировать их каждый раз заново, операционные системы предоставляют системные библиотеки часто используемых подпрограмм (функций);</a:t>
            </a:r>
          </a:p>
        </p:txBody>
      </p:sp>
    </p:spTree>
    <p:extLst>
      <p:ext uri="{BB962C8B-B14F-4D97-AF65-F5344CB8AC3E}">
        <p14:creationId xmlns:p14="http://schemas.microsoft.com/office/powerpoint/2010/main" val="4278130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latin typeface="Times New Roman" panose="02020603050405020304" pitchFamily="18" charset="0"/>
                <a:ea typeface="Times New Roman" panose="02020603050405020304" pitchFamily="18" charset="0"/>
                <a:cs typeface="Times New Roman" panose="02020603050405020304" pitchFamily="18" charset="0"/>
              </a:rPr>
              <a:t>Операционные системы нужны, если:</a:t>
            </a:r>
            <a:endParaRPr lang="ru-RU" dirty="0"/>
          </a:p>
        </p:txBody>
      </p:sp>
      <p:sp>
        <p:nvSpPr>
          <p:cNvPr id="3" name="Объект 2"/>
          <p:cNvSpPr>
            <a:spLocks noGrp="1"/>
          </p:cNvSpPr>
          <p:nvPr>
            <p:ph idx="1"/>
          </p:nvPr>
        </p:nvSpPr>
        <p:spPr/>
        <p:txBody>
          <a:bodyPr/>
          <a:lstStyle/>
          <a:p>
            <a:pPr lvl="0" algn="just">
              <a:buFont typeface="Wingdings" panose="05000000000000000000" pitchFamily="2" charset="2"/>
              <a:buChar char="Ø"/>
            </a:pPr>
            <a:r>
              <a:rPr lang="ru-RU" sz="2800" b="1" dirty="0">
                <a:latin typeface="Times New Roman" panose="02020603050405020304" pitchFamily="18" charset="0"/>
                <a:ea typeface="Times New Roman" panose="02020603050405020304" pitchFamily="18" charset="0"/>
                <a:cs typeface="Times New Roman" panose="02020603050405020304" pitchFamily="18" charset="0"/>
              </a:rPr>
              <a:t>Между программами и пользователями системы необходимо распределять полномочия</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чтобы пользователи могли защищать свои данные от несанкционированного доступа, а возможная ошибка в программе не вызывала тотальных неприятностей;</a:t>
            </a:r>
          </a:p>
          <a:p>
            <a:endParaRPr lang="ru-RU" dirty="0"/>
          </a:p>
        </p:txBody>
      </p:sp>
    </p:spTree>
    <p:extLst>
      <p:ext uri="{BB962C8B-B14F-4D97-AF65-F5344CB8AC3E}">
        <p14:creationId xmlns:p14="http://schemas.microsoft.com/office/powerpoint/2010/main" val="530512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latin typeface="Times New Roman" panose="02020603050405020304" pitchFamily="18" charset="0"/>
                <a:ea typeface="Times New Roman" panose="02020603050405020304" pitchFamily="18" charset="0"/>
                <a:cs typeface="Times New Roman" panose="02020603050405020304" pitchFamily="18" charset="0"/>
              </a:rPr>
              <a:t>Операционные системы нужны, если:</a:t>
            </a:r>
            <a:endParaRPr lang="ru-RU" dirty="0"/>
          </a:p>
        </p:txBody>
      </p:sp>
      <p:sp>
        <p:nvSpPr>
          <p:cNvPr id="3" name="Объект 2"/>
          <p:cNvSpPr>
            <a:spLocks noGrp="1"/>
          </p:cNvSpPr>
          <p:nvPr>
            <p:ph idx="1"/>
          </p:nvPr>
        </p:nvSpPr>
        <p:spPr/>
        <p:txBody>
          <a:bodyPr/>
          <a:lstStyle/>
          <a:p>
            <a:pPr algn="just"/>
            <a:r>
              <a:rPr lang="ru-RU" dirty="0"/>
              <a:t>•	</a:t>
            </a:r>
            <a:r>
              <a:rPr lang="ru-RU" sz="2800" dirty="0"/>
              <a:t>Необходима возможность </a:t>
            </a:r>
            <a:r>
              <a:rPr lang="ru-RU" sz="2800" b="1" dirty="0"/>
              <a:t>имитации «одновременного» исполнения нескольких программ на одном компьютере </a:t>
            </a:r>
            <a:r>
              <a:rPr lang="ru-RU" sz="2800" dirty="0"/>
              <a:t>(даже содержащем лишь один процессор), осуществляемой с помощью приёма, известного как «разделение времени». </a:t>
            </a:r>
          </a:p>
          <a:p>
            <a:pPr algn="just"/>
            <a:r>
              <a:rPr lang="ru-RU" sz="2800" dirty="0"/>
              <a:t>При этом специальный компонент, называемый планировщиком, делит процессорное время на короткие отрезки и предоставляет их поочерёдно различным исполняющимся программам (процессам);</a:t>
            </a:r>
          </a:p>
        </p:txBody>
      </p:sp>
    </p:spTree>
    <p:extLst>
      <p:ext uri="{BB962C8B-B14F-4D97-AF65-F5344CB8AC3E}">
        <p14:creationId xmlns:p14="http://schemas.microsoft.com/office/powerpoint/2010/main" val="3723461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latin typeface="Times New Roman" panose="02020603050405020304" pitchFamily="18" charset="0"/>
                <a:ea typeface="Times New Roman" panose="02020603050405020304" pitchFamily="18" charset="0"/>
                <a:cs typeface="Times New Roman" panose="02020603050405020304" pitchFamily="18" charset="0"/>
              </a:rPr>
              <a:t>Операционные системы нужны, если:</a:t>
            </a:r>
            <a:endParaRPr lang="ru-RU" dirty="0"/>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800" b="1" dirty="0">
                <a:latin typeface="Times New Roman" panose="02020603050405020304" pitchFamily="18" charset="0"/>
                <a:ea typeface="Times New Roman" panose="02020603050405020304" pitchFamily="18" charset="0"/>
              </a:rPr>
              <a:t>Оператор должен иметь возможность так или иначе управлять процессами выполнения отдельных программ</a:t>
            </a:r>
            <a:r>
              <a:rPr lang="ru-RU" sz="2800" dirty="0">
                <a:latin typeface="Times New Roman" panose="02020603050405020304" pitchFamily="18" charset="0"/>
                <a:ea typeface="Times New Roman" panose="02020603050405020304" pitchFamily="18" charset="0"/>
              </a:rPr>
              <a:t>. </a:t>
            </a:r>
          </a:p>
          <a:p>
            <a:pPr algn="just">
              <a:buFont typeface="Wingdings" panose="05000000000000000000" pitchFamily="2" charset="2"/>
              <a:buChar char="Ø"/>
            </a:pPr>
            <a:r>
              <a:rPr lang="ru-RU" sz="2800" dirty="0">
                <a:latin typeface="Times New Roman" panose="02020603050405020304" pitchFamily="18" charset="0"/>
                <a:ea typeface="Times New Roman" panose="02020603050405020304" pitchFamily="18" charset="0"/>
              </a:rPr>
              <a:t>Для этого служат операционные среды — оболочка и наборы утилит — они могут являться частью операционной системы.</a:t>
            </a:r>
            <a:endParaRPr lang="ru-RU" sz="2800" dirty="0"/>
          </a:p>
        </p:txBody>
      </p:sp>
    </p:spTree>
    <p:extLst>
      <p:ext uri="{BB962C8B-B14F-4D97-AF65-F5344CB8AC3E}">
        <p14:creationId xmlns:p14="http://schemas.microsoft.com/office/powerpoint/2010/main" val="847603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49512"/>
            <a:ext cx="10058400" cy="1450757"/>
          </a:xfrm>
        </p:spPr>
        <p:txBody>
          <a:bodyPr>
            <a:normAutofit fontScale="90000"/>
          </a:bodyPr>
          <a:lstStyle/>
          <a:p>
            <a:pPr algn="ctr"/>
            <a:r>
              <a:rPr lang="ru-RU" dirty="0">
                <a:latin typeface="Times New Roman" panose="02020603050405020304" pitchFamily="18" charset="0"/>
                <a:ea typeface="Times New Roman" panose="02020603050405020304" pitchFamily="18" charset="0"/>
                <a:cs typeface="Times New Roman" panose="02020603050405020304" pitchFamily="18" charset="0"/>
              </a:rPr>
              <a:t>Современные универсальные операционные системы можно охарактеризовать, прежде всего, как:</a:t>
            </a:r>
            <a:endParaRPr lang="ru-RU" dirty="0"/>
          </a:p>
        </p:txBody>
      </p:sp>
      <p:sp>
        <p:nvSpPr>
          <p:cNvPr id="3" name="Объект 2"/>
          <p:cNvSpPr>
            <a:spLocks noGrp="1"/>
          </p:cNvSpPr>
          <p:nvPr>
            <p:ph idx="1"/>
          </p:nvPr>
        </p:nvSpPr>
        <p:spPr>
          <a:xfrm>
            <a:off x="1097280" y="2095500"/>
            <a:ext cx="10058400" cy="3773594"/>
          </a:xfrm>
        </p:spPr>
        <p:txBody>
          <a:bodyPr/>
          <a:lstStyle/>
          <a:p>
            <a:pPr marL="342900" lvl="0" indent="-342900" algn="just">
              <a:spcAft>
                <a:spcPts val="0"/>
              </a:spcAft>
              <a:buSzPts val="1000"/>
              <a:buFont typeface="Symbol" panose="05050102010706020507" pitchFamily="18" charset="2"/>
              <a:buChar char=""/>
              <a:tabLst>
                <a:tab pos="457200" algn="l"/>
              </a:tabLs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использующие файловые системы (с универсальным механизмом доступа к данным),</a:t>
            </a:r>
          </a:p>
          <a:p>
            <a:pPr marL="342900" lvl="0" indent="-342900" algn="just">
              <a:spcAft>
                <a:spcPts val="0"/>
              </a:spcAft>
              <a:buSzPts val="1000"/>
              <a:buFont typeface="Symbol" panose="05050102010706020507" pitchFamily="18" charset="2"/>
              <a:buChar char=""/>
              <a:tabLst>
                <a:tab pos="457200" algn="l"/>
              </a:tabLs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многопользовательские (с разделением полномочий),</a:t>
            </a:r>
          </a:p>
          <a:p>
            <a:pPr marL="342900" lvl="0" indent="-342900" algn="just">
              <a:spcAft>
                <a:spcPts val="0"/>
              </a:spcAft>
              <a:buSzPts val="1000"/>
              <a:buFont typeface="Symbol" panose="05050102010706020507" pitchFamily="18" charset="2"/>
              <a:buChar char=""/>
              <a:tabLst>
                <a:tab pos="457200" algn="l"/>
              </a:tabLs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многозадачные (с разделением времени).</a:t>
            </a:r>
          </a:p>
          <a:p>
            <a:endParaRPr lang="ru-RU" dirty="0"/>
          </a:p>
        </p:txBody>
      </p:sp>
    </p:spTree>
    <p:extLst>
      <p:ext uri="{BB962C8B-B14F-4D97-AF65-F5344CB8AC3E}">
        <p14:creationId xmlns:p14="http://schemas.microsoft.com/office/powerpoint/2010/main" val="1862438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kern="1800" dirty="0">
                <a:latin typeface="Times New Roman" panose="02020603050405020304" pitchFamily="18" charset="0"/>
                <a:ea typeface="Times New Roman" panose="02020603050405020304" pitchFamily="18" charset="0"/>
              </a:rPr>
              <a:t>Главным требованием, предъявляемым к операционной системе, является </a:t>
            </a:r>
            <a:r>
              <a:rPr lang="ru-RU" sz="2100" b="1" kern="1800" dirty="0">
                <a:latin typeface="Times New Roman" panose="02020603050405020304" pitchFamily="18" charset="0"/>
                <a:ea typeface="Times New Roman" panose="02020603050405020304" pitchFamily="18" charset="0"/>
              </a:rPr>
              <a:t>выполнение ею основных функций эффективного управления ресурсами и обеспечение удобного интерфейса для пользователя и прикладным программ</a:t>
            </a:r>
            <a:endParaRPr lang="ru-RU" sz="2100" b="1" dirty="0"/>
          </a:p>
        </p:txBody>
      </p:sp>
    </p:spTree>
    <p:extLst>
      <p:ext uri="{BB962C8B-B14F-4D97-AF65-F5344CB8AC3E}">
        <p14:creationId xmlns:p14="http://schemas.microsoft.com/office/powerpoint/2010/main" val="3381638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b="1" dirty="0">
                <a:latin typeface="Times New Roman" panose="02020603050405020304" pitchFamily="18" charset="0"/>
                <a:ea typeface="Times New Roman" panose="02020603050405020304" pitchFamily="18" charset="0"/>
              </a:rPr>
              <a:t>Расширяемость</a:t>
            </a:r>
            <a:r>
              <a:rPr lang="ru-RU" sz="2100" dirty="0">
                <a:latin typeface="Times New Roman" panose="02020603050405020304" pitchFamily="18" charset="0"/>
                <a:ea typeface="Times New Roman" panose="02020603050405020304" pitchFamily="18" charset="0"/>
              </a:rPr>
              <a:t> - код должен быть написан так, чтобы систему можно было легко наращивать и модифицировать по мере изменения потребностей рынка. </a:t>
            </a:r>
            <a:endParaRPr lang="ru-RU" sz="2100" dirty="0"/>
          </a:p>
        </p:txBody>
      </p:sp>
    </p:spTree>
    <p:extLst>
      <p:ext uri="{BB962C8B-B14F-4D97-AF65-F5344CB8AC3E}">
        <p14:creationId xmlns:p14="http://schemas.microsoft.com/office/powerpoint/2010/main" val="2108169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b="1" dirty="0">
                <a:latin typeface="Times New Roman" panose="02020603050405020304" pitchFamily="18" charset="0"/>
                <a:ea typeface="Times New Roman" panose="02020603050405020304" pitchFamily="18" charset="0"/>
              </a:rPr>
              <a:t>Переносимость</a:t>
            </a:r>
            <a:r>
              <a:rPr lang="ru-RU" sz="2100" dirty="0">
                <a:latin typeface="Times New Roman" panose="02020603050405020304" pitchFamily="18" charset="0"/>
                <a:ea typeface="Times New Roman" panose="02020603050405020304" pitchFamily="18" charset="0"/>
              </a:rPr>
              <a:t> (</a:t>
            </a:r>
            <a:r>
              <a:rPr lang="ru-RU" sz="2100" dirty="0" err="1">
                <a:latin typeface="Times New Roman" panose="02020603050405020304" pitchFamily="18" charset="0"/>
                <a:ea typeface="Times New Roman" panose="02020603050405020304" pitchFamily="18" charset="0"/>
              </a:rPr>
              <a:t>многоплатформенность</a:t>
            </a:r>
            <a:r>
              <a:rPr lang="ru-RU" sz="2100" dirty="0">
                <a:latin typeface="Times New Roman" panose="02020603050405020304" pitchFamily="18" charset="0"/>
                <a:ea typeface="Times New Roman" panose="02020603050405020304" pitchFamily="18" charset="0"/>
              </a:rPr>
              <a:t>) дает возможность перемещать всю систему на машину, базирующуюся на другом процессоре или аппаратной платформе, делая при этом по возможности небольшие изменения в коде</a:t>
            </a:r>
            <a:endParaRPr lang="ru-RU" sz="2100" dirty="0"/>
          </a:p>
        </p:txBody>
      </p:sp>
    </p:spTree>
    <p:extLst>
      <p:ext uri="{BB962C8B-B14F-4D97-AF65-F5344CB8AC3E}">
        <p14:creationId xmlns:p14="http://schemas.microsoft.com/office/powerpoint/2010/main" val="386982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b="1" dirty="0">
                <a:latin typeface="Times New Roman" panose="02020603050405020304" pitchFamily="18" charset="0"/>
                <a:ea typeface="Times New Roman" panose="02020603050405020304" pitchFamily="18" charset="0"/>
              </a:rPr>
              <a:t>Совместимость</a:t>
            </a:r>
            <a:r>
              <a:rPr lang="ru-RU" sz="2100" dirty="0">
                <a:latin typeface="Times New Roman" panose="02020603050405020304" pitchFamily="18" charset="0"/>
                <a:ea typeface="Times New Roman" panose="02020603050405020304" pitchFamily="18" charset="0"/>
              </a:rPr>
              <a:t> - способность ОС выполнять программы, написанные для других ОС или для более ранних версий данной ОС, а так же для других аппаратных платформ. </a:t>
            </a:r>
            <a:endParaRPr lang="ru-RU" sz="2100" dirty="0"/>
          </a:p>
        </p:txBody>
      </p:sp>
    </p:spTree>
    <p:extLst>
      <p:ext uri="{BB962C8B-B14F-4D97-AF65-F5344CB8AC3E}">
        <p14:creationId xmlns:p14="http://schemas.microsoft.com/office/powerpoint/2010/main" val="809943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b="1" dirty="0">
                <a:latin typeface="Times New Roman" panose="02020603050405020304" pitchFamily="18" charset="0"/>
                <a:ea typeface="Times New Roman" panose="02020603050405020304" pitchFamily="18" charset="0"/>
              </a:rPr>
              <a:t>Надёжность и отказоустойчивость</a:t>
            </a:r>
            <a:r>
              <a:rPr lang="ru-RU" sz="2100" dirty="0">
                <a:latin typeface="Times New Roman" panose="02020603050405020304" pitchFamily="18" charset="0"/>
                <a:ea typeface="Times New Roman" panose="02020603050405020304" pitchFamily="18" charset="0"/>
              </a:rPr>
              <a:t> – система должна быть защищена как от внутренних, так и от внешних сбоев и отказов. Её действия должны быть всегда предсказуемыми, а приложения не должны наносить вред ОС</a:t>
            </a:r>
            <a:endParaRPr lang="ru-RU" sz="2100" dirty="0"/>
          </a:p>
        </p:txBody>
      </p:sp>
    </p:spTree>
    <p:extLst>
      <p:ext uri="{BB962C8B-B14F-4D97-AF65-F5344CB8AC3E}">
        <p14:creationId xmlns:p14="http://schemas.microsoft.com/office/powerpoint/2010/main" val="2843626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b="1" dirty="0">
                <a:latin typeface="Times New Roman" panose="02020603050405020304" pitchFamily="18" charset="0"/>
                <a:ea typeface="Times New Roman" panose="02020603050405020304" pitchFamily="18" charset="0"/>
              </a:rPr>
              <a:t>Безопасность</a:t>
            </a:r>
            <a:r>
              <a:rPr lang="ru-RU" sz="2100" dirty="0">
                <a:latin typeface="Times New Roman" panose="02020603050405020304" pitchFamily="18" charset="0"/>
                <a:ea typeface="Times New Roman" panose="02020603050405020304" pitchFamily="18" charset="0"/>
              </a:rPr>
              <a:t> – современная ОС должна защищать данные и другие ресурсы вычислительной системы от несанкционированного доступа. </a:t>
            </a:r>
            <a:endParaRPr lang="ru-RU" sz="2100" dirty="0"/>
          </a:p>
        </p:txBody>
      </p:sp>
    </p:spTree>
    <p:extLst>
      <p:ext uri="{BB962C8B-B14F-4D97-AF65-F5344CB8AC3E}">
        <p14:creationId xmlns:p14="http://schemas.microsoft.com/office/powerpoint/2010/main" val="2860497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Требования, предъявляемые к современным ОС</a:t>
            </a:r>
          </a:p>
        </p:txBody>
      </p:sp>
      <p:sp>
        <p:nvSpPr>
          <p:cNvPr id="3" name="Объект 2"/>
          <p:cNvSpPr>
            <a:spLocks noGrp="1"/>
          </p:cNvSpPr>
          <p:nvPr>
            <p:ph idx="1"/>
          </p:nvPr>
        </p:nvSpPr>
        <p:spPr/>
        <p:txBody>
          <a:bodyPr>
            <a:normAutofit/>
          </a:bodyPr>
          <a:lstStyle/>
          <a:p>
            <a:pPr algn="just"/>
            <a:r>
              <a:rPr lang="ru-RU" sz="2100" b="1" dirty="0">
                <a:latin typeface="Times New Roman" panose="02020603050405020304" pitchFamily="18" charset="0"/>
                <a:ea typeface="Times New Roman" panose="02020603050405020304" pitchFamily="18" charset="0"/>
              </a:rPr>
              <a:t>Производительность</a:t>
            </a:r>
            <a:r>
              <a:rPr lang="ru-RU" sz="2100" dirty="0">
                <a:latin typeface="Times New Roman" panose="02020603050405020304" pitchFamily="18" charset="0"/>
                <a:ea typeface="Times New Roman" panose="02020603050405020304" pitchFamily="18" charset="0"/>
              </a:rPr>
              <a:t> – ОС должна обладать настолько хорошим быстродействием и временем реакции, насколько это позволяет аппаратная платформа. </a:t>
            </a:r>
            <a:endParaRPr lang="ru-RU" sz="2100" dirty="0"/>
          </a:p>
        </p:txBody>
      </p:sp>
    </p:spTree>
    <p:extLst>
      <p:ext uri="{BB962C8B-B14F-4D97-AF65-F5344CB8AC3E}">
        <p14:creationId xmlns:p14="http://schemas.microsoft.com/office/powerpoint/2010/main" val="419754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Задание</a:t>
            </a:r>
          </a:p>
        </p:txBody>
      </p:sp>
      <p:sp>
        <p:nvSpPr>
          <p:cNvPr id="3" name="Объект 2"/>
          <p:cNvSpPr>
            <a:spLocks noGrp="1"/>
          </p:cNvSpPr>
          <p:nvPr>
            <p:ph idx="1"/>
          </p:nvPr>
        </p:nvSpPr>
        <p:spPr/>
        <p:txBody>
          <a:bodyPr>
            <a:normAutofit/>
          </a:bodyPr>
          <a:lstStyle/>
          <a:p>
            <a:pPr marL="457200" indent="-457200" algn="just">
              <a:buFont typeface="+mj-lt"/>
              <a:buAutoNum type="arabicPeriod"/>
            </a:pPr>
            <a:r>
              <a:rPr lang="ru-RU" sz="2800">
                <a:latin typeface="Times New Roman" panose="02020603050405020304" pitchFamily="18" charset="0"/>
                <a:ea typeface="Times New Roman" panose="02020603050405020304" pitchFamily="18" charset="0"/>
              </a:rPr>
              <a:t>Проанализируйте </a:t>
            </a:r>
            <a:r>
              <a:rPr lang="ru-RU" sz="2800" dirty="0">
                <a:latin typeface="Times New Roman" panose="02020603050405020304" pitchFamily="18" charset="0"/>
                <a:ea typeface="Times New Roman" panose="02020603050405020304" pitchFamily="18" charset="0"/>
              </a:rPr>
              <a:t>и опишите перспективы развития операционной системы, которую Вы используете.</a:t>
            </a:r>
            <a:endParaRPr lang="ru-RU" sz="2800" dirty="0"/>
          </a:p>
        </p:txBody>
      </p:sp>
    </p:spTree>
    <p:extLst>
      <p:ext uri="{BB962C8B-B14F-4D97-AF65-F5344CB8AC3E}">
        <p14:creationId xmlns:p14="http://schemas.microsoft.com/office/powerpoint/2010/main" val="2035441094"/>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3621</Words>
  <Application>Microsoft Office PowerPoint</Application>
  <PresentationFormat>Широкоэкранный</PresentationFormat>
  <Paragraphs>224</Paragraphs>
  <Slides>31</Slides>
  <Notes>16</Notes>
  <HiddenSlides>1</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31</vt:i4>
      </vt:variant>
    </vt:vector>
  </HeadingPairs>
  <TitlesOfParts>
    <vt:vector size="38" baseType="lpstr">
      <vt:lpstr>Calibri</vt:lpstr>
      <vt:lpstr>Calibri Light</vt:lpstr>
      <vt:lpstr>Symbol</vt:lpstr>
      <vt:lpstr>Times New Roman</vt:lpstr>
      <vt:lpstr>Times NR Cyr MT</vt:lpstr>
      <vt:lpstr>Wingdings</vt:lpstr>
      <vt:lpstr>Ретро</vt:lpstr>
      <vt:lpstr>Операционные системы</vt:lpstr>
      <vt:lpstr>Литература</vt:lpstr>
      <vt:lpstr>Количество часов по дисциплине</vt:lpstr>
      <vt:lpstr>Две группы определений операционной системы</vt:lpstr>
      <vt:lpstr>Операционная система</vt:lpstr>
      <vt:lpstr>Определение ОС</vt:lpstr>
      <vt:lpstr>Операционная система</vt:lpstr>
      <vt:lpstr>Презентация PowerPoint</vt:lpstr>
      <vt:lpstr>Функции ОС</vt:lpstr>
      <vt:lpstr>Обобщенная структура программного обеспечения компьютера</vt:lpstr>
      <vt:lpstr>ДЗ</vt:lpstr>
      <vt:lpstr>Структура вычислительной системы. Место ОС в структуре вычислительной системы</vt:lpstr>
      <vt:lpstr>Вычислительная система (ВС) </vt:lpstr>
      <vt:lpstr>Состав ВС</vt:lpstr>
      <vt:lpstr>Структура вычислительной системы</vt:lpstr>
      <vt:lpstr>Вычислительная система</vt:lpstr>
      <vt:lpstr>Презентация PowerPoint</vt:lpstr>
      <vt:lpstr>Операционные системы нужны, если:</vt:lpstr>
      <vt:lpstr>Операционные системы нужны, если:</vt:lpstr>
      <vt:lpstr>Операционные системы нужны, если:</vt:lpstr>
      <vt:lpstr>Операционные системы нужны, если:</vt:lpstr>
      <vt:lpstr>Операционные системы нужны, если:</vt:lpstr>
      <vt:lpstr>Современные универсальные операционные системы можно охарактеризовать, прежде всего, как:</vt:lpstr>
      <vt:lpstr>Требования, предъявляемые к современным ОС</vt:lpstr>
      <vt:lpstr>Требования, предъявляемые к современным ОС</vt:lpstr>
      <vt:lpstr>Требования, предъявляемые к современным ОС</vt:lpstr>
      <vt:lpstr>Требования, предъявляемые к современным ОС</vt:lpstr>
      <vt:lpstr>Требования, предъявляемые к современным ОС</vt:lpstr>
      <vt:lpstr>Требования, предъявляемые к современным ОС</vt:lpstr>
      <vt:lpstr>Требования, предъявляемые к современным ОС</vt:lpstr>
      <vt:lpstr>Задание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Операционные системы</dc:title>
  <dc:creator>Лариса Цымбалюк</dc:creator>
  <cp:lastModifiedBy>Лариса Цымбалюк</cp:lastModifiedBy>
  <cp:revision>11</cp:revision>
  <dcterms:created xsi:type="dcterms:W3CDTF">2018-09-02T09:50:35Z</dcterms:created>
  <dcterms:modified xsi:type="dcterms:W3CDTF">2022-09-01T19:12:06Z</dcterms:modified>
</cp:coreProperties>
</file>